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55.jpg" ContentType="image/jpg"/>
  <Override PartName="/ppt/notesSlides/notesSlide23.xml" ContentType="application/vnd.openxmlformats-officedocument.presentationml.notesSlide+xml"/>
  <Override PartName="/ppt/media/image56.jpg" ContentType="image/jpg"/>
  <Override PartName="/ppt/media/image57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60.jpg" ContentType="image/jp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81.jpg" ContentType="image/jpg"/>
  <Override PartName="/ppt/media/image84.jpg" ContentType="image/jpg"/>
  <Override PartName="/ppt/media/image8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56"/>
  </p:notesMasterIdLst>
  <p:sldIdLst>
    <p:sldId id="1074" r:id="rId4"/>
    <p:sldId id="1076" r:id="rId5"/>
    <p:sldId id="258" r:id="rId6"/>
    <p:sldId id="978" r:id="rId7"/>
    <p:sldId id="1023" r:id="rId8"/>
    <p:sldId id="953" r:id="rId9"/>
    <p:sldId id="261" r:id="rId10"/>
    <p:sldId id="962" r:id="rId11"/>
    <p:sldId id="260" r:id="rId12"/>
    <p:sldId id="952" r:id="rId13"/>
    <p:sldId id="257" r:id="rId14"/>
    <p:sldId id="950" r:id="rId15"/>
    <p:sldId id="965" r:id="rId16"/>
    <p:sldId id="966" r:id="rId17"/>
    <p:sldId id="929" r:id="rId18"/>
    <p:sldId id="272" r:id="rId19"/>
    <p:sldId id="1040" r:id="rId20"/>
    <p:sldId id="1060" r:id="rId21"/>
    <p:sldId id="1061" r:id="rId22"/>
    <p:sldId id="1062" r:id="rId23"/>
    <p:sldId id="1043" r:id="rId24"/>
    <p:sldId id="284" r:id="rId25"/>
    <p:sldId id="286" r:id="rId26"/>
    <p:sldId id="1013" r:id="rId27"/>
    <p:sldId id="277" r:id="rId28"/>
    <p:sldId id="278" r:id="rId29"/>
    <p:sldId id="1050" r:id="rId30"/>
    <p:sldId id="313" r:id="rId31"/>
    <p:sldId id="314" r:id="rId32"/>
    <p:sldId id="1025" r:id="rId33"/>
    <p:sldId id="302" r:id="rId34"/>
    <p:sldId id="304" r:id="rId35"/>
    <p:sldId id="303" r:id="rId36"/>
    <p:sldId id="1030" r:id="rId37"/>
    <p:sldId id="1014" r:id="rId38"/>
    <p:sldId id="1064" r:id="rId39"/>
    <p:sldId id="1065" r:id="rId40"/>
    <p:sldId id="262" r:id="rId41"/>
    <p:sldId id="266" r:id="rId42"/>
    <p:sldId id="267" r:id="rId43"/>
    <p:sldId id="268" r:id="rId44"/>
    <p:sldId id="1022" r:id="rId45"/>
    <p:sldId id="1069" r:id="rId46"/>
    <p:sldId id="1024" r:id="rId47"/>
    <p:sldId id="1026" r:id="rId48"/>
    <p:sldId id="1070" r:id="rId49"/>
    <p:sldId id="1071" r:id="rId50"/>
    <p:sldId id="1067" r:id="rId51"/>
    <p:sldId id="321" r:id="rId52"/>
    <p:sldId id="1072" r:id="rId53"/>
    <p:sldId id="1073" r:id="rId54"/>
    <p:sldId id="945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1535"/>
    <a:srgbClr val="6D6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6"/>
    <p:restoredTop sz="94648"/>
  </p:normalViewPr>
  <p:slideViewPr>
    <p:cSldViewPr snapToGrid="0">
      <p:cViewPr>
        <p:scale>
          <a:sx n="110" d="100"/>
          <a:sy n="110" d="100"/>
        </p:scale>
        <p:origin x="10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4B581-3B9E-40D8-BA63-6B69D6640C24}" type="datetimeFigureOut">
              <a:rPr lang="cs-CZ" smtClean="0"/>
              <a:t>26.03.2023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F4F2E-020A-4F6B-9609-498E35784F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31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F4F2E-020A-4F6B-9609-498E35784F4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51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A549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lung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carcinoma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epithelial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cells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A549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lung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carcinoma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epithelial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cs-CZ" b="0" i="0" err="1">
                <a:solidFill>
                  <a:srgbClr val="040C28"/>
                </a:solidFill>
                <a:effectLst/>
                <a:latin typeface="Google Sans"/>
              </a:rPr>
              <a:t>cells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4076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otes Placeholder">
            <a:extLst>
              <a:ext uri="{FF2B5EF4-FFF2-40B4-BE49-F238E27FC236}">
                <a16:creationId xmlns:a16="http://schemas.microsoft.com/office/drawing/2014/main" id="{7CAC684F-5C13-446A-96CD-555C534A39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r>
              <a:rPr lang="cs-CZ" altLang="en-US"/>
              <a:t>Nyní bych se rád zaměřil na kvantifikaci cytotoxicity.</a:t>
            </a:r>
          </a:p>
          <a:p>
            <a:pPr>
              <a:spcBef>
                <a:spcPct val="0"/>
              </a:spcBef>
            </a:pPr>
            <a:r>
              <a:rPr lang="cs-CZ" altLang="en-US"/>
              <a:t>Jak se běžně definuje cytotoxicita? Především jako ztráta integrity cytoplazmatické membrány.</a:t>
            </a:r>
          </a:p>
          <a:p>
            <a:pPr>
              <a:spcBef>
                <a:spcPct val="0"/>
              </a:spcBef>
            </a:pPr>
            <a:r>
              <a:rPr lang="cs-CZ" altLang="en-US"/>
              <a:t>Představím pouze dvě z mnoha esejí pro cytotoxicitu od </a:t>
            </a:r>
            <a:r>
              <a:rPr lang="cs-CZ" altLang="en-US" err="1"/>
              <a:t>Promegy</a:t>
            </a:r>
            <a:r>
              <a:rPr lang="cs-CZ" altLang="en-US"/>
              <a:t>. První je </a:t>
            </a:r>
            <a:r>
              <a:rPr lang="cs-CZ" altLang="en-US" err="1"/>
              <a:t>CellTox</a:t>
            </a:r>
            <a:r>
              <a:rPr lang="cs-CZ" altLang="en-US"/>
              <a:t> Green, o kterém už byla řeč u </a:t>
            </a:r>
            <a:r>
              <a:rPr lang="cs-CZ" altLang="en-US" err="1"/>
              <a:t>CellTiterGlo</a:t>
            </a:r>
            <a:r>
              <a:rPr lang="cs-CZ" altLang="en-US"/>
              <a:t> 3D. Je to barvička, která se váže na DNA, ale není schopná pronikat přes cytoplazmatickou membránu a tudíž se váže jen na DNA v nekrotických buňkách. Tuto vazbu jsme poté schopni detekovat jako vzrůstající zelenou fluorescenci.</a:t>
            </a:r>
          </a:p>
          <a:p>
            <a:pPr defTabSz="990752">
              <a:spcBef>
                <a:spcPct val="0"/>
              </a:spcBef>
              <a:defRPr/>
            </a:pPr>
            <a:r>
              <a:rPr lang="cs-CZ" altLang="en-US"/>
              <a:t>Esej má několik výhod.</a:t>
            </a: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otes Placeholder">
            <a:extLst>
              <a:ext uri="{FF2B5EF4-FFF2-40B4-BE49-F238E27FC236}">
                <a16:creationId xmlns:a16="http://schemas.microsoft.com/office/drawing/2014/main" id="{94997F30-9A20-4415-9D24-33B80C5F64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r>
              <a:rPr lang="cs-CZ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1. </a:t>
            </a:r>
            <a:r>
              <a:rPr lang="en-US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In the experiment shown here, bortezomib caused appreciable cytotoxicity in K562 cells between the 4- and 24-hour time points. Additive fluorescence at later time points indicates continued loss of membrane integrity occurring as a function of cytotoxicity against remaining cells. The </a:t>
            </a:r>
            <a:r>
              <a:rPr lang="en-US" b="0" i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CellTox</a:t>
            </a:r>
            <a:r>
              <a:rPr lang="en-US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™ Green Dye was added at seeding. </a:t>
            </a:r>
            <a:endParaRPr lang="cs-CZ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cs-CZ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2. </a:t>
            </a:r>
            <a:r>
              <a:rPr lang="en-US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Here, </a:t>
            </a:r>
            <a:r>
              <a:rPr lang="en-US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CellTox</a:t>
            </a:r>
            <a:r>
              <a:rPr lang="en-US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™ Green Dye was mixed with K562 Cells, which were plated, then dosed with compound. </a:t>
            </a:r>
            <a:r>
              <a:rPr lang="en-US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CellTiter</a:t>
            </a:r>
            <a:r>
              <a:rPr lang="en-US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-Glo® Cell Viability Assay Reagent was added at the end of the 72-hour exposure and luminescence (viability) measured. These two inverse measures of cell health resulted in EC</a:t>
            </a:r>
            <a:r>
              <a:rPr lang="en-US" b="0" i="0" baseline="-2500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50</a:t>
            </a:r>
            <a:r>
              <a:rPr lang="en-US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agreement.</a:t>
            </a: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Terfenadine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modulates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Ca2+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homeostasis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induces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apoptosis</a:t>
            </a:r>
            <a:endParaRPr lang="cs-CZ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Paclitaxel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tubullin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prevents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cannot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proceed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metaphase</a:t>
            </a:r>
            <a:r>
              <a:rPr lang="cs-CZ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-&gt; </a:t>
            </a:r>
            <a:r>
              <a:rPr lang="cs-CZ" b="0" i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apoptosis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94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/>
              <a:t>Další esej pro měření cytotoxicity využívá stejný princip, tedy narušení integrity membrány a kvantifikuje aktivitu laktát dehydrogenázy uniklé z nekrotických buněk. Esejí na měření LDH je na trhu spoustu, ale žádná nedosahuje citlivosti luminiscenční eseje od </a:t>
            </a:r>
            <a:r>
              <a:rPr lang="cs-CZ" err="1"/>
              <a:t>Promegy</a:t>
            </a:r>
            <a:r>
              <a:rPr lang="cs-CZ"/>
              <a:t>.</a:t>
            </a:r>
          </a:p>
          <a:p>
            <a:r>
              <a:rPr lang="cs-CZ"/>
              <a:t>Esej je založená na detekci NADH, které produkuje LDH oxidací laktátu na pyruvát. NADH je ve spřažené enzymatické reakci použito pro redukci </a:t>
            </a:r>
            <a:r>
              <a:rPr lang="cs-CZ" err="1"/>
              <a:t>proluciferinu</a:t>
            </a:r>
            <a:r>
              <a:rPr lang="cs-CZ"/>
              <a:t> na luciferin. </a:t>
            </a:r>
            <a:r>
              <a:rPr lang="cs-CZ" err="1"/>
              <a:t>Proluciferin</a:t>
            </a:r>
            <a:r>
              <a:rPr lang="cs-CZ"/>
              <a:t> je v tomto typu esejí označován </a:t>
            </a:r>
            <a:r>
              <a:rPr lang="cs-CZ" err="1"/>
              <a:t>Promegou</a:t>
            </a:r>
            <a:r>
              <a:rPr lang="cs-CZ"/>
              <a:t> jako </a:t>
            </a:r>
            <a:r>
              <a:rPr lang="cs-CZ" err="1"/>
              <a:t>reductase</a:t>
            </a:r>
            <a:r>
              <a:rPr lang="cs-CZ"/>
              <a:t> </a:t>
            </a:r>
            <a:r>
              <a:rPr lang="cs-CZ" err="1"/>
              <a:t>substrate</a:t>
            </a:r>
            <a:r>
              <a:rPr lang="cs-CZ"/>
              <a:t>. Luminiscence produkovaná přeměnou tohoto substrátu je přímo úměrná množství LDH.</a:t>
            </a:r>
          </a:p>
          <a:p>
            <a:r>
              <a:rPr lang="cs-CZ"/>
              <a:t>Esej funguje i pro 3D kultury a je možné ji použít i na měření cytotoxicity typicky u rakovinných buněk, na kterých se zkouší různé nové způsoby biologické léčby. Ať už se jedná buď o monoklonální protilátky, </a:t>
            </a:r>
            <a:r>
              <a:rPr lang="cs-CZ" err="1"/>
              <a:t>antibody</a:t>
            </a:r>
            <a:r>
              <a:rPr lang="cs-CZ"/>
              <a:t> </a:t>
            </a:r>
            <a:r>
              <a:rPr lang="cs-CZ" err="1"/>
              <a:t>drug</a:t>
            </a:r>
            <a:r>
              <a:rPr lang="cs-CZ"/>
              <a:t> </a:t>
            </a:r>
            <a:r>
              <a:rPr lang="cs-CZ" err="1"/>
              <a:t>conjugates</a:t>
            </a:r>
            <a:r>
              <a:rPr lang="cs-CZ"/>
              <a:t>, CAR-T buňky a podobně.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/>
              <a:t>Skutečná síla této eseje spočívá v tom, že je možné jí použít v </a:t>
            </a:r>
            <a:r>
              <a:rPr lang="cs-CZ" err="1"/>
              <a:t>pseudo</a:t>
            </a:r>
            <a:r>
              <a:rPr lang="cs-CZ"/>
              <a:t> kinetickém formátu. Tím, že je hodně citlivá, stačí odebrat několik </a:t>
            </a:r>
            <a:r>
              <a:rPr lang="cs-CZ" err="1"/>
              <a:t>mikrolitrů</a:t>
            </a:r>
            <a:r>
              <a:rPr lang="cs-CZ"/>
              <a:t> média v každém časovém bodě, tyto vzorky zamrazit a na konci experimentu všechny naráz změřit. Získáme tak zpětně kinetická data. Příklad takových dat je na grafu vpravo, kde byli buňky rakoviny prsu vystaveny účinku </a:t>
            </a:r>
            <a:r>
              <a:rPr lang="cs-CZ" err="1"/>
              <a:t>antibody</a:t>
            </a:r>
            <a:r>
              <a:rPr lang="cs-CZ"/>
              <a:t> </a:t>
            </a:r>
            <a:r>
              <a:rPr lang="cs-CZ" err="1"/>
              <a:t>drug</a:t>
            </a:r>
            <a:r>
              <a:rPr lang="cs-CZ"/>
              <a:t> konjugátu </a:t>
            </a:r>
            <a:r>
              <a:rPr lang="cs-CZ" err="1"/>
              <a:t>Kadcyla</a:t>
            </a:r>
            <a:r>
              <a:rPr lang="cs-CZ"/>
              <a:t> což je Herceptin-antiHER2 protilátka konjugovaná s </a:t>
            </a:r>
            <a:r>
              <a:rPr lang="cs-CZ" err="1"/>
              <a:t>mikrotubulárním</a:t>
            </a:r>
            <a:r>
              <a:rPr lang="cs-CZ"/>
              <a:t> inhibitorem.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err="1"/>
              <a:t>Promega</a:t>
            </a:r>
            <a:r>
              <a:rPr lang="cs-CZ"/>
              <a:t> vyvinula esej na základě známého markeru apoptózy </a:t>
            </a:r>
            <a:r>
              <a:rPr lang="cs-CZ" err="1"/>
              <a:t>Annexinu</a:t>
            </a:r>
            <a:r>
              <a:rPr lang="cs-CZ"/>
              <a:t> pět, který váže </a:t>
            </a:r>
            <a:r>
              <a:rPr lang="cs-CZ" err="1"/>
              <a:t>fosfatidylserin</a:t>
            </a:r>
            <a:r>
              <a:rPr lang="cs-CZ"/>
              <a:t>. </a:t>
            </a:r>
            <a:r>
              <a:rPr lang="cs-CZ" err="1"/>
              <a:t>Annexin</a:t>
            </a:r>
            <a:r>
              <a:rPr lang="cs-CZ"/>
              <a:t> </a:t>
            </a:r>
            <a:r>
              <a:rPr lang="cs-CZ" err="1"/>
              <a:t>zfúzovala</a:t>
            </a:r>
            <a:r>
              <a:rPr lang="cs-CZ"/>
              <a:t> se dvěma podjednotkami split </a:t>
            </a:r>
            <a:r>
              <a:rPr lang="cs-CZ" err="1"/>
              <a:t>NanoLuc</a:t>
            </a:r>
            <a:r>
              <a:rPr lang="cs-CZ"/>
              <a:t> luciferázy </a:t>
            </a:r>
            <a:r>
              <a:rPr lang="cs-CZ" err="1"/>
              <a:t>LgBiT</a:t>
            </a:r>
            <a:r>
              <a:rPr lang="cs-CZ"/>
              <a:t> a </a:t>
            </a:r>
            <a:r>
              <a:rPr lang="cs-CZ" err="1"/>
              <a:t>SmBiT</a:t>
            </a:r>
            <a:r>
              <a:rPr lang="cs-CZ"/>
              <a:t>. </a:t>
            </a:r>
            <a:r>
              <a:rPr lang="cs-CZ" err="1"/>
              <a:t>LgBiT</a:t>
            </a:r>
            <a:r>
              <a:rPr lang="cs-CZ"/>
              <a:t> a </a:t>
            </a:r>
            <a:r>
              <a:rPr lang="cs-CZ" err="1"/>
              <a:t>SmBiT</a:t>
            </a:r>
            <a:r>
              <a:rPr lang="cs-CZ"/>
              <a:t> k sobě nemají příliš vysokou afinitu. Potřebují nějaký další protein, který by je přivedl k sobě blíž, což se právě stává snadno na vnějším povrchu buňky, která podléhá apoptóze. Buňka vystavuje na svém povrchu </a:t>
            </a:r>
            <a:r>
              <a:rPr lang="cs-CZ" err="1"/>
              <a:t>fosfatidylserin</a:t>
            </a:r>
            <a:r>
              <a:rPr lang="cs-CZ"/>
              <a:t>, na nějž se naváže </a:t>
            </a:r>
            <a:r>
              <a:rPr lang="cs-CZ" err="1"/>
              <a:t>Annexin</a:t>
            </a:r>
            <a:r>
              <a:rPr lang="cs-CZ"/>
              <a:t>, Luciferáza se </a:t>
            </a:r>
            <a:r>
              <a:rPr lang="cs-CZ" err="1"/>
              <a:t>zkomplementuje</a:t>
            </a:r>
            <a:r>
              <a:rPr lang="cs-CZ"/>
              <a:t> a my detekujeme luminiscenci.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075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23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/>
              <a:t>Esej je velmi užitečná buď v případech, ve kterých nevíme přesně, kdy nastává apoptóza a kdy změřit end point esej. Nebo v případech, kdy nás přímo zajímá kinetika apoptózy, protože různé látky způsobují apoptózu s různou kinetikou a to je samo o sobě cenná informace. Díky tomu, že každou jamku měříme mnohokrát opakovaně, tak v porovnání s end point esejí, která by měla získat stejná data, ušetříme obrovské </a:t>
            </a:r>
            <a:r>
              <a:rPr lang="cs-CZ" err="1"/>
              <a:t>množstí</a:t>
            </a:r>
            <a:r>
              <a:rPr lang="cs-CZ"/>
              <a:t>, reagencií, buněk, eseje a tak dále.</a:t>
            </a:r>
          </a:p>
          <a:p>
            <a:endParaRPr lang="cs-CZ"/>
          </a:p>
          <a:p>
            <a:r>
              <a:rPr lang="cs-CZ"/>
              <a:t>A to už je o </a:t>
            </a:r>
            <a:r>
              <a:rPr lang="cs-CZ" err="1"/>
              <a:t>apoptotických</a:t>
            </a:r>
            <a:r>
              <a:rPr lang="cs-CZ"/>
              <a:t> esejích vše. Na tomto místě bych chtěl připomenout, že East Port nedistribuuje jen </a:t>
            </a:r>
            <a:r>
              <a:rPr lang="cs-CZ" err="1"/>
              <a:t>Promegu</a:t>
            </a:r>
            <a:r>
              <a:rPr lang="cs-CZ"/>
              <a:t>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5023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err="1"/>
              <a:t>Cycling</a:t>
            </a:r>
            <a:r>
              <a:rPr lang="cs-CZ"/>
              <a:t> enzyme? Cyklizuje NAD nebo jen řídí obrat?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Okyselení a zahřátí 0,4M </a:t>
            </a:r>
            <a:r>
              <a:rPr lang="cs-CZ" err="1"/>
              <a:t>HCl</a:t>
            </a:r>
            <a:r>
              <a:rPr lang="cs-CZ"/>
              <a:t> zničí redukované formy kofaktoru, v bazickém pufru (součást </a:t>
            </a:r>
            <a:r>
              <a:rPr lang="cs-CZ" err="1"/>
              <a:t>assaye</a:t>
            </a:r>
            <a:r>
              <a:rPr lang="cs-CZ"/>
              <a:t>) je zlikvidována oxidovaná forma kofaktorů.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FK866 -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25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Malat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e, </a:t>
            </a: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3-Hydroxybutyrat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and </a:t>
            </a: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Pyruvat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available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testing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after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926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Font typeface="Symbol" panose="05050102010706020507" pitchFamily="18" charset="2"/>
              <a:buNone/>
            </a:pPr>
            <a:r>
              <a:rPr lang="de-DE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Malat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e, </a:t>
            </a: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3-Hydroxybutyrat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and </a:t>
            </a: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Pyruvat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available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testing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after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168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780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51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5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811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502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051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18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Lze kombinovat s </a:t>
            </a:r>
            <a:r>
              <a:rPr lang="cs-CZ" err="1"/>
              <a:t>coelenterazinem</a:t>
            </a:r>
            <a:r>
              <a:rPr lang="cs-CZ"/>
              <a:t> H – nižší signál, </a:t>
            </a:r>
            <a:r>
              <a:rPr lang="cs-CZ" err="1"/>
              <a:t>autofluorescence</a:t>
            </a:r>
            <a:endParaRPr lang="cs-CZ"/>
          </a:p>
          <a:p>
            <a:r>
              <a:rPr lang="cs-CZ"/>
              <a:t>Konkurence </a:t>
            </a:r>
            <a:r>
              <a:rPr lang="cs-CZ" err="1"/>
              <a:t>Gaussia</a:t>
            </a:r>
            <a:r>
              <a:rPr lang="cs-CZ"/>
              <a:t> </a:t>
            </a:r>
            <a:r>
              <a:rPr lang="cs-CZ" err="1"/>
              <a:t>luciferase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656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err="1"/>
              <a:t>Watch</a:t>
            </a:r>
            <a:r>
              <a:rPr lang="cs-CZ"/>
              <a:t> out </a:t>
            </a:r>
            <a:r>
              <a:rPr lang="cs-CZ" err="1"/>
              <a:t>for</a:t>
            </a:r>
            <a:r>
              <a:rPr lang="cs-CZ"/>
              <a:t> plate </a:t>
            </a:r>
            <a:r>
              <a:rPr lang="cs-CZ" err="1"/>
              <a:t>quality</a:t>
            </a:r>
            <a:r>
              <a:rPr lang="cs-CZ"/>
              <a:t> – </a:t>
            </a:r>
            <a:r>
              <a:rPr lang="cs-CZ" err="1"/>
              <a:t>low</a:t>
            </a:r>
            <a:r>
              <a:rPr lang="cs-CZ"/>
              <a:t> TiO2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may</a:t>
            </a:r>
            <a:r>
              <a:rPr lang="cs-CZ"/>
              <a:t> cause </a:t>
            </a:r>
            <a:r>
              <a:rPr lang="cs-CZ" err="1"/>
              <a:t>transparency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well</a:t>
            </a:r>
            <a:r>
              <a:rPr lang="cs-CZ"/>
              <a:t> </a:t>
            </a:r>
            <a:r>
              <a:rPr lang="cs-CZ" err="1"/>
              <a:t>walls</a:t>
            </a:r>
            <a:r>
              <a:rPr lang="cs-CZ"/>
              <a:t> and </a:t>
            </a:r>
            <a:r>
              <a:rPr lang="cs-CZ" err="1"/>
              <a:t>high</a:t>
            </a:r>
            <a:r>
              <a:rPr lang="cs-CZ"/>
              <a:t> </a:t>
            </a:r>
            <a:r>
              <a:rPr lang="cs-CZ" err="1"/>
              <a:t>cross</a:t>
            </a:r>
            <a:r>
              <a:rPr lang="cs-CZ"/>
              <a:t>-talk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3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C3F35-5F5F-2E9C-FC94-D6B9574B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A549FC-0529-E05F-0CC3-39757B224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3D0CF8-1F63-DAAA-6093-B9FFAB51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4835-D025-414B-8A33-E37E06A3A86D}" type="datetime1">
              <a:rPr lang="cs-CZ" smtClean="0"/>
              <a:t>26.03.2023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98929A-ED96-7A9F-522D-743EBFCF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908193-1478-68B8-F63E-B5698EBB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48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8A79A-0467-B882-2D78-93A033F8D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6172F5-BEBD-A4EE-D4F7-5E848DD60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1BB724-84EB-6E0F-A1D6-9DEDDD1B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976-60CF-4CB3-9643-0CE5AA4ED730}" type="datetime1">
              <a:rPr lang="cs-CZ" smtClean="0"/>
              <a:t>26.03.2023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021C51-FA2A-A3A2-6BBC-2BD174BE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D7E0DB-A3B6-1307-B6C6-81B080E9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63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AA7D78-4651-EC3E-C9B4-19A8F7D12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99F256-8C0B-EC92-6A07-88527631A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987D46-59A6-5CC5-01DF-2CBBD359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0457-8422-4777-BC8D-54068D770C91}" type="datetime1">
              <a:rPr lang="cs-CZ" smtClean="0"/>
              <a:t>26.03.2023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5EECCD-E01C-4940-B491-3FDB319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4ECDDC-2D17-8E32-0C73-29AA82B1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817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6C7C0-0136-4566-8FEA-CEAF707DB995}" type="datetime1">
              <a:rPr lang="cs-CZ" smtClean="0"/>
              <a:t>26.03.2023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marL="95250"/>
            <a:fld id="{81D60167-4931-47E6-BA6A-407CBD079E47}" type="slidenum">
              <a:rPr lang="cs-CZ" smtClean="0"/>
              <a:pPr marL="9525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61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54AF5-A16A-433C-BCD7-03E268900835}" type="datetime1">
              <a:rPr lang="cs-CZ" smtClean="0"/>
              <a:t>26.03.2023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marL="95250"/>
            <a:fld id="{81D60167-4931-47E6-BA6A-407CBD079E47}" type="slidenum">
              <a:rPr lang="cs-CZ" smtClean="0"/>
              <a:pPr marL="9525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14E0D-592E-E229-B005-C034E9D0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79D99-C3DF-2526-432C-FB4B232C4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366FE4-8419-F01C-F428-B25FBCEE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0355-2554-40BD-B41F-4BE7E80AAB44}" type="datetime1">
              <a:rPr lang="cs-CZ" smtClean="0"/>
              <a:t>26.03.2023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F6BF80-3310-A5A3-8043-B53FDE54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B77C63-F014-826C-1BF6-65C46F68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63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D5748-F24F-750F-9196-64503EE3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1E9149-7CFE-02AC-31C8-F11D87B26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D8CEC4-ABB7-86A8-E13B-04BD70A3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6E2C-FD59-4873-A6D6-26051E3C51D6}" type="datetime1">
              <a:rPr lang="cs-CZ" smtClean="0"/>
              <a:t>26.03.2023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D98AC7-B034-5593-1424-5B1FBCF3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460EB7-6068-A1AA-6BBD-C5F0D086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46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C32E6-8F0C-2740-0DBC-F857B301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A7F38E-43E8-41D5-9B8A-2250E4A13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7E9011-AB39-8CF7-5DD8-2C58F78FB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E1BF39-5D7F-827A-8F08-7F3756FD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53CA-83A2-4433-ACCD-8C50FC040BFE}" type="datetime1">
              <a:rPr lang="cs-CZ" smtClean="0"/>
              <a:t>26.03.2023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AB1922-E2CA-9EEC-B114-479DDAEA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491B4A-68BA-8582-4E29-2C6C31EE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43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6326F-0E44-7707-DC28-9F1A77E4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F4CEBF-344F-ACCE-201E-1E0EA9E50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496621-5CF0-60ED-EA74-3DB97A58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8649D76-7E33-AEEF-1746-1DBE25B59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80DEBBF-709C-7419-7D7B-174525EE4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79B0CBD-7594-E787-3DB7-264E2474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EA85-4B61-4944-BD7B-415931C2B611}" type="datetime1">
              <a:rPr lang="cs-CZ" smtClean="0"/>
              <a:t>26.03.2023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465500F-EB65-1F40-AD28-E0881CA7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E04A60A-34B8-EE7E-53F7-8CCF371C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97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4CBCA-DF52-F56A-A519-2252BEE5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95899A-E227-CABB-0405-427DA66E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C29-7EFD-4FB2-AE77-761D6A4855FB}" type="datetime1">
              <a:rPr lang="cs-CZ" smtClean="0"/>
              <a:t>26.03.2023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E29DF3-3D21-6BAC-3A1B-1CACEB06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18404B-1563-FA54-CD3E-E06D3A47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92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FB884D-3113-60F2-6D98-6537CB72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1BA0-D577-4FF9-BE00-6197ABC71800}" type="datetime1">
              <a:rPr lang="cs-CZ" smtClean="0"/>
              <a:t>26.03.2023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292C732-61BA-2967-372A-C4165289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4250F4-51AB-59BC-91B0-397E1730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63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8FB873-16AD-70D5-17D6-AB01C89A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F4BEE-28CE-1D17-DB12-9D7932BCD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B75191-10D9-672C-9A15-756A1D467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607C35-FC8F-1BC8-1776-7E12001C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E119-8EF8-468A-BF98-0B11A4BFD888}" type="datetime1">
              <a:rPr lang="cs-CZ" smtClean="0"/>
              <a:t>26.03.2023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FAC4D8-8CD2-1548-AAA9-FD7EECBE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855230-FB5A-16B4-E04C-C84DE070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45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F00E8-98C9-362C-9FDC-7C7CF214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403D748-E921-2050-186A-B178A3048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3E2C0A-0F39-C999-9171-1908E7D2C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C69A4F-CFA0-1EF8-976D-D385C56F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3620-4997-4EED-8871-F2B0CF39278D}" type="datetime1">
              <a:rPr lang="cs-CZ" smtClean="0"/>
              <a:t>26.03.2023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9818A3-6E24-0918-5A77-6C8BC7D7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535F3B-AF11-DF1D-7D18-C3E2A14C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77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19BE90-ACDF-CE97-500B-CEABF43A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FD8DFE-1B41-FBAF-351A-3DBA738D3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0D36E9-F425-E52B-C20A-CED74917D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4C49-5D3A-484E-854A-F6C245D1358A}" type="datetime1">
              <a:rPr lang="cs-CZ" smtClean="0"/>
              <a:t>26.03.2023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8F190E-CF19-F46B-22A0-43A931C4C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D67D28-6B4A-E05B-1FAB-08AD63C2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F5926-8CC8-4D51-8E04-B7C054BD3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mega.com/products/energy-metabolism/metabolite-detection-assays/glutamine-glutamate-glo-assay/" TargetMode="External"/><Relationship Id="rId13" Type="http://schemas.openxmlformats.org/officeDocument/2006/relationships/hyperlink" Target="https://www.promega.com/products/energy-metabolism/metabolite-detection-assays/glycogen-assay/" TargetMode="External"/><Relationship Id="rId3" Type="http://schemas.openxmlformats.org/officeDocument/2006/relationships/hyperlink" Target="https://www.promega.com/products/energy-metabolism/nucleotide-and-co-factor-detection-assays/nicotinamide-adenine-dinucleotide-cell-based-assays/" TargetMode="External"/><Relationship Id="rId7" Type="http://schemas.openxmlformats.org/officeDocument/2006/relationships/hyperlink" Target="https://www.promega.com/products/energy-metabolism/metabolite-detection-assays/lactate-glo-assay/" TargetMode="External"/><Relationship Id="rId12" Type="http://schemas.openxmlformats.org/officeDocument/2006/relationships/hyperlink" Target="https://www.promega.com/products/energy-metabolism/lipid-metabolism-assay/cholesterol-cholesterol-ester-glo-assay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mega.com/products/energy-metabolism/metabolite-detection-assays/glucose-glo-assay/" TargetMode="External"/><Relationship Id="rId11" Type="http://schemas.openxmlformats.org/officeDocument/2006/relationships/hyperlink" Target="https://www.promega.com/products/energy-metabolism/lipid-metabolism-assay/glycerol-glo-assay/" TargetMode="External"/><Relationship Id="rId5" Type="http://schemas.openxmlformats.org/officeDocument/2006/relationships/hyperlink" Target="https://www.promega.com/products/energy-metabolism/metabolite-detection-assays/glucose-uptake_glo-assay/" TargetMode="External"/><Relationship Id="rId10" Type="http://schemas.openxmlformats.org/officeDocument/2006/relationships/hyperlink" Target="https://www.promega.com/products/energy-metabolism/lipid-metabolism-assay/triglyceride-glo-assay/" TargetMode="External"/><Relationship Id="rId4" Type="http://schemas.openxmlformats.org/officeDocument/2006/relationships/hyperlink" Target="https://www.promega.com/products/energy-metabolism/nucleotide-and-co-factor-detection-assays/nad_p_h_glo-detection-system/" TargetMode="External"/><Relationship Id="rId9" Type="http://schemas.openxmlformats.org/officeDocument/2006/relationships/hyperlink" Target="https://www.promega.com/products/energy-metabolism/metabolite-detection-assays/glutamate-glo-assay/" TargetMode="External"/><Relationship Id="rId14" Type="http://schemas.openxmlformats.org/officeDocument/2006/relationships/hyperlink" Target="https://www.promega.com/products/energy-metabolism/metabolite-detection-assays/bcaa-glo-assay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mega.com/products/energy-metabolism/metabolite-detection-assays/glutamine-glutamate-glo-assay/" TargetMode="External"/><Relationship Id="rId13" Type="http://schemas.openxmlformats.org/officeDocument/2006/relationships/hyperlink" Target="https://www.promega.com/products/energy-metabolism/metabolite-detection-assays/glycogen-assay/" TargetMode="External"/><Relationship Id="rId3" Type="http://schemas.openxmlformats.org/officeDocument/2006/relationships/hyperlink" Target="https://www.promega.com/products/energy-metabolism/nucleotide-and-co-factor-detection-assays/nicotinamide-adenine-dinucleotide-cell-based-assays/" TargetMode="External"/><Relationship Id="rId7" Type="http://schemas.openxmlformats.org/officeDocument/2006/relationships/hyperlink" Target="https://www.promega.com/products/energy-metabolism/metabolite-detection-assays/lactate-glo-assay/" TargetMode="External"/><Relationship Id="rId12" Type="http://schemas.openxmlformats.org/officeDocument/2006/relationships/hyperlink" Target="https://www.promega.com/products/energy-metabolism/lipid-metabolism-assay/cholesterol-cholesterol-ester-glo-assay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mega.com/products/energy-metabolism/metabolite-detection-assays/glucose-glo-assay/" TargetMode="External"/><Relationship Id="rId11" Type="http://schemas.openxmlformats.org/officeDocument/2006/relationships/hyperlink" Target="https://www.promega.com/products/energy-metabolism/lipid-metabolism-assay/glycerol-glo-assay/" TargetMode="External"/><Relationship Id="rId5" Type="http://schemas.openxmlformats.org/officeDocument/2006/relationships/hyperlink" Target="https://www.promega.com/products/energy-metabolism/metabolite-detection-assays/glucose-uptake_glo-assay/" TargetMode="External"/><Relationship Id="rId10" Type="http://schemas.openxmlformats.org/officeDocument/2006/relationships/hyperlink" Target="https://www.promega.com/products/energy-metabolism/lipid-metabolism-assay/triglyceride-glo-assay/" TargetMode="External"/><Relationship Id="rId4" Type="http://schemas.openxmlformats.org/officeDocument/2006/relationships/hyperlink" Target="https://www.promega.com/products/energy-metabolism/nucleotide-and-co-factor-detection-assays/nad_p_h_glo-detection-system/" TargetMode="External"/><Relationship Id="rId9" Type="http://schemas.openxmlformats.org/officeDocument/2006/relationships/hyperlink" Target="https://www.promega.com/products/energy-metabolism/metabolite-detection-assays/glutamate-glo-assay/" TargetMode="External"/><Relationship Id="rId14" Type="http://schemas.openxmlformats.org/officeDocument/2006/relationships/hyperlink" Target="https://www.promega.com/products/energy-metabolism/metabolite-detection-assays/bcaa-glo-assay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svg"/><Relationship Id="rId10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image" Target="../media/image6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2.pn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A27E83-CFC9-6F48-572F-EECD3AF9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</a:t>
            </a:fld>
            <a:endParaRPr lang="cs-CZ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B138A6C-F4A3-6449-ADE2-42AC8CFE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9373" y="1441704"/>
            <a:ext cx="2173605" cy="3843654"/>
          </a:xfrm>
          <a:custGeom>
            <a:avLst/>
            <a:gdLst/>
            <a:ahLst/>
            <a:cxnLst/>
            <a:rect l="l" t="t" r="r" b="b"/>
            <a:pathLst>
              <a:path w="2173604" h="3843654">
                <a:moveTo>
                  <a:pt x="1811030" y="0"/>
                </a:moveTo>
                <a:lnTo>
                  <a:pt x="362199" y="0"/>
                </a:lnTo>
                <a:lnTo>
                  <a:pt x="332495" y="1200"/>
                </a:lnTo>
                <a:lnTo>
                  <a:pt x="275163" y="10527"/>
                </a:lnTo>
                <a:lnTo>
                  <a:pt x="221220" y="28466"/>
                </a:lnTo>
                <a:lnTo>
                  <a:pt x="171414" y="54270"/>
                </a:lnTo>
                <a:lnTo>
                  <a:pt x="126489" y="87194"/>
                </a:lnTo>
                <a:lnTo>
                  <a:pt x="87192" y="126491"/>
                </a:lnTo>
                <a:lnTo>
                  <a:pt x="54268" y="171416"/>
                </a:lnTo>
                <a:lnTo>
                  <a:pt x="28465" y="221221"/>
                </a:lnTo>
                <a:lnTo>
                  <a:pt x="10527" y="275162"/>
                </a:lnTo>
                <a:lnTo>
                  <a:pt x="1200" y="332491"/>
                </a:lnTo>
                <a:lnTo>
                  <a:pt x="0" y="362193"/>
                </a:lnTo>
                <a:lnTo>
                  <a:pt x="0" y="3481327"/>
                </a:lnTo>
                <a:lnTo>
                  <a:pt x="4740" y="3540075"/>
                </a:lnTo>
                <a:lnTo>
                  <a:pt x="18466" y="3595806"/>
                </a:lnTo>
                <a:lnTo>
                  <a:pt x="40430" y="3647774"/>
                </a:lnTo>
                <a:lnTo>
                  <a:pt x="69887" y="3695233"/>
                </a:lnTo>
                <a:lnTo>
                  <a:pt x="106090" y="3737437"/>
                </a:lnTo>
                <a:lnTo>
                  <a:pt x="148294" y="3773640"/>
                </a:lnTo>
                <a:lnTo>
                  <a:pt x="195753" y="3803097"/>
                </a:lnTo>
                <a:lnTo>
                  <a:pt x="247721" y="3825061"/>
                </a:lnTo>
                <a:lnTo>
                  <a:pt x="303452" y="3838786"/>
                </a:lnTo>
                <a:lnTo>
                  <a:pt x="362199" y="3843527"/>
                </a:lnTo>
                <a:lnTo>
                  <a:pt x="1811030" y="3843527"/>
                </a:lnTo>
                <a:lnTo>
                  <a:pt x="1869773" y="3838786"/>
                </a:lnTo>
                <a:lnTo>
                  <a:pt x="1925502" y="3825061"/>
                </a:lnTo>
                <a:lnTo>
                  <a:pt x="1977468" y="3803097"/>
                </a:lnTo>
                <a:lnTo>
                  <a:pt x="2024926" y="3773640"/>
                </a:lnTo>
                <a:lnTo>
                  <a:pt x="2067130" y="3737437"/>
                </a:lnTo>
                <a:lnTo>
                  <a:pt x="2103334" y="3695233"/>
                </a:lnTo>
                <a:lnTo>
                  <a:pt x="2132791" y="3647774"/>
                </a:lnTo>
                <a:lnTo>
                  <a:pt x="2154756" y="3595806"/>
                </a:lnTo>
                <a:lnTo>
                  <a:pt x="2168482" y="3540075"/>
                </a:lnTo>
                <a:lnTo>
                  <a:pt x="2173223" y="3481327"/>
                </a:lnTo>
                <a:lnTo>
                  <a:pt x="2173223" y="362193"/>
                </a:lnTo>
                <a:lnTo>
                  <a:pt x="2168482" y="303450"/>
                </a:lnTo>
                <a:lnTo>
                  <a:pt x="2154756" y="247721"/>
                </a:lnTo>
                <a:lnTo>
                  <a:pt x="2132791" y="195755"/>
                </a:lnTo>
                <a:lnTo>
                  <a:pt x="2103334" y="148297"/>
                </a:lnTo>
                <a:lnTo>
                  <a:pt x="2067130" y="106093"/>
                </a:lnTo>
                <a:lnTo>
                  <a:pt x="2024926" y="69889"/>
                </a:lnTo>
                <a:lnTo>
                  <a:pt x="1977468" y="40432"/>
                </a:lnTo>
                <a:lnTo>
                  <a:pt x="1925502" y="18467"/>
                </a:lnTo>
                <a:lnTo>
                  <a:pt x="1869773" y="4741"/>
                </a:lnTo>
                <a:lnTo>
                  <a:pt x="181103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08904" y="1441704"/>
            <a:ext cx="2173605" cy="3843654"/>
          </a:xfrm>
          <a:custGeom>
            <a:avLst/>
            <a:gdLst/>
            <a:ahLst/>
            <a:cxnLst/>
            <a:rect l="l" t="t" r="r" b="b"/>
            <a:pathLst>
              <a:path w="2173604" h="3843654">
                <a:moveTo>
                  <a:pt x="1811030" y="0"/>
                </a:moveTo>
                <a:lnTo>
                  <a:pt x="362193" y="0"/>
                </a:lnTo>
                <a:lnTo>
                  <a:pt x="332491" y="1200"/>
                </a:lnTo>
                <a:lnTo>
                  <a:pt x="275162" y="10527"/>
                </a:lnTo>
                <a:lnTo>
                  <a:pt x="221221" y="28466"/>
                </a:lnTo>
                <a:lnTo>
                  <a:pt x="171416" y="54270"/>
                </a:lnTo>
                <a:lnTo>
                  <a:pt x="126491" y="87194"/>
                </a:lnTo>
                <a:lnTo>
                  <a:pt x="87194" y="126491"/>
                </a:lnTo>
                <a:lnTo>
                  <a:pt x="54270" y="171416"/>
                </a:lnTo>
                <a:lnTo>
                  <a:pt x="28466" y="221221"/>
                </a:lnTo>
                <a:lnTo>
                  <a:pt x="10527" y="275162"/>
                </a:lnTo>
                <a:lnTo>
                  <a:pt x="1200" y="332491"/>
                </a:lnTo>
                <a:lnTo>
                  <a:pt x="0" y="362193"/>
                </a:lnTo>
                <a:lnTo>
                  <a:pt x="0" y="3481327"/>
                </a:lnTo>
                <a:lnTo>
                  <a:pt x="4741" y="3540075"/>
                </a:lnTo>
                <a:lnTo>
                  <a:pt x="18467" y="3595806"/>
                </a:lnTo>
                <a:lnTo>
                  <a:pt x="40432" y="3647774"/>
                </a:lnTo>
                <a:lnTo>
                  <a:pt x="69889" y="3695233"/>
                </a:lnTo>
                <a:lnTo>
                  <a:pt x="106093" y="3737437"/>
                </a:lnTo>
                <a:lnTo>
                  <a:pt x="148297" y="3773640"/>
                </a:lnTo>
                <a:lnTo>
                  <a:pt x="195755" y="3803097"/>
                </a:lnTo>
                <a:lnTo>
                  <a:pt x="247721" y="3825061"/>
                </a:lnTo>
                <a:lnTo>
                  <a:pt x="303450" y="3838786"/>
                </a:lnTo>
                <a:lnTo>
                  <a:pt x="362193" y="3843527"/>
                </a:lnTo>
                <a:lnTo>
                  <a:pt x="1811030" y="3843527"/>
                </a:lnTo>
                <a:lnTo>
                  <a:pt x="1869773" y="3838786"/>
                </a:lnTo>
                <a:lnTo>
                  <a:pt x="1925502" y="3825061"/>
                </a:lnTo>
                <a:lnTo>
                  <a:pt x="1977468" y="3803097"/>
                </a:lnTo>
                <a:lnTo>
                  <a:pt x="2024926" y="3773640"/>
                </a:lnTo>
                <a:lnTo>
                  <a:pt x="2067130" y="3737437"/>
                </a:lnTo>
                <a:lnTo>
                  <a:pt x="2103334" y="3695233"/>
                </a:lnTo>
                <a:lnTo>
                  <a:pt x="2132791" y="3647774"/>
                </a:lnTo>
                <a:lnTo>
                  <a:pt x="2154756" y="3595806"/>
                </a:lnTo>
                <a:lnTo>
                  <a:pt x="2168482" y="3540075"/>
                </a:lnTo>
                <a:lnTo>
                  <a:pt x="2173223" y="3481327"/>
                </a:lnTo>
                <a:lnTo>
                  <a:pt x="2173223" y="362193"/>
                </a:lnTo>
                <a:lnTo>
                  <a:pt x="2168482" y="303450"/>
                </a:lnTo>
                <a:lnTo>
                  <a:pt x="2154756" y="247721"/>
                </a:lnTo>
                <a:lnTo>
                  <a:pt x="2132791" y="195755"/>
                </a:lnTo>
                <a:lnTo>
                  <a:pt x="2103334" y="148297"/>
                </a:lnTo>
                <a:lnTo>
                  <a:pt x="2067130" y="106093"/>
                </a:lnTo>
                <a:lnTo>
                  <a:pt x="2024926" y="69889"/>
                </a:lnTo>
                <a:lnTo>
                  <a:pt x="1977468" y="40432"/>
                </a:lnTo>
                <a:lnTo>
                  <a:pt x="1925502" y="18467"/>
                </a:lnTo>
                <a:lnTo>
                  <a:pt x="1869773" y="4741"/>
                </a:lnTo>
                <a:lnTo>
                  <a:pt x="181103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49768" y="1441704"/>
            <a:ext cx="2173605" cy="3843654"/>
          </a:xfrm>
          <a:custGeom>
            <a:avLst/>
            <a:gdLst/>
            <a:ahLst/>
            <a:cxnLst/>
            <a:rect l="l" t="t" r="r" b="b"/>
            <a:pathLst>
              <a:path w="2173604" h="3843654">
                <a:moveTo>
                  <a:pt x="1811030" y="0"/>
                </a:moveTo>
                <a:lnTo>
                  <a:pt x="362193" y="0"/>
                </a:lnTo>
                <a:lnTo>
                  <a:pt x="332491" y="1200"/>
                </a:lnTo>
                <a:lnTo>
                  <a:pt x="275162" y="10527"/>
                </a:lnTo>
                <a:lnTo>
                  <a:pt x="221221" y="28466"/>
                </a:lnTo>
                <a:lnTo>
                  <a:pt x="171416" y="54270"/>
                </a:lnTo>
                <a:lnTo>
                  <a:pt x="126491" y="87194"/>
                </a:lnTo>
                <a:lnTo>
                  <a:pt x="87194" y="126491"/>
                </a:lnTo>
                <a:lnTo>
                  <a:pt x="54270" y="171416"/>
                </a:lnTo>
                <a:lnTo>
                  <a:pt x="28466" y="221221"/>
                </a:lnTo>
                <a:lnTo>
                  <a:pt x="10527" y="275162"/>
                </a:lnTo>
                <a:lnTo>
                  <a:pt x="1200" y="332491"/>
                </a:lnTo>
                <a:lnTo>
                  <a:pt x="0" y="362193"/>
                </a:lnTo>
                <a:lnTo>
                  <a:pt x="0" y="3481327"/>
                </a:lnTo>
                <a:lnTo>
                  <a:pt x="4741" y="3540075"/>
                </a:lnTo>
                <a:lnTo>
                  <a:pt x="18467" y="3595806"/>
                </a:lnTo>
                <a:lnTo>
                  <a:pt x="40432" y="3647774"/>
                </a:lnTo>
                <a:lnTo>
                  <a:pt x="69889" y="3695233"/>
                </a:lnTo>
                <a:lnTo>
                  <a:pt x="106093" y="3737437"/>
                </a:lnTo>
                <a:lnTo>
                  <a:pt x="148297" y="3773640"/>
                </a:lnTo>
                <a:lnTo>
                  <a:pt x="195755" y="3803097"/>
                </a:lnTo>
                <a:lnTo>
                  <a:pt x="247721" y="3825061"/>
                </a:lnTo>
                <a:lnTo>
                  <a:pt x="303450" y="3838786"/>
                </a:lnTo>
                <a:lnTo>
                  <a:pt x="362193" y="3843527"/>
                </a:lnTo>
                <a:lnTo>
                  <a:pt x="1811030" y="3843527"/>
                </a:lnTo>
                <a:lnTo>
                  <a:pt x="1869773" y="3838786"/>
                </a:lnTo>
                <a:lnTo>
                  <a:pt x="1925502" y="3825061"/>
                </a:lnTo>
                <a:lnTo>
                  <a:pt x="1977468" y="3803097"/>
                </a:lnTo>
                <a:lnTo>
                  <a:pt x="2024926" y="3773640"/>
                </a:lnTo>
                <a:lnTo>
                  <a:pt x="2067130" y="3737437"/>
                </a:lnTo>
                <a:lnTo>
                  <a:pt x="2103334" y="3695233"/>
                </a:lnTo>
                <a:lnTo>
                  <a:pt x="2132791" y="3647774"/>
                </a:lnTo>
                <a:lnTo>
                  <a:pt x="2154756" y="3595806"/>
                </a:lnTo>
                <a:lnTo>
                  <a:pt x="2168482" y="3540075"/>
                </a:lnTo>
                <a:lnTo>
                  <a:pt x="2173223" y="3481327"/>
                </a:lnTo>
                <a:lnTo>
                  <a:pt x="2173223" y="362193"/>
                </a:lnTo>
                <a:lnTo>
                  <a:pt x="2168482" y="303450"/>
                </a:lnTo>
                <a:lnTo>
                  <a:pt x="2154756" y="247721"/>
                </a:lnTo>
                <a:lnTo>
                  <a:pt x="2132791" y="195755"/>
                </a:lnTo>
                <a:lnTo>
                  <a:pt x="2103334" y="148297"/>
                </a:lnTo>
                <a:lnTo>
                  <a:pt x="2067130" y="106093"/>
                </a:lnTo>
                <a:lnTo>
                  <a:pt x="2024926" y="69889"/>
                </a:lnTo>
                <a:lnTo>
                  <a:pt x="1977468" y="40432"/>
                </a:lnTo>
                <a:lnTo>
                  <a:pt x="1925502" y="18467"/>
                </a:lnTo>
                <a:lnTo>
                  <a:pt x="1869773" y="4741"/>
                </a:lnTo>
                <a:lnTo>
                  <a:pt x="181103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4519" y="2862073"/>
            <a:ext cx="8442960" cy="506095"/>
          </a:xfrm>
          <a:custGeom>
            <a:avLst/>
            <a:gdLst/>
            <a:ahLst/>
            <a:cxnLst/>
            <a:rect l="l" t="t" r="r" b="b"/>
            <a:pathLst>
              <a:path w="8442960" h="506095">
                <a:moveTo>
                  <a:pt x="8358621" y="0"/>
                </a:moveTo>
                <a:lnTo>
                  <a:pt x="78558" y="193"/>
                </a:lnTo>
                <a:lnTo>
                  <a:pt x="38690" y="13391"/>
                </a:lnTo>
                <a:lnTo>
                  <a:pt x="10616" y="43315"/>
                </a:lnTo>
                <a:lnTo>
                  <a:pt x="0" y="84338"/>
                </a:lnTo>
                <a:lnTo>
                  <a:pt x="193" y="427395"/>
                </a:lnTo>
                <a:lnTo>
                  <a:pt x="13403" y="467282"/>
                </a:lnTo>
                <a:lnTo>
                  <a:pt x="43332" y="495355"/>
                </a:lnTo>
                <a:lnTo>
                  <a:pt x="84319" y="505967"/>
                </a:lnTo>
                <a:lnTo>
                  <a:pt x="8364405" y="505773"/>
                </a:lnTo>
                <a:lnTo>
                  <a:pt x="8404295" y="492564"/>
                </a:lnTo>
                <a:lnTo>
                  <a:pt x="8432355" y="462634"/>
                </a:lnTo>
                <a:lnTo>
                  <a:pt x="8442959" y="421629"/>
                </a:lnTo>
                <a:lnTo>
                  <a:pt x="8442765" y="78554"/>
                </a:lnTo>
                <a:lnTo>
                  <a:pt x="8429563" y="38664"/>
                </a:lnTo>
                <a:lnTo>
                  <a:pt x="8399640" y="10604"/>
                </a:lnTo>
                <a:lnTo>
                  <a:pt x="8358621" y="0"/>
                </a:lnTo>
                <a:close/>
              </a:path>
            </a:pathLst>
          </a:custGeom>
          <a:solidFill>
            <a:srgbClr val="E6F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4519" y="2862073"/>
            <a:ext cx="8442960" cy="506095"/>
          </a:xfrm>
          <a:custGeom>
            <a:avLst/>
            <a:gdLst/>
            <a:ahLst/>
            <a:cxnLst/>
            <a:rect l="l" t="t" r="r" b="b"/>
            <a:pathLst>
              <a:path w="8442960" h="506095">
                <a:moveTo>
                  <a:pt x="0" y="84338"/>
                </a:moveTo>
                <a:lnTo>
                  <a:pt x="10616" y="43315"/>
                </a:lnTo>
                <a:lnTo>
                  <a:pt x="38690" y="13391"/>
                </a:lnTo>
                <a:lnTo>
                  <a:pt x="78558" y="193"/>
                </a:lnTo>
                <a:lnTo>
                  <a:pt x="8358621" y="0"/>
                </a:lnTo>
                <a:lnTo>
                  <a:pt x="8373179" y="1247"/>
                </a:lnTo>
                <a:lnTo>
                  <a:pt x="8411125" y="18295"/>
                </a:lnTo>
                <a:lnTo>
                  <a:pt x="8436100" y="50924"/>
                </a:lnTo>
                <a:lnTo>
                  <a:pt x="8442959" y="421629"/>
                </a:lnTo>
                <a:lnTo>
                  <a:pt x="8441712" y="436180"/>
                </a:lnTo>
                <a:lnTo>
                  <a:pt x="8424663" y="474120"/>
                </a:lnTo>
                <a:lnTo>
                  <a:pt x="8392035" y="499104"/>
                </a:lnTo>
                <a:lnTo>
                  <a:pt x="84319" y="505967"/>
                </a:lnTo>
                <a:lnTo>
                  <a:pt x="69778" y="504719"/>
                </a:lnTo>
                <a:lnTo>
                  <a:pt x="31848" y="487658"/>
                </a:lnTo>
                <a:lnTo>
                  <a:pt x="6862" y="455020"/>
                </a:lnTo>
                <a:lnTo>
                  <a:pt x="0" y="84338"/>
                </a:lnTo>
                <a:close/>
              </a:path>
            </a:pathLst>
          </a:custGeom>
          <a:ln w="609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2808" y="2947417"/>
            <a:ext cx="1450975" cy="368935"/>
          </a:xfrm>
          <a:custGeom>
            <a:avLst/>
            <a:gdLst/>
            <a:ahLst/>
            <a:cxnLst/>
            <a:rect l="l" t="t" r="r" b="b"/>
            <a:pathLst>
              <a:path w="1450975" h="368935">
                <a:moveTo>
                  <a:pt x="0" y="368807"/>
                </a:moveTo>
                <a:lnTo>
                  <a:pt x="1450847" y="368807"/>
                </a:lnTo>
                <a:lnTo>
                  <a:pt x="1450847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E6F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71548" y="3017453"/>
            <a:ext cx="13905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3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50" b="1" spc="-25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450" b="1" spc="-5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450" b="1" spc="-25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450" b="1" spc="-25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450" b="1" spc="-10">
                <a:latin typeface="Arial" panose="020B0604020202020204" pitchFamily="34" charset="0"/>
                <a:cs typeface="Arial" panose="020B0604020202020204" pitchFamily="34" charset="0"/>
              </a:rPr>
              <a:t>ANCE</a:t>
            </a:r>
            <a:endParaRPr sz="14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74519" y="3599688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8359139" y="0"/>
                </a:moveTo>
                <a:lnTo>
                  <a:pt x="78888" y="142"/>
                </a:lnTo>
                <a:lnTo>
                  <a:pt x="38882" y="13035"/>
                </a:lnTo>
                <a:lnTo>
                  <a:pt x="10675" y="42824"/>
                </a:lnTo>
                <a:lnTo>
                  <a:pt x="0" y="83819"/>
                </a:lnTo>
                <a:lnTo>
                  <a:pt x="142" y="424025"/>
                </a:lnTo>
                <a:lnTo>
                  <a:pt x="13052" y="464011"/>
                </a:lnTo>
                <a:lnTo>
                  <a:pt x="42855" y="492231"/>
                </a:lnTo>
                <a:lnTo>
                  <a:pt x="83819" y="502919"/>
                </a:lnTo>
                <a:lnTo>
                  <a:pt x="8364078" y="502777"/>
                </a:lnTo>
                <a:lnTo>
                  <a:pt x="8404108" y="489853"/>
                </a:lnTo>
                <a:lnTo>
                  <a:pt x="8432298" y="460038"/>
                </a:lnTo>
                <a:lnTo>
                  <a:pt x="8442959" y="419099"/>
                </a:lnTo>
                <a:lnTo>
                  <a:pt x="8442817" y="78881"/>
                </a:lnTo>
                <a:lnTo>
                  <a:pt x="8429924" y="38851"/>
                </a:lnTo>
                <a:lnTo>
                  <a:pt x="8400135" y="10661"/>
                </a:lnTo>
                <a:lnTo>
                  <a:pt x="8359139" y="0"/>
                </a:lnTo>
                <a:close/>
              </a:path>
            </a:pathLst>
          </a:custGeom>
          <a:solidFill>
            <a:srgbClr val="E5F2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74519" y="3599688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0" y="83819"/>
                </a:moveTo>
                <a:lnTo>
                  <a:pt x="10675" y="42824"/>
                </a:lnTo>
                <a:lnTo>
                  <a:pt x="38882" y="13035"/>
                </a:lnTo>
                <a:lnTo>
                  <a:pt x="78888" y="142"/>
                </a:lnTo>
                <a:lnTo>
                  <a:pt x="8359139" y="0"/>
                </a:lnTo>
                <a:lnTo>
                  <a:pt x="8373698" y="1254"/>
                </a:lnTo>
                <a:lnTo>
                  <a:pt x="8411591" y="18391"/>
                </a:lnTo>
                <a:lnTo>
                  <a:pt x="8436380" y="51160"/>
                </a:lnTo>
                <a:lnTo>
                  <a:pt x="8442959" y="419099"/>
                </a:lnTo>
                <a:lnTo>
                  <a:pt x="8441704" y="433626"/>
                </a:lnTo>
                <a:lnTo>
                  <a:pt x="8424568" y="471497"/>
                </a:lnTo>
                <a:lnTo>
                  <a:pt x="8391799" y="496322"/>
                </a:lnTo>
                <a:lnTo>
                  <a:pt x="83819" y="502919"/>
                </a:lnTo>
                <a:lnTo>
                  <a:pt x="69278" y="501661"/>
                </a:lnTo>
                <a:lnTo>
                  <a:pt x="31398" y="484488"/>
                </a:lnTo>
                <a:lnTo>
                  <a:pt x="6589" y="451705"/>
                </a:lnTo>
                <a:lnTo>
                  <a:pt x="0" y="83819"/>
                </a:lnTo>
                <a:close/>
              </a:path>
            </a:pathLst>
          </a:custGeom>
          <a:ln w="609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2808" y="3681985"/>
            <a:ext cx="1740535" cy="368935"/>
          </a:xfrm>
          <a:custGeom>
            <a:avLst/>
            <a:gdLst/>
            <a:ahLst/>
            <a:cxnLst/>
            <a:rect l="l" t="t" r="r" b="b"/>
            <a:pathLst>
              <a:path w="1740535" h="368935">
                <a:moveTo>
                  <a:pt x="0" y="368807"/>
                </a:moveTo>
                <a:lnTo>
                  <a:pt x="1740407" y="368807"/>
                </a:lnTo>
                <a:lnTo>
                  <a:pt x="1740407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E5F2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1548" y="3752910"/>
            <a:ext cx="15646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450" b="1" spc="-5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50" b="1" spc="-3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450" b="1" spc="-15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450" b="1" spc="-3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1450" b="1" spc="-3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50" b="1" spc="-3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74519" y="4334255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8359139" y="0"/>
                </a:moveTo>
                <a:lnTo>
                  <a:pt x="78888" y="142"/>
                </a:lnTo>
                <a:lnTo>
                  <a:pt x="38882" y="13037"/>
                </a:lnTo>
                <a:lnTo>
                  <a:pt x="10675" y="42828"/>
                </a:lnTo>
                <a:lnTo>
                  <a:pt x="0" y="83819"/>
                </a:lnTo>
                <a:lnTo>
                  <a:pt x="142" y="424025"/>
                </a:lnTo>
                <a:lnTo>
                  <a:pt x="13052" y="464011"/>
                </a:lnTo>
                <a:lnTo>
                  <a:pt x="42855" y="492231"/>
                </a:lnTo>
                <a:lnTo>
                  <a:pt x="83819" y="502919"/>
                </a:lnTo>
                <a:lnTo>
                  <a:pt x="8364078" y="502777"/>
                </a:lnTo>
                <a:lnTo>
                  <a:pt x="8404108" y="489853"/>
                </a:lnTo>
                <a:lnTo>
                  <a:pt x="8432298" y="460038"/>
                </a:lnTo>
                <a:lnTo>
                  <a:pt x="8442959" y="419099"/>
                </a:lnTo>
                <a:lnTo>
                  <a:pt x="8442817" y="78882"/>
                </a:lnTo>
                <a:lnTo>
                  <a:pt x="8429924" y="38855"/>
                </a:lnTo>
                <a:lnTo>
                  <a:pt x="8400135" y="10663"/>
                </a:lnTo>
                <a:lnTo>
                  <a:pt x="8359139" y="0"/>
                </a:lnTo>
                <a:close/>
              </a:path>
            </a:pathLst>
          </a:custGeom>
          <a:solidFill>
            <a:srgbClr val="F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74519" y="4334255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0" y="83819"/>
                </a:moveTo>
                <a:lnTo>
                  <a:pt x="10675" y="42828"/>
                </a:lnTo>
                <a:lnTo>
                  <a:pt x="38882" y="13037"/>
                </a:lnTo>
                <a:lnTo>
                  <a:pt x="78888" y="142"/>
                </a:lnTo>
                <a:lnTo>
                  <a:pt x="8359139" y="0"/>
                </a:lnTo>
                <a:lnTo>
                  <a:pt x="8373698" y="1255"/>
                </a:lnTo>
                <a:lnTo>
                  <a:pt x="8411591" y="18394"/>
                </a:lnTo>
                <a:lnTo>
                  <a:pt x="8436380" y="51164"/>
                </a:lnTo>
                <a:lnTo>
                  <a:pt x="8442959" y="419099"/>
                </a:lnTo>
                <a:lnTo>
                  <a:pt x="8441704" y="433626"/>
                </a:lnTo>
                <a:lnTo>
                  <a:pt x="8424568" y="471497"/>
                </a:lnTo>
                <a:lnTo>
                  <a:pt x="8391799" y="496322"/>
                </a:lnTo>
                <a:lnTo>
                  <a:pt x="83819" y="502919"/>
                </a:lnTo>
                <a:lnTo>
                  <a:pt x="69278" y="501661"/>
                </a:lnTo>
                <a:lnTo>
                  <a:pt x="31398" y="484488"/>
                </a:lnTo>
                <a:lnTo>
                  <a:pt x="6589" y="451705"/>
                </a:lnTo>
                <a:lnTo>
                  <a:pt x="0" y="83819"/>
                </a:lnTo>
                <a:close/>
              </a:path>
            </a:pathLst>
          </a:custGeom>
          <a:ln w="609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92807" y="4416553"/>
            <a:ext cx="1689100" cy="368935"/>
          </a:xfrm>
          <a:custGeom>
            <a:avLst/>
            <a:gdLst/>
            <a:ahLst/>
            <a:cxnLst/>
            <a:rect l="l" t="t" r="r" b="b"/>
            <a:pathLst>
              <a:path w="1689100" h="368935">
                <a:moveTo>
                  <a:pt x="0" y="368807"/>
                </a:moveTo>
                <a:lnTo>
                  <a:pt x="1688591" y="368807"/>
                </a:lnTo>
                <a:lnTo>
                  <a:pt x="1688591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71549" y="4488995"/>
            <a:ext cx="15157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50" b="1" spc="-25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450" b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sz="1450" b="1" spc="-25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450" b="1" spc="-1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450" b="1" spc="-25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50" b="1" spc="-25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sz="1450" b="1" spc="-1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4106" y="2996510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4240" y="4472814"/>
            <a:ext cx="48387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93947" y="1453897"/>
            <a:ext cx="2124456" cy="1383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74343" y="1453897"/>
            <a:ext cx="2124455" cy="1383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33478" y="1453897"/>
            <a:ext cx="2124456" cy="1383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19887" y="1445536"/>
            <a:ext cx="672576" cy="277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2326640" algn="l"/>
              </a:tabLst>
            </a:pPr>
            <a:r>
              <a:rPr sz="2700" spc="-127" baseline="1543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2700" spc="-127" baseline="1543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spc="-1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67953" y="1451135"/>
            <a:ext cx="7372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pc="-1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pc="5" err="1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5741362" y="2587252"/>
            <a:ext cx="21086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1400" i="1" spc="-1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1400" i="1" spc="-1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cs-CZ" sz="1400" i="1" spc="-1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i="1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cs-CZ" sz="1400" i="1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sz="1400" i="1" spc="-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22271" y="1796447"/>
            <a:ext cx="2536706" cy="533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cs-CZ" sz="1400" i="1" spc="-25">
                <a:latin typeface="Arial"/>
                <a:cs typeface="Arial"/>
              </a:rPr>
              <a:t>TC </a:t>
            </a:r>
            <a:r>
              <a:rPr lang="cs-CZ" sz="1400" i="1" spc="-25" err="1">
                <a:latin typeface="Arial"/>
                <a:cs typeface="Arial"/>
              </a:rPr>
              <a:t>treated</a:t>
            </a:r>
            <a:endParaRPr sz="1400">
              <a:latin typeface="Arial"/>
              <a:cs typeface="Arial"/>
            </a:endParaRPr>
          </a:p>
          <a:p>
            <a:pPr marL="12700">
              <a:spcBef>
                <a:spcPts val="840"/>
              </a:spcBef>
            </a:pPr>
            <a:r>
              <a:rPr lang="cs-CZ" sz="1400" i="1" spc="-10">
                <a:latin typeface="Arial"/>
                <a:cs typeface="Arial"/>
              </a:rPr>
              <a:t>S</a:t>
            </a:r>
            <a:r>
              <a:rPr sz="1400" i="1" spc="-10" err="1">
                <a:latin typeface="Arial"/>
                <a:cs typeface="Arial"/>
              </a:rPr>
              <a:t>t</a:t>
            </a:r>
            <a:r>
              <a:rPr sz="1400" i="1" spc="-20" err="1">
                <a:latin typeface="Arial"/>
                <a:cs typeface="Arial"/>
              </a:rPr>
              <a:t>e</a:t>
            </a:r>
            <a:r>
              <a:rPr lang="cs-CZ" sz="1400" i="1" spc="-20" err="1">
                <a:latin typeface="Arial"/>
                <a:cs typeface="Arial"/>
              </a:rPr>
              <a:t>rile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2271" y="2436780"/>
            <a:ext cx="72675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cs-CZ" sz="1400" i="1" spc="-40" err="1">
                <a:latin typeface="Arial"/>
                <a:cs typeface="Arial"/>
              </a:rPr>
              <a:t>With</a:t>
            </a:r>
            <a:r>
              <a:rPr lang="cs-CZ" sz="1400" i="1" spc="-40">
                <a:latin typeface="Arial"/>
                <a:cs typeface="Arial"/>
              </a:rPr>
              <a:t> lid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60959" y="1853595"/>
            <a:ext cx="182880" cy="82550"/>
          </a:xfrm>
          <a:custGeom>
            <a:avLst/>
            <a:gdLst/>
            <a:ahLst/>
            <a:cxnLst/>
            <a:rect l="l" t="t" r="r" b="b"/>
            <a:pathLst>
              <a:path w="182879" h="82550">
                <a:moveTo>
                  <a:pt x="100583" y="0"/>
                </a:moveTo>
                <a:lnTo>
                  <a:pt x="100583" y="82295"/>
                </a:lnTo>
                <a:lnTo>
                  <a:pt x="155447" y="54863"/>
                </a:lnTo>
                <a:lnTo>
                  <a:pt x="114299" y="54863"/>
                </a:lnTo>
                <a:lnTo>
                  <a:pt x="114299" y="27431"/>
                </a:lnTo>
                <a:lnTo>
                  <a:pt x="155447" y="27431"/>
                </a:lnTo>
                <a:lnTo>
                  <a:pt x="100583" y="0"/>
                </a:lnTo>
                <a:close/>
              </a:path>
              <a:path w="182879" h="82550">
                <a:moveTo>
                  <a:pt x="100583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100583" y="54863"/>
                </a:lnTo>
                <a:lnTo>
                  <a:pt x="100583" y="27431"/>
                </a:lnTo>
                <a:close/>
              </a:path>
              <a:path w="182879" h="82550">
                <a:moveTo>
                  <a:pt x="155447" y="27431"/>
                </a:moveTo>
                <a:lnTo>
                  <a:pt x="114299" y="27431"/>
                </a:lnTo>
                <a:lnTo>
                  <a:pt x="114299" y="54863"/>
                </a:lnTo>
                <a:lnTo>
                  <a:pt x="155447" y="54863"/>
                </a:lnTo>
                <a:lnTo>
                  <a:pt x="182879" y="41147"/>
                </a:lnTo>
                <a:lnTo>
                  <a:pt x="15544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0959" y="2185827"/>
            <a:ext cx="182880" cy="82550"/>
          </a:xfrm>
          <a:custGeom>
            <a:avLst/>
            <a:gdLst/>
            <a:ahLst/>
            <a:cxnLst/>
            <a:rect l="l" t="t" r="r" b="b"/>
            <a:pathLst>
              <a:path w="182879" h="82550">
                <a:moveTo>
                  <a:pt x="100583" y="0"/>
                </a:moveTo>
                <a:lnTo>
                  <a:pt x="100583" y="82295"/>
                </a:lnTo>
                <a:lnTo>
                  <a:pt x="155447" y="54863"/>
                </a:lnTo>
                <a:lnTo>
                  <a:pt x="114299" y="54863"/>
                </a:lnTo>
                <a:lnTo>
                  <a:pt x="114299" y="27431"/>
                </a:lnTo>
                <a:lnTo>
                  <a:pt x="155447" y="27431"/>
                </a:lnTo>
                <a:lnTo>
                  <a:pt x="100583" y="0"/>
                </a:lnTo>
                <a:close/>
              </a:path>
              <a:path w="182879" h="82550">
                <a:moveTo>
                  <a:pt x="100583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100583" y="54863"/>
                </a:lnTo>
                <a:lnTo>
                  <a:pt x="100583" y="27431"/>
                </a:lnTo>
                <a:close/>
              </a:path>
              <a:path w="182879" h="82550">
                <a:moveTo>
                  <a:pt x="155447" y="27431"/>
                </a:moveTo>
                <a:lnTo>
                  <a:pt x="114299" y="27431"/>
                </a:lnTo>
                <a:lnTo>
                  <a:pt x="114299" y="54863"/>
                </a:lnTo>
                <a:lnTo>
                  <a:pt x="155447" y="54863"/>
                </a:lnTo>
                <a:lnTo>
                  <a:pt x="182879" y="41147"/>
                </a:lnTo>
                <a:lnTo>
                  <a:pt x="15544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60959" y="2521107"/>
            <a:ext cx="182880" cy="82550"/>
          </a:xfrm>
          <a:custGeom>
            <a:avLst/>
            <a:gdLst/>
            <a:ahLst/>
            <a:cxnLst/>
            <a:rect l="l" t="t" r="r" b="b"/>
            <a:pathLst>
              <a:path w="182879" h="82550">
                <a:moveTo>
                  <a:pt x="100583" y="0"/>
                </a:moveTo>
                <a:lnTo>
                  <a:pt x="100583" y="82295"/>
                </a:lnTo>
                <a:lnTo>
                  <a:pt x="155447" y="54863"/>
                </a:lnTo>
                <a:lnTo>
                  <a:pt x="114299" y="54863"/>
                </a:lnTo>
                <a:lnTo>
                  <a:pt x="114299" y="27431"/>
                </a:lnTo>
                <a:lnTo>
                  <a:pt x="155447" y="27431"/>
                </a:lnTo>
                <a:lnTo>
                  <a:pt x="100583" y="0"/>
                </a:lnTo>
                <a:close/>
              </a:path>
              <a:path w="182879" h="82550">
                <a:moveTo>
                  <a:pt x="100583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100583" y="54863"/>
                </a:lnTo>
                <a:lnTo>
                  <a:pt x="100583" y="27431"/>
                </a:lnTo>
                <a:close/>
              </a:path>
              <a:path w="182879" h="82550">
                <a:moveTo>
                  <a:pt x="155447" y="27431"/>
                </a:moveTo>
                <a:lnTo>
                  <a:pt x="114299" y="27431"/>
                </a:lnTo>
                <a:lnTo>
                  <a:pt x="114299" y="54863"/>
                </a:lnTo>
                <a:lnTo>
                  <a:pt x="155447" y="54863"/>
                </a:lnTo>
                <a:lnTo>
                  <a:pt x="182879" y="41147"/>
                </a:lnTo>
                <a:lnTo>
                  <a:pt x="15544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Nadpis 1">
            <a:extLst>
              <a:ext uri="{FF2B5EF4-FFF2-40B4-BE49-F238E27FC236}">
                <a16:creationId xmlns:a16="http://schemas.microsoft.com/office/drawing/2014/main" id="{DCA44884-2D7B-498B-8601-2358F85FBBE3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 Type 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75C5CC12-6BB1-4487-BE3D-D9C3C03EEA4E}"/>
              </a:ext>
            </a:extLst>
          </p:cNvPr>
          <p:cNvSpPr txBox="1"/>
          <p:nvPr/>
        </p:nvSpPr>
        <p:spPr>
          <a:xfrm>
            <a:off x="6309375" y="1446511"/>
            <a:ext cx="9726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2326640" algn="l"/>
              </a:tabLst>
            </a:pPr>
            <a:r>
              <a:rPr spc="-1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pc="-1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A30184FD-782C-4784-B30F-684B2C7FC7C2}"/>
              </a:ext>
            </a:extLst>
          </p:cNvPr>
          <p:cNvSpPr txBox="1"/>
          <p:nvPr/>
        </p:nvSpPr>
        <p:spPr>
          <a:xfrm>
            <a:off x="6473637" y="3732134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19">
            <a:extLst>
              <a:ext uri="{FF2B5EF4-FFF2-40B4-BE49-F238E27FC236}">
                <a16:creationId xmlns:a16="http://schemas.microsoft.com/office/drawing/2014/main" id="{1A443C39-8BB7-417E-959D-9704B17F6F69}"/>
              </a:ext>
            </a:extLst>
          </p:cNvPr>
          <p:cNvSpPr txBox="1"/>
          <p:nvPr/>
        </p:nvSpPr>
        <p:spPr>
          <a:xfrm>
            <a:off x="8814501" y="4462604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C37AB32C-AD23-4D6A-B14D-8136B2BFDC60}"/>
              </a:ext>
            </a:extLst>
          </p:cNvPr>
          <p:cNvSpPr txBox="1"/>
          <p:nvPr/>
        </p:nvSpPr>
        <p:spPr>
          <a:xfrm>
            <a:off x="6473637" y="4467896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>
                <a:latin typeface="Arial" panose="020B0604020202020204" pitchFamily="34" charset="0"/>
                <a:cs typeface="Arial" panose="020B0604020202020204" pitchFamily="34" charset="0"/>
              </a:rPr>
              <a:t>(YES)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58B46E58-A2E7-4F7B-A8A2-8CF9D3C52FC9}"/>
              </a:ext>
            </a:extLst>
          </p:cNvPr>
          <p:cNvSpPr txBox="1"/>
          <p:nvPr/>
        </p:nvSpPr>
        <p:spPr>
          <a:xfrm>
            <a:off x="8814501" y="3735099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>
                <a:latin typeface="Arial" panose="020B0604020202020204" pitchFamily="34" charset="0"/>
                <a:cs typeface="Arial" panose="020B0604020202020204" pitchFamily="34" charset="0"/>
              </a:rPr>
              <a:t>(YES)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26">
            <a:extLst>
              <a:ext uri="{FF2B5EF4-FFF2-40B4-BE49-F238E27FC236}">
                <a16:creationId xmlns:a16="http://schemas.microsoft.com/office/drawing/2014/main" id="{E31AD649-524A-4700-9C3A-323F3F2EA168}"/>
              </a:ext>
            </a:extLst>
          </p:cNvPr>
          <p:cNvSpPr txBox="1"/>
          <p:nvPr/>
        </p:nvSpPr>
        <p:spPr>
          <a:xfrm>
            <a:off x="8082226" y="2578924"/>
            <a:ext cx="21086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400" i="1" spc="-15">
                <a:latin typeface="Arial" panose="020B0604020202020204" pitchFamily="34" charset="0"/>
                <a:cs typeface="Arial" panose="020B0604020202020204" pitchFamily="34" charset="0"/>
              </a:rPr>
              <a:t>„solid </a:t>
            </a:r>
            <a:r>
              <a:rPr lang="cs-CZ" sz="1400" i="1" spc="-15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i="1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5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cs-CZ" sz="1400" i="1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5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cs-CZ" sz="1400" i="1" spc="-1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19">
            <a:extLst>
              <a:ext uri="{FF2B5EF4-FFF2-40B4-BE49-F238E27FC236}">
                <a16:creationId xmlns:a16="http://schemas.microsoft.com/office/drawing/2014/main" id="{966DFD70-5BE5-41C1-B2BD-A73FB2D66C87}"/>
              </a:ext>
            </a:extLst>
          </p:cNvPr>
          <p:cNvSpPr txBox="1"/>
          <p:nvPr/>
        </p:nvSpPr>
        <p:spPr>
          <a:xfrm>
            <a:off x="6439337" y="2996510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>
                <a:latin typeface="Arial" panose="020B0604020202020204" pitchFamily="34" charset="0"/>
                <a:cs typeface="Arial" panose="020B0604020202020204" pitchFamily="34" charset="0"/>
              </a:rPr>
              <a:t>(YES)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30">
            <a:extLst>
              <a:ext uri="{FF2B5EF4-FFF2-40B4-BE49-F238E27FC236}">
                <a16:creationId xmlns:a16="http://schemas.microsoft.com/office/drawing/2014/main" id="{9C7AEE8D-0F7A-4CA5-B82A-59618F2C8B0C}"/>
              </a:ext>
            </a:extLst>
          </p:cNvPr>
          <p:cNvSpPr txBox="1"/>
          <p:nvPr/>
        </p:nvSpPr>
        <p:spPr>
          <a:xfrm>
            <a:off x="3298632" y="5418999"/>
            <a:ext cx="2375535" cy="1203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ct val="100000"/>
              </a:lnSpc>
              <a:tabLst>
                <a:tab pos="314960" algn="l"/>
              </a:tabLst>
            </a:pPr>
            <a:r>
              <a:rPr sz="1400" spc="-5">
                <a:latin typeface="Arial"/>
                <a:cs typeface="Arial"/>
              </a:rPr>
              <a:t>•	</a:t>
            </a:r>
            <a:r>
              <a:rPr sz="1400" spc="-20">
                <a:latin typeface="Arial"/>
                <a:cs typeface="Arial"/>
              </a:rPr>
              <a:t>40</a:t>
            </a:r>
            <a:r>
              <a:rPr sz="1400" spc="-10">
                <a:latin typeface="Arial"/>
                <a:cs typeface="Arial"/>
              </a:rPr>
              <a:t>0</a:t>
            </a:r>
            <a:r>
              <a:rPr sz="1400" spc="50">
                <a:latin typeface="Times New Roman"/>
                <a:cs typeface="Times New Roman"/>
              </a:rPr>
              <a:t> </a:t>
            </a:r>
            <a:r>
              <a:rPr sz="1400" spc="-10">
                <a:latin typeface="Arial"/>
                <a:cs typeface="Arial"/>
              </a:rPr>
              <a:t>–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 spc="-20">
                <a:latin typeface="Arial"/>
                <a:cs typeface="Arial"/>
              </a:rPr>
              <a:t>80</a:t>
            </a:r>
            <a:r>
              <a:rPr sz="1400" spc="-10">
                <a:latin typeface="Arial"/>
                <a:cs typeface="Arial"/>
              </a:rPr>
              <a:t>0</a:t>
            </a:r>
            <a:r>
              <a:rPr sz="1400" spc="50">
                <a:latin typeface="Times New Roman"/>
                <a:cs typeface="Times New Roman"/>
              </a:rPr>
              <a:t> </a:t>
            </a:r>
            <a:r>
              <a:rPr sz="1400" spc="-20">
                <a:latin typeface="Arial"/>
                <a:cs typeface="Arial"/>
              </a:rPr>
              <a:t>n</a:t>
            </a:r>
            <a:r>
              <a:rPr sz="1400" spc="-15">
                <a:latin typeface="Arial"/>
                <a:cs typeface="Arial"/>
              </a:rPr>
              <a:t>m</a:t>
            </a:r>
            <a:r>
              <a:rPr sz="1400" spc="50">
                <a:latin typeface="Times New Roman"/>
                <a:cs typeface="Times New Roman"/>
              </a:rPr>
              <a:t> </a:t>
            </a:r>
            <a:r>
              <a:rPr sz="1400" spc="-20">
                <a:latin typeface="Arial"/>
                <a:cs typeface="Arial"/>
              </a:rPr>
              <a:t>(</a:t>
            </a:r>
            <a:r>
              <a:rPr sz="1400" spc="-10">
                <a:latin typeface="Arial"/>
                <a:cs typeface="Arial"/>
              </a:rPr>
              <a:t>V</a:t>
            </a:r>
            <a:r>
              <a:rPr sz="1400" spc="-35">
                <a:latin typeface="Arial"/>
                <a:cs typeface="Arial"/>
              </a:rPr>
              <a:t>I</a:t>
            </a:r>
            <a:r>
              <a:rPr sz="1400" spc="-10">
                <a:latin typeface="Arial"/>
                <a:cs typeface="Arial"/>
              </a:rPr>
              <a:t>S)</a:t>
            </a:r>
            <a:endParaRPr sz="1400">
              <a:latin typeface="Arial"/>
              <a:cs typeface="Arial"/>
            </a:endParaRPr>
          </a:p>
          <a:p>
            <a:pPr marR="558800" algn="ctr">
              <a:lnSpc>
                <a:spcPct val="100000"/>
              </a:lnSpc>
              <a:spcBef>
                <a:spcPts val="700"/>
              </a:spcBef>
              <a:tabLst>
                <a:tab pos="286385" algn="l"/>
              </a:tabLst>
            </a:pPr>
            <a:r>
              <a:rPr sz="1400" spc="-5">
                <a:latin typeface="Arial"/>
                <a:cs typeface="Arial"/>
              </a:rPr>
              <a:t>•	</a:t>
            </a:r>
            <a:r>
              <a:rPr sz="1400" spc="-20">
                <a:latin typeface="Arial"/>
                <a:cs typeface="Arial"/>
              </a:rPr>
              <a:t>20</a:t>
            </a:r>
            <a:r>
              <a:rPr sz="1400" spc="-10">
                <a:latin typeface="Arial"/>
                <a:cs typeface="Arial"/>
              </a:rPr>
              <a:t>0</a:t>
            </a:r>
            <a:r>
              <a:rPr sz="1400" spc="50">
                <a:latin typeface="Times New Roman"/>
                <a:cs typeface="Times New Roman"/>
              </a:rPr>
              <a:t> </a:t>
            </a:r>
            <a:r>
              <a:rPr sz="1400" spc="-10">
                <a:latin typeface="Arial"/>
                <a:cs typeface="Arial"/>
              </a:rPr>
              <a:t>–</a:t>
            </a:r>
            <a:r>
              <a:rPr sz="1400" spc="-15">
                <a:latin typeface="Arial"/>
                <a:cs typeface="Arial"/>
              </a:rPr>
              <a:t> 4</a:t>
            </a:r>
            <a:r>
              <a:rPr sz="1400" spc="-20">
                <a:latin typeface="Arial"/>
                <a:cs typeface="Arial"/>
              </a:rPr>
              <a:t>0</a:t>
            </a:r>
            <a:r>
              <a:rPr sz="1400" spc="-10">
                <a:latin typeface="Arial"/>
                <a:cs typeface="Arial"/>
              </a:rPr>
              <a:t>0</a:t>
            </a:r>
            <a:r>
              <a:rPr sz="1400" spc="50">
                <a:latin typeface="Times New Roman"/>
                <a:cs typeface="Times New Roman"/>
              </a:rPr>
              <a:t> </a:t>
            </a:r>
            <a:r>
              <a:rPr sz="1400" spc="-15">
                <a:latin typeface="Arial"/>
                <a:cs typeface="Arial"/>
              </a:rPr>
              <a:t>nm</a:t>
            </a:r>
            <a:r>
              <a:rPr sz="1400" spc="50">
                <a:latin typeface="Times New Roman"/>
                <a:cs typeface="Times New Roman"/>
              </a:rPr>
              <a:t> </a:t>
            </a:r>
            <a:r>
              <a:rPr sz="1400" spc="-15">
                <a:latin typeface="Arial"/>
                <a:cs typeface="Arial"/>
              </a:rPr>
              <a:t>(U</a:t>
            </a:r>
            <a:r>
              <a:rPr sz="1400" spc="-5">
                <a:latin typeface="Arial"/>
                <a:cs typeface="Arial"/>
              </a:rPr>
              <a:t>V)</a:t>
            </a:r>
            <a:endParaRPr sz="1400">
              <a:latin typeface="Arial"/>
              <a:cs typeface="Arial"/>
            </a:endParaRPr>
          </a:p>
          <a:p>
            <a:pPr marL="595630" indent="-286385">
              <a:lnSpc>
                <a:spcPct val="100000"/>
              </a:lnSpc>
              <a:spcBef>
                <a:spcPts val="455"/>
              </a:spcBef>
              <a:buFont typeface="Arial Unicode MS"/>
              <a:buChar char="➢"/>
              <a:tabLst>
                <a:tab pos="596265" algn="l"/>
              </a:tabLst>
            </a:pPr>
            <a:r>
              <a:rPr sz="1400" spc="-20">
                <a:latin typeface="Arial"/>
                <a:cs typeface="Arial"/>
              </a:rPr>
              <a:t>qua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10">
                <a:latin typeface="Arial"/>
                <a:cs typeface="Arial"/>
              </a:rPr>
              <a:t>z</a:t>
            </a:r>
            <a:r>
              <a:rPr sz="1400" spc="55">
                <a:latin typeface="Times New Roman"/>
                <a:cs typeface="Times New Roman"/>
              </a:rPr>
              <a:t> </a:t>
            </a:r>
            <a:r>
              <a:rPr sz="1400" spc="-20">
                <a:latin typeface="Arial"/>
                <a:cs typeface="Arial"/>
              </a:rPr>
              <a:t>g</a:t>
            </a:r>
            <a:r>
              <a:rPr sz="1400" spc="-15">
                <a:latin typeface="Arial"/>
                <a:cs typeface="Arial"/>
              </a:rPr>
              <a:t>lass</a:t>
            </a:r>
            <a:endParaRPr sz="1400">
              <a:latin typeface="Arial"/>
              <a:cs typeface="Arial"/>
            </a:endParaRPr>
          </a:p>
          <a:p>
            <a:pPr marL="595630" indent="-286385">
              <a:lnSpc>
                <a:spcPct val="100000"/>
              </a:lnSpc>
              <a:buFont typeface="Arial Unicode MS"/>
              <a:buChar char="➢"/>
              <a:tabLst>
                <a:tab pos="596265" algn="l"/>
              </a:tabLst>
            </a:pPr>
            <a:r>
              <a:rPr sz="1400" spc="-10">
                <a:latin typeface="Arial"/>
                <a:cs typeface="Arial"/>
              </a:rPr>
              <a:t>c</a:t>
            </a:r>
            <a:r>
              <a:rPr sz="1400" spc="-60">
                <a:latin typeface="Arial"/>
                <a:cs typeface="Arial"/>
              </a:rPr>
              <a:t>y</a:t>
            </a:r>
            <a:r>
              <a:rPr sz="1400" spc="-5">
                <a:latin typeface="Arial"/>
                <a:cs typeface="Arial"/>
              </a:rPr>
              <a:t>clic</a:t>
            </a:r>
            <a:r>
              <a:rPr sz="1400" spc="105">
                <a:latin typeface="Times New Roman"/>
                <a:cs typeface="Times New Roman"/>
              </a:rPr>
              <a:t> </a:t>
            </a:r>
            <a:r>
              <a:rPr sz="1400" spc="-20">
                <a:latin typeface="Arial"/>
                <a:cs typeface="Arial"/>
              </a:rPr>
              <a:t>o</a:t>
            </a:r>
            <a:r>
              <a:rPr sz="1400" spc="-15">
                <a:latin typeface="Arial"/>
                <a:cs typeface="Arial"/>
              </a:rPr>
              <a:t>lef</a:t>
            </a:r>
            <a:r>
              <a:rPr sz="1400" spc="-10">
                <a:latin typeface="Arial"/>
                <a:cs typeface="Arial"/>
              </a:rPr>
              <a:t>in</a:t>
            </a:r>
            <a:r>
              <a:rPr sz="1400" spc="55">
                <a:latin typeface="Times New Roman"/>
                <a:cs typeface="Times New Roman"/>
              </a:rPr>
              <a:t> </a:t>
            </a:r>
            <a:r>
              <a:rPr sz="1400" spc="-10">
                <a:latin typeface="Arial"/>
                <a:cs typeface="Arial"/>
              </a:rPr>
              <a:t>c</a:t>
            </a:r>
            <a:r>
              <a:rPr sz="1400" spc="-20">
                <a:latin typeface="Arial"/>
                <a:cs typeface="Arial"/>
              </a:rPr>
              <a:t>opo</a:t>
            </a:r>
            <a:r>
              <a:rPr sz="1400" spc="-10">
                <a:latin typeface="Arial"/>
                <a:cs typeface="Arial"/>
              </a:rPr>
              <a:t>l</a:t>
            </a:r>
            <a:r>
              <a:rPr sz="1400" spc="-55">
                <a:latin typeface="Arial"/>
                <a:cs typeface="Arial"/>
              </a:rPr>
              <a:t>y</a:t>
            </a:r>
            <a:r>
              <a:rPr sz="1400">
                <a:latin typeface="Arial"/>
                <a:cs typeface="Arial"/>
              </a:rPr>
              <a:t>m</a:t>
            </a:r>
            <a:r>
              <a:rPr sz="1400" spc="-20">
                <a:latin typeface="Arial"/>
                <a:cs typeface="Arial"/>
              </a:rPr>
              <a:t>e</a:t>
            </a:r>
            <a:r>
              <a:rPr sz="1400" spc="-5"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  <a:p>
            <a:pPr marR="646430" algn="ctr">
              <a:lnSpc>
                <a:spcPct val="100000"/>
              </a:lnSpc>
            </a:pPr>
            <a:r>
              <a:rPr sz="1400" spc="-15">
                <a:latin typeface="Arial"/>
                <a:cs typeface="Arial"/>
              </a:rPr>
              <a:t>(COC)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36">
            <a:extLst>
              <a:ext uri="{FF2B5EF4-FFF2-40B4-BE49-F238E27FC236}">
                <a16:creationId xmlns:a16="http://schemas.microsoft.com/office/drawing/2014/main" id="{CCEF8111-15A1-4528-A942-F8D4D9C2E03B}"/>
              </a:ext>
            </a:extLst>
          </p:cNvPr>
          <p:cNvSpPr txBox="1"/>
          <p:nvPr/>
        </p:nvSpPr>
        <p:spPr>
          <a:xfrm>
            <a:off x="5733478" y="5418999"/>
            <a:ext cx="246888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400" spc="-20">
                <a:latin typeface="Arial"/>
                <a:cs typeface="Arial"/>
              </a:rPr>
              <a:t>p</a:t>
            </a:r>
            <a:r>
              <a:rPr sz="1400" spc="-15">
                <a:latin typeface="Arial"/>
                <a:cs typeface="Arial"/>
              </a:rPr>
              <a:t>la</a:t>
            </a:r>
            <a:r>
              <a:rPr sz="1400" spc="-10">
                <a:latin typeface="Arial"/>
                <a:cs typeface="Arial"/>
              </a:rPr>
              <a:t>stic</a:t>
            </a:r>
            <a:r>
              <a:rPr sz="1400" spc="55">
                <a:latin typeface="Times New Roman"/>
                <a:cs typeface="Times New Roman"/>
              </a:rPr>
              <a:t> </a:t>
            </a:r>
            <a:r>
              <a:rPr sz="1400" spc="-20">
                <a:latin typeface="Arial"/>
                <a:cs typeface="Arial"/>
              </a:rPr>
              <a:t>au</a:t>
            </a:r>
            <a:r>
              <a:rPr sz="1400" spc="-5">
                <a:latin typeface="Arial"/>
                <a:cs typeface="Arial"/>
              </a:rPr>
              <a:t>t</a:t>
            </a:r>
            <a:r>
              <a:rPr sz="1400" spc="-25">
                <a:latin typeface="Arial"/>
                <a:cs typeface="Arial"/>
              </a:rPr>
              <a:t>o</a:t>
            </a:r>
            <a:r>
              <a:rPr sz="1400" spc="-5">
                <a:latin typeface="Arial"/>
                <a:cs typeface="Arial"/>
              </a:rPr>
              <a:t>fl</a:t>
            </a:r>
            <a:r>
              <a:rPr sz="1400" spc="-20">
                <a:latin typeface="Arial"/>
                <a:cs typeface="Arial"/>
              </a:rPr>
              <a:t>uo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20">
                <a:latin typeface="Arial"/>
                <a:cs typeface="Arial"/>
              </a:rPr>
              <a:t>e</a:t>
            </a:r>
            <a:r>
              <a:rPr sz="1400" spc="-10">
                <a:latin typeface="Arial"/>
                <a:cs typeface="Arial"/>
              </a:rPr>
              <a:t>sc</a:t>
            </a:r>
            <a:r>
              <a:rPr sz="1400" spc="-20">
                <a:latin typeface="Arial"/>
                <a:cs typeface="Arial"/>
              </a:rPr>
              <a:t>en</a:t>
            </a:r>
            <a:r>
              <a:rPr sz="1400" spc="-10">
                <a:latin typeface="Arial"/>
                <a:cs typeface="Arial"/>
              </a:rPr>
              <a:t>ce</a:t>
            </a:r>
            <a:r>
              <a:rPr sz="1400" spc="120">
                <a:latin typeface="Times New Roman"/>
                <a:cs typeface="Times New Roman"/>
              </a:rPr>
              <a:t> </a:t>
            </a:r>
            <a:r>
              <a:rPr sz="1400" spc="-15">
                <a:latin typeface="Arial"/>
                <a:cs typeface="Arial"/>
              </a:rPr>
              <a:t>(</a:t>
            </a:r>
            <a:r>
              <a:rPr sz="1400" spc="-1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  <a:p>
            <a:pPr marL="30670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07340" algn="l"/>
              </a:tabLst>
            </a:pPr>
            <a:r>
              <a:rPr sz="1400" spc="-20">
                <a:latin typeface="Arial"/>
                <a:cs typeface="Arial"/>
              </a:rPr>
              <a:t>ba</a:t>
            </a:r>
            <a:r>
              <a:rPr sz="1400" spc="-10">
                <a:latin typeface="Arial"/>
                <a:cs typeface="Arial"/>
              </a:rPr>
              <a:t>c</a:t>
            </a:r>
            <a:r>
              <a:rPr sz="1400" spc="5">
                <a:latin typeface="Arial"/>
                <a:cs typeface="Arial"/>
              </a:rPr>
              <a:t>k</a:t>
            </a:r>
            <a:r>
              <a:rPr sz="1400" spc="-20">
                <a:latin typeface="Arial"/>
                <a:cs typeface="Arial"/>
              </a:rPr>
              <a:t>g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20">
                <a:latin typeface="Arial"/>
                <a:cs typeface="Arial"/>
              </a:rPr>
              <a:t>oun</a:t>
            </a:r>
            <a:r>
              <a:rPr sz="1400" spc="-10">
                <a:latin typeface="Arial"/>
                <a:cs typeface="Arial"/>
              </a:rPr>
              <a:t>d</a:t>
            </a:r>
            <a:r>
              <a:rPr sz="1400" spc="35">
                <a:latin typeface="Arial"/>
                <a:cs typeface="Arial"/>
              </a:rPr>
              <a:t> </a:t>
            </a:r>
            <a:r>
              <a:rPr sz="1400" spc="-15">
                <a:latin typeface="Arial"/>
                <a:cs typeface="Arial"/>
              </a:rPr>
              <a:t>(</a:t>
            </a:r>
            <a:r>
              <a:rPr sz="1400" spc="-1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  <a:p>
            <a:pPr marL="30670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07340" algn="l"/>
              </a:tabLst>
            </a:pPr>
            <a:r>
              <a:rPr sz="1400" spc="-10">
                <a:latin typeface="Arial"/>
                <a:cs typeface="Arial"/>
              </a:rPr>
              <a:t>c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20">
                <a:latin typeface="Arial"/>
                <a:cs typeface="Arial"/>
              </a:rPr>
              <a:t>o</a:t>
            </a:r>
            <a:r>
              <a:rPr sz="1400" spc="-10">
                <a:latin typeface="Arial"/>
                <a:cs typeface="Arial"/>
              </a:rPr>
              <a:t>sst</a:t>
            </a:r>
            <a:r>
              <a:rPr sz="1400" spc="-20">
                <a:latin typeface="Arial"/>
                <a:cs typeface="Arial"/>
              </a:rPr>
              <a:t>a</a:t>
            </a:r>
            <a:r>
              <a:rPr sz="1400" spc="-5">
                <a:latin typeface="Arial"/>
                <a:cs typeface="Arial"/>
              </a:rPr>
              <a:t>lk</a:t>
            </a:r>
            <a:r>
              <a:rPr sz="1400" spc="40">
                <a:latin typeface="Arial"/>
                <a:cs typeface="Arial"/>
              </a:rPr>
              <a:t> </a:t>
            </a:r>
            <a:r>
              <a:rPr sz="1400" spc="-15">
                <a:latin typeface="Arial"/>
                <a:cs typeface="Arial"/>
              </a:rPr>
              <a:t>(</a:t>
            </a:r>
            <a:r>
              <a:rPr sz="1400" spc="-1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39">
            <a:extLst>
              <a:ext uri="{FF2B5EF4-FFF2-40B4-BE49-F238E27FC236}">
                <a16:creationId xmlns:a16="http://schemas.microsoft.com/office/drawing/2014/main" id="{D70E2D77-E5C0-466F-8FDC-ED261EAE2E08}"/>
              </a:ext>
            </a:extLst>
          </p:cNvPr>
          <p:cNvSpPr txBox="1"/>
          <p:nvPr/>
        </p:nvSpPr>
        <p:spPr>
          <a:xfrm>
            <a:off x="8315136" y="5418999"/>
            <a:ext cx="191643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400" spc="-5">
                <a:latin typeface="Arial"/>
                <a:cs typeface="Arial"/>
              </a:rPr>
              <a:t>m</a:t>
            </a:r>
            <a:r>
              <a:rPr sz="1400" spc="-20">
                <a:latin typeface="Arial"/>
                <a:cs typeface="Arial"/>
              </a:rPr>
              <a:t>a</a:t>
            </a:r>
            <a:r>
              <a:rPr sz="1400" spc="-40">
                <a:latin typeface="Arial"/>
                <a:cs typeface="Arial"/>
              </a:rPr>
              <a:t>x</a:t>
            </a:r>
            <a:r>
              <a:rPr sz="1400" spc="-10">
                <a:latin typeface="Arial"/>
                <a:cs typeface="Arial"/>
              </a:rPr>
              <a:t>i</a:t>
            </a:r>
            <a:r>
              <a:rPr sz="1400">
                <a:latin typeface="Arial"/>
                <a:cs typeface="Arial"/>
              </a:rPr>
              <a:t>m</a:t>
            </a:r>
            <a:r>
              <a:rPr sz="1400" spc="-20">
                <a:latin typeface="Arial"/>
                <a:cs typeface="Arial"/>
              </a:rPr>
              <a:t>a</a:t>
            </a:r>
            <a:r>
              <a:rPr sz="1400" spc="-5">
                <a:latin typeface="Arial"/>
                <a:cs typeface="Arial"/>
              </a:rPr>
              <a:t>l</a:t>
            </a:r>
            <a:r>
              <a:rPr sz="1400" spc="55">
                <a:latin typeface="Times New Roman"/>
                <a:cs typeface="Times New Roman"/>
              </a:rPr>
              <a:t> 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20">
                <a:latin typeface="Arial"/>
                <a:cs typeface="Arial"/>
              </a:rPr>
              <a:t>e</a:t>
            </a:r>
            <a:r>
              <a:rPr sz="1400" spc="-5">
                <a:latin typeface="Arial"/>
                <a:cs typeface="Arial"/>
              </a:rPr>
              <a:t>fl</a:t>
            </a:r>
            <a:r>
              <a:rPr sz="1400" spc="-20">
                <a:latin typeface="Arial"/>
                <a:cs typeface="Arial"/>
              </a:rPr>
              <a:t>e</a:t>
            </a:r>
            <a:r>
              <a:rPr sz="1400" spc="-10">
                <a:latin typeface="Arial"/>
                <a:cs typeface="Arial"/>
              </a:rPr>
              <a:t>ction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10">
                <a:latin typeface="Arial"/>
                <a:cs typeface="Arial"/>
              </a:rPr>
              <a:t>c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20">
                <a:latin typeface="Arial"/>
                <a:cs typeface="Arial"/>
              </a:rPr>
              <a:t>o</a:t>
            </a:r>
            <a:r>
              <a:rPr sz="1400" spc="-10">
                <a:latin typeface="Arial"/>
                <a:cs typeface="Arial"/>
              </a:rPr>
              <a:t>sst</a:t>
            </a:r>
            <a:r>
              <a:rPr sz="1400" spc="-20">
                <a:latin typeface="Arial"/>
                <a:cs typeface="Arial"/>
              </a:rPr>
              <a:t>a</a:t>
            </a:r>
            <a:r>
              <a:rPr sz="1400" spc="-5">
                <a:latin typeface="Arial"/>
                <a:cs typeface="Arial"/>
              </a:rPr>
              <a:t>lk</a:t>
            </a:r>
            <a:r>
              <a:rPr sz="1400" spc="40">
                <a:latin typeface="Arial"/>
                <a:cs typeface="Arial"/>
              </a:rPr>
              <a:t> </a:t>
            </a:r>
            <a:r>
              <a:rPr sz="1400" spc="-15">
                <a:latin typeface="Arial"/>
                <a:cs typeface="Arial"/>
              </a:rPr>
              <a:t>(</a:t>
            </a:r>
            <a:r>
              <a:rPr sz="1400" spc="-1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15">
                <a:latin typeface="Arial"/>
                <a:cs typeface="Arial"/>
              </a:rPr>
              <a:t>(</a:t>
            </a:r>
            <a:r>
              <a:rPr sz="1400" spc="55">
                <a:latin typeface="Arial"/>
                <a:cs typeface="Arial"/>
              </a:rPr>
              <a:t>!</a:t>
            </a:r>
            <a:r>
              <a:rPr sz="1400" spc="-5">
                <a:latin typeface="Arial"/>
                <a:cs typeface="Arial"/>
              </a:rPr>
              <a:t>)</a:t>
            </a:r>
            <a:r>
              <a:rPr sz="1400" spc="-25">
                <a:latin typeface="Times New Roman"/>
                <a:cs typeface="Times New Roman"/>
              </a:rPr>
              <a:t> </a:t>
            </a:r>
            <a:r>
              <a:rPr sz="1400" spc="-20">
                <a:latin typeface="Arial"/>
                <a:cs typeface="Arial"/>
              </a:rPr>
              <a:t>pho</a:t>
            </a:r>
            <a:r>
              <a:rPr sz="1400" spc="-10">
                <a:latin typeface="Arial"/>
                <a:cs typeface="Arial"/>
              </a:rPr>
              <a:t>s</a:t>
            </a:r>
            <a:r>
              <a:rPr sz="1400" spc="-20">
                <a:latin typeface="Arial"/>
                <a:cs typeface="Arial"/>
              </a:rPr>
              <a:t>pho</a:t>
            </a:r>
            <a:r>
              <a:rPr sz="1400" spc="-15">
                <a:latin typeface="Arial"/>
                <a:cs typeface="Arial"/>
              </a:rPr>
              <a:t>r</a:t>
            </a:r>
            <a:r>
              <a:rPr sz="1400" spc="-20">
                <a:latin typeface="Arial"/>
                <a:cs typeface="Arial"/>
              </a:rPr>
              <a:t>e</a:t>
            </a:r>
            <a:r>
              <a:rPr sz="1400" spc="-10">
                <a:latin typeface="Arial"/>
                <a:cs typeface="Arial"/>
              </a:rPr>
              <a:t>sc</a:t>
            </a:r>
            <a:r>
              <a:rPr sz="1400" spc="-20">
                <a:latin typeface="Arial"/>
                <a:cs typeface="Arial"/>
              </a:rPr>
              <a:t>en</a:t>
            </a:r>
            <a:r>
              <a:rPr sz="1400" spc="-10">
                <a:latin typeface="Arial"/>
                <a:cs typeface="Arial"/>
              </a:rPr>
              <a:t>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Zástupný symbol pro číslo snímku 33">
            <a:extLst>
              <a:ext uri="{FF2B5EF4-FFF2-40B4-BE49-F238E27FC236}">
                <a16:creationId xmlns:a16="http://schemas.microsoft.com/office/drawing/2014/main" id="{F1005A7B-BAD7-7FB5-20EB-B1CA0DF0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6676F8D-AF14-3892-04BF-D64CD82D2AD6}"/>
              </a:ext>
            </a:extLst>
          </p:cNvPr>
          <p:cNvSpPr/>
          <p:nvPr/>
        </p:nvSpPr>
        <p:spPr>
          <a:xfrm>
            <a:off x="2857039" y="5819188"/>
            <a:ext cx="5550535" cy="562610"/>
          </a:xfrm>
          <a:custGeom>
            <a:avLst/>
            <a:gdLst/>
            <a:ahLst/>
            <a:cxnLst/>
            <a:rect l="l" t="t" r="r" b="b"/>
            <a:pathLst>
              <a:path w="5550534" h="562610">
                <a:moveTo>
                  <a:pt x="5456681" y="0"/>
                </a:moveTo>
                <a:lnTo>
                  <a:pt x="87273" y="218"/>
                </a:lnTo>
                <a:lnTo>
                  <a:pt x="46902" y="12501"/>
                </a:lnTo>
                <a:lnTo>
                  <a:pt x="16666" y="40337"/>
                </a:lnTo>
                <a:lnTo>
                  <a:pt x="1126" y="79144"/>
                </a:lnTo>
                <a:lnTo>
                  <a:pt x="0" y="93725"/>
                </a:lnTo>
                <a:lnTo>
                  <a:pt x="217" y="475077"/>
                </a:lnTo>
                <a:lnTo>
                  <a:pt x="12491" y="515432"/>
                </a:lnTo>
                <a:lnTo>
                  <a:pt x="40316" y="545676"/>
                </a:lnTo>
                <a:lnTo>
                  <a:pt x="79132" y="561228"/>
                </a:lnTo>
                <a:lnTo>
                  <a:pt x="93725" y="562355"/>
                </a:lnTo>
                <a:lnTo>
                  <a:pt x="5463134" y="562137"/>
                </a:lnTo>
                <a:lnTo>
                  <a:pt x="5503505" y="549854"/>
                </a:lnTo>
                <a:lnTo>
                  <a:pt x="5533741" y="522018"/>
                </a:lnTo>
                <a:lnTo>
                  <a:pt x="5549281" y="483211"/>
                </a:lnTo>
                <a:lnTo>
                  <a:pt x="5550407" y="468629"/>
                </a:lnTo>
                <a:lnTo>
                  <a:pt x="5550189" y="87278"/>
                </a:lnTo>
                <a:lnTo>
                  <a:pt x="5537916" y="46923"/>
                </a:lnTo>
                <a:lnTo>
                  <a:pt x="5510091" y="16679"/>
                </a:lnTo>
                <a:lnTo>
                  <a:pt x="5471274" y="1127"/>
                </a:lnTo>
                <a:lnTo>
                  <a:pt x="5456681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8ECD5D4-4C53-3FE1-4A5E-AEEEB6B2E90B}"/>
              </a:ext>
            </a:extLst>
          </p:cNvPr>
          <p:cNvSpPr/>
          <p:nvPr/>
        </p:nvSpPr>
        <p:spPr>
          <a:xfrm>
            <a:off x="3523026" y="5963969"/>
            <a:ext cx="4779645" cy="307975"/>
          </a:xfrm>
          <a:custGeom>
            <a:avLst/>
            <a:gdLst/>
            <a:ahLst/>
            <a:cxnLst/>
            <a:rect l="l" t="t" r="r" b="b"/>
            <a:pathLst>
              <a:path w="4779645" h="307975">
                <a:moveTo>
                  <a:pt x="0" y="307847"/>
                </a:moveTo>
                <a:lnTo>
                  <a:pt x="4779263" y="307847"/>
                </a:lnTo>
                <a:lnTo>
                  <a:pt x="4779263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53CF7CA-933C-5A51-622B-E255040C024D}"/>
              </a:ext>
            </a:extLst>
          </p:cNvPr>
          <p:cNvSpPr txBox="1"/>
          <p:nvPr/>
        </p:nvSpPr>
        <p:spPr>
          <a:xfrm>
            <a:off x="3602658" y="6021356"/>
            <a:ext cx="45783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>
                <a:latin typeface="Arial"/>
                <a:cs typeface="Arial"/>
              </a:rPr>
              <a:t>C</a:t>
            </a:r>
            <a:r>
              <a:rPr sz="1400" spc="-5">
                <a:latin typeface="Arial"/>
                <a:cs typeface="Arial"/>
              </a:rPr>
              <a:t>lea</a:t>
            </a:r>
            <a:r>
              <a:rPr sz="1400">
                <a:latin typeface="Arial"/>
                <a:cs typeface="Arial"/>
              </a:rPr>
              <a:t>r</a:t>
            </a:r>
            <a:r>
              <a:rPr sz="1400" spc="20">
                <a:latin typeface="Times New Roman"/>
                <a:cs typeface="Times New Roman"/>
              </a:rPr>
              <a:t> </a:t>
            </a:r>
            <a:r>
              <a:rPr sz="1400" spc="-5">
                <a:latin typeface="Arial"/>
                <a:cs typeface="Arial"/>
              </a:rPr>
              <a:t>di</a:t>
            </a:r>
            <a:r>
              <a:rPr sz="1400" spc="-20">
                <a:latin typeface="Arial"/>
                <a:cs typeface="Arial"/>
              </a:rPr>
              <a:t>f</a:t>
            </a:r>
            <a:r>
              <a:rPr sz="1400">
                <a:latin typeface="Arial"/>
                <a:cs typeface="Arial"/>
              </a:rPr>
              <a:t>f</a:t>
            </a:r>
            <a:r>
              <a:rPr sz="1400" spc="-5">
                <a:latin typeface="Arial"/>
                <a:cs typeface="Arial"/>
              </a:rPr>
              <a:t>eren</a:t>
            </a:r>
            <a:r>
              <a:rPr sz="1400" spc="-10">
                <a:latin typeface="Arial"/>
                <a:cs typeface="Arial"/>
              </a:rPr>
              <a:t>c</a:t>
            </a:r>
            <a:r>
              <a:rPr sz="1400" spc="-5">
                <a:latin typeface="Arial"/>
                <a:cs typeface="Arial"/>
              </a:rPr>
              <a:t>e</a:t>
            </a:r>
            <a:r>
              <a:rPr sz="1400">
                <a:latin typeface="Arial"/>
                <a:cs typeface="Arial"/>
              </a:rPr>
              <a:t>s</a:t>
            </a:r>
            <a:r>
              <a:rPr sz="1400" spc="-10">
                <a:latin typeface="Times New Roman"/>
                <a:cs typeface="Times New Roman"/>
              </a:rPr>
              <a:t> </a:t>
            </a:r>
            <a:r>
              <a:rPr sz="1400" spc="-5">
                <a:latin typeface="Arial"/>
                <a:cs typeface="Arial"/>
              </a:rPr>
              <a:t>i</a:t>
            </a:r>
            <a:r>
              <a:rPr sz="1400">
                <a:latin typeface="Arial"/>
                <a:cs typeface="Arial"/>
              </a:rPr>
              <a:t>n</a:t>
            </a:r>
            <a:r>
              <a:rPr sz="1400" spc="30">
                <a:latin typeface="Times New Roman"/>
                <a:cs typeface="Times New Roman"/>
              </a:rPr>
              <a:t> </a:t>
            </a:r>
            <a:r>
              <a:rPr sz="1400" spc="-5">
                <a:latin typeface="Arial"/>
                <a:cs typeface="Arial"/>
              </a:rPr>
              <a:t>ab</a:t>
            </a:r>
            <a:r>
              <a:rPr sz="1400">
                <a:latin typeface="Arial"/>
                <a:cs typeface="Arial"/>
              </a:rPr>
              <a:t>s</a:t>
            </a:r>
            <a:r>
              <a:rPr sz="1400" spc="-5">
                <a:latin typeface="Arial"/>
                <a:cs typeface="Arial"/>
              </a:rPr>
              <a:t>olu</a:t>
            </a:r>
            <a:r>
              <a:rPr sz="1400">
                <a:latin typeface="Arial"/>
                <a:cs typeface="Arial"/>
              </a:rPr>
              <a:t>te</a:t>
            </a:r>
            <a:r>
              <a:rPr sz="1400" spc="-5">
                <a:latin typeface="Times New Roman"/>
                <a:cs typeface="Times New Roman"/>
              </a:rPr>
              <a:t> </a:t>
            </a:r>
            <a:r>
              <a:rPr sz="1400">
                <a:latin typeface="Arial"/>
                <a:cs typeface="Arial"/>
              </a:rPr>
              <a:t>s</a:t>
            </a:r>
            <a:r>
              <a:rPr sz="1400" spc="-5">
                <a:latin typeface="Arial"/>
                <a:cs typeface="Arial"/>
              </a:rPr>
              <a:t>igna</a:t>
            </a:r>
            <a:r>
              <a:rPr sz="1400">
                <a:latin typeface="Arial"/>
                <a:cs typeface="Arial"/>
              </a:rPr>
              <a:t>l</a:t>
            </a:r>
            <a:r>
              <a:rPr sz="1400" spc="20">
                <a:latin typeface="Times New Roman"/>
                <a:cs typeface="Times New Roman"/>
              </a:rPr>
              <a:t> </a:t>
            </a:r>
            <a:r>
              <a:rPr sz="1400" spc="-5">
                <a:latin typeface="Arial"/>
                <a:cs typeface="Arial"/>
              </a:rPr>
              <a:t>in</a:t>
            </a:r>
            <a:r>
              <a:rPr sz="1400">
                <a:latin typeface="Arial"/>
                <a:cs typeface="Arial"/>
              </a:rPr>
              <a:t>t</a:t>
            </a:r>
            <a:r>
              <a:rPr sz="1400" spc="-5">
                <a:latin typeface="Arial"/>
                <a:cs typeface="Arial"/>
              </a:rPr>
              <a:t>en</a:t>
            </a:r>
            <a:r>
              <a:rPr sz="1400">
                <a:latin typeface="Arial"/>
                <a:cs typeface="Arial"/>
              </a:rPr>
              <a:t>s</a:t>
            </a:r>
            <a:r>
              <a:rPr sz="1400" spc="-5">
                <a:latin typeface="Arial"/>
                <a:cs typeface="Arial"/>
              </a:rPr>
              <a:t>i</a:t>
            </a:r>
            <a:r>
              <a:rPr sz="1400" spc="-10">
                <a:latin typeface="Arial"/>
                <a:cs typeface="Arial"/>
              </a:rPr>
              <a:t>t</a:t>
            </a:r>
            <a:r>
              <a:rPr sz="1400">
                <a:latin typeface="Arial"/>
                <a:cs typeface="Arial"/>
              </a:rPr>
              <a:t>y</a:t>
            </a:r>
            <a:r>
              <a:rPr sz="1400">
                <a:latin typeface="Times New Roman"/>
                <a:cs typeface="Times New Roman"/>
              </a:rPr>
              <a:t> </a:t>
            </a:r>
            <a:r>
              <a:rPr sz="1400" spc="-5">
                <a:latin typeface="Arial"/>
                <a:cs typeface="Arial"/>
              </a:rPr>
              <a:t>an</a:t>
            </a:r>
            <a:r>
              <a:rPr sz="1400">
                <a:latin typeface="Arial"/>
                <a:cs typeface="Arial"/>
              </a:rPr>
              <a:t>d</a:t>
            </a:r>
            <a:r>
              <a:rPr sz="1400" spc="20">
                <a:latin typeface="Times New Roman"/>
                <a:cs typeface="Times New Roman"/>
              </a:rPr>
              <a:t> </a:t>
            </a:r>
            <a:r>
              <a:rPr sz="1400">
                <a:latin typeface="Arial"/>
                <a:cs typeface="Arial"/>
              </a:rPr>
              <a:t>cross</a:t>
            </a:r>
            <a:r>
              <a:rPr sz="1400" spc="-10">
                <a:latin typeface="Arial"/>
                <a:cs typeface="Arial"/>
              </a:rPr>
              <a:t>t</a:t>
            </a:r>
            <a:r>
              <a:rPr sz="1400" spc="-5">
                <a:latin typeface="Arial"/>
                <a:cs typeface="Arial"/>
              </a:rPr>
              <a:t>alk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CB88D3A-1E98-C6DE-72A2-A83846D1FC70}"/>
              </a:ext>
            </a:extLst>
          </p:cNvPr>
          <p:cNvSpPr/>
          <p:nvPr/>
        </p:nvSpPr>
        <p:spPr>
          <a:xfrm>
            <a:off x="3061254" y="6027976"/>
            <a:ext cx="367665" cy="208915"/>
          </a:xfrm>
          <a:custGeom>
            <a:avLst/>
            <a:gdLst/>
            <a:ahLst/>
            <a:cxnLst/>
            <a:rect l="l" t="t" r="r" b="b"/>
            <a:pathLst>
              <a:path w="367664" h="208914">
                <a:moveTo>
                  <a:pt x="262889" y="0"/>
                </a:moveTo>
                <a:lnTo>
                  <a:pt x="262889" y="52196"/>
                </a:lnTo>
                <a:lnTo>
                  <a:pt x="0" y="52196"/>
                </a:lnTo>
                <a:lnTo>
                  <a:pt x="0" y="156590"/>
                </a:lnTo>
                <a:lnTo>
                  <a:pt x="262889" y="156590"/>
                </a:lnTo>
                <a:lnTo>
                  <a:pt x="262889" y="208787"/>
                </a:lnTo>
                <a:lnTo>
                  <a:pt x="367283" y="104393"/>
                </a:lnTo>
                <a:lnTo>
                  <a:pt x="2628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DB5D5889-E027-A26B-7FF4-3E44A8C35A92}"/>
              </a:ext>
            </a:extLst>
          </p:cNvPr>
          <p:cNvSpPr txBox="1"/>
          <p:nvPr/>
        </p:nvSpPr>
        <p:spPr>
          <a:xfrm>
            <a:off x="5927293" y="1750858"/>
            <a:ext cx="39179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>
                <a:latin typeface="Arial"/>
                <a:cs typeface="Arial"/>
              </a:rPr>
              <a:t>P</a:t>
            </a:r>
            <a:r>
              <a:rPr sz="1400" b="1" spc="-10">
                <a:latin typeface="Arial"/>
                <a:cs typeface="Arial"/>
              </a:rPr>
              <a:t>B</a:t>
            </a:r>
            <a:r>
              <a:rPr sz="1400" b="1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C9358770-7771-9419-4AC5-07D15B3B30BB}"/>
              </a:ext>
            </a:extLst>
          </p:cNvPr>
          <p:cNvSpPr/>
          <p:nvPr/>
        </p:nvSpPr>
        <p:spPr>
          <a:xfrm>
            <a:off x="2708357" y="1981962"/>
            <a:ext cx="6827520" cy="91440"/>
          </a:xfrm>
          <a:custGeom>
            <a:avLst/>
            <a:gdLst/>
            <a:ahLst/>
            <a:cxnLst/>
            <a:rect l="l" t="t" r="r" b="b"/>
            <a:pathLst>
              <a:path w="6827520" h="91439">
                <a:moveTo>
                  <a:pt x="6827509" y="91439"/>
                </a:moveTo>
                <a:lnTo>
                  <a:pt x="6826780" y="52349"/>
                </a:lnTo>
                <a:lnTo>
                  <a:pt x="6823473" y="10724"/>
                </a:lnTo>
                <a:lnTo>
                  <a:pt x="7610" y="0"/>
                </a:lnTo>
                <a:lnTo>
                  <a:pt x="5920" y="2267"/>
                </a:lnTo>
                <a:lnTo>
                  <a:pt x="887" y="48405"/>
                </a:lnTo>
                <a:lnTo>
                  <a:pt x="272" y="66718"/>
                </a:lnTo>
                <a:lnTo>
                  <a:pt x="0" y="86748"/>
                </a:lnTo>
              </a:path>
            </a:pathLst>
          </a:custGeom>
          <a:ln w="1981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7981048E-C1F5-7E35-C039-92849D9B576B}"/>
              </a:ext>
            </a:extLst>
          </p:cNvPr>
          <p:cNvSpPr/>
          <p:nvPr/>
        </p:nvSpPr>
        <p:spPr>
          <a:xfrm>
            <a:off x="1987505" y="1981962"/>
            <a:ext cx="668020" cy="91440"/>
          </a:xfrm>
          <a:custGeom>
            <a:avLst/>
            <a:gdLst/>
            <a:ahLst/>
            <a:cxnLst/>
            <a:rect l="l" t="t" r="r" b="b"/>
            <a:pathLst>
              <a:path w="668019" h="91439">
                <a:moveTo>
                  <a:pt x="667502" y="91439"/>
                </a:moveTo>
                <a:lnTo>
                  <a:pt x="666770" y="52349"/>
                </a:lnTo>
                <a:lnTo>
                  <a:pt x="663459" y="10724"/>
                </a:lnTo>
                <a:lnTo>
                  <a:pt x="7610" y="0"/>
                </a:lnTo>
                <a:lnTo>
                  <a:pt x="5917" y="2267"/>
                </a:lnTo>
                <a:lnTo>
                  <a:pt x="885" y="48405"/>
                </a:lnTo>
                <a:lnTo>
                  <a:pt x="271" y="66718"/>
                </a:lnTo>
                <a:lnTo>
                  <a:pt x="0" y="86748"/>
                </a:lnTo>
              </a:path>
            </a:pathLst>
          </a:custGeom>
          <a:ln w="1981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BB393908-E165-C071-9F7F-E7F8FCEF424B}"/>
              </a:ext>
            </a:extLst>
          </p:cNvPr>
          <p:cNvSpPr/>
          <p:nvPr/>
        </p:nvSpPr>
        <p:spPr>
          <a:xfrm>
            <a:off x="1419805" y="2127504"/>
            <a:ext cx="441959" cy="1318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4AA2A828-E5E6-BFE0-9817-C6509C8076ED}"/>
              </a:ext>
            </a:extLst>
          </p:cNvPr>
          <p:cNvSpPr txBox="1"/>
          <p:nvPr/>
        </p:nvSpPr>
        <p:spPr>
          <a:xfrm>
            <a:off x="1707334" y="1405377"/>
            <a:ext cx="923925" cy="549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>
              <a:lnSpc>
                <a:spcPct val="100000"/>
              </a:lnSpc>
            </a:pPr>
            <a:r>
              <a:rPr sz="1800" b="1" spc="-15">
                <a:solidFill>
                  <a:srgbClr val="456239"/>
                </a:solidFill>
                <a:latin typeface="Calibri"/>
                <a:cs typeface="Calibri"/>
              </a:rPr>
              <a:t>Pl</a:t>
            </a:r>
            <a:r>
              <a:rPr sz="1800" b="1" spc="-20">
                <a:solidFill>
                  <a:srgbClr val="456239"/>
                </a:solidFill>
                <a:latin typeface="Calibri"/>
                <a:cs typeface="Calibri"/>
              </a:rPr>
              <a:t>a</a:t>
            </a:r>
            <a:r>
              <a:rPr sz="1800" b="1" spc="-35">
                <a:solidFill>
                  <a:srgbClr val="456239"/>
                </a:solidFill>
                <a:latin typeface="Calibri"/>
                <a:cs typeface="Calibri"/>
              </a:rPr>
              <a:t>t</a:t>
            </a:r>
            <a:r>
              <a:rPr sz="1800" b="1">
                <a:solidFill>
                  <a:srgbClr val="456239"/>
                </a:solidFill>
                <a:latin typeface="Calibri"/>
                <a:cs typeface="Calibri"/>
              </a:rPr>
              <a:t>e</a:t>
            </a:r>
            <a:r>
              <a:rPr sz="1800" b="1" spc="-50">
                <a:solidFill>
                  <a:srgbClr val="456239"/>
                </a:solidFill>
                <a:latin typeface="Times New Roman"/>
                <a:cs typeface="Times New Roman"/>
              </a:rPr>
              <a:t> </a:t>
            </a:r>
            <a:r>
              <a:rPr sz="1800" b="1" spc="-15">
                <a:solidFill>
                  <a:srgbClr val="456239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400" b="1" spc="-10">
                <a:latin typeface="Arial"/>
                <a:cs typeface="Arial"/>
              </a:rPr>
              <a:t>Lu</a:t>
            </a:r>
            <a:r>
              <a:rPr sz="1400" b="1" spc="-5">
                <a:latin typeface="Arial"/>
                <a:cs typeface="Arial"/>
              </a:rPr>
              <a:t>c</a:t>
            </a:r>
            <a:r>
              <a:rPr sz="1400" b="1">
                <a:latin typeface="Arial"/>
                <a:cs typeface="Arial"/>
              </a:rPr>
              <a:t>ifer</a:t>
            </a:r>
            <a:r>
              <a:rPr sz="1400" b="1" spc="-5">
                <a:latin typeface="Arial"/>
                <a:cs typeface="Arial"/>
              </a:rPr>
              <a:t>ase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B7EB0116-E2E7-A26E-7361-EBEA1EA6D71A}"/>
              </a:ext>
            </a:extLst>
          </p:cNvPr>
          <p:cNvSpPr txBox="1"/>
          <p:nvPr/>
        </p:nvSpPr>
        <p:spPr>
          <a:xfrm>
            <a:off x="5927293" y="3929291"/>
            <a:ext cx="39179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>
                <a:latin typeface="Arial"/>
                <a:cs typeface="Arial"/>
              </a:rPr>
              <a:t>P</a:t>
            </a:r>
            <a:r>
              <a:rPr sz="1400" b="1" spc="-10">
                <a:latin typeface="Arial"/>
                <a:cs typeface="Arial"/>
              </a:rPr>
              <a:t>B</a:t>
            </a:r>
            <a:r>
              <a:rPr sz="1400" b="1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56BA71B-D2AE-2E60-C772-48C77689F524}"/>
              </a:ext>
            </a:extLst>
          </p:cNvPr>
          <p:cNvSpPr/>
          <p:nvPr/>
        </p:nvSpPr>
        <p:spPr>
          <a:xfrm>
            <a:off x="2708357" y="4159758"/>
            <a:ext cx="6827520" cy="91440"/>
          </a:xfrm>
          <a:custGeom>
            <a:avLst/>
            <a:gdLst/>
            <a:ahLst/>
            <a:cxnLst/>
            <a:rect l="l" t="t" r="r" b="b"/>
            <a:pathLst>
              <a:path w="6827520" h="91439">
                <a:moveTo>
                  <a:pt x="6827509" y="91439"/>
                </a:moveTo>
                <a:lnTo>
                  <a:pt x="6826780" y="52347"/>
                </a:lnTo>
                <a:lnTo>
                  <a:pt x="6823473" y="10723"/>
                </a:lnTo>
                <a:lnTo>
                  <a:pt x="7610" y="0"/>
                </a:lnTo>
                <a:lnTo>
                  <a:pt x="5920" y="2267"/>
                </a:lnTo>
                <a:lnTo>
                  <a:pt x="887" y="48402"/>
                </a:lnTo>
                <a:lnTo>
                  <a:pt x="272" y="66716"/>
                </a:lnTo>
                <a:lnTo>
                  <a:pt x="0" y="86747"/>
                </a:lnTo>
              </a:path>
            </a:pathLst>
          </a:custGeom>
          <a:ln w="1981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E368AAAD-3FE8-8467-00E5-FFDED8FB4C38}"/>
              </a:ext>
            </a:extLst>
          </p:cNvPr>
          <p:cNvSpPr/>
          <p:nvPr/>
        </p:nvSpPr>
        <p:spPr>
          <a:xfrm>
            <a:off x="1987505" y="4159758"/>
            <a:ext cx="668020" cy="91440"/>
          </a:xfrm>
          <a:custGeom>
            <a:avLst/>
            <a:gdLst/>
            <a:ahLst/>
            <a:cxnLst/>
            <a:rect l="l" t="t" r="r" b="b"/>
            <a:pathLst>
              <a:path w="668019" h="91439">
                <a:moveTo>
                  <a:pt x="667502" y="91439"/>
                </a:moveTo>
                <a:lnTo>
                  <a:pt x="666770" y="52347"/>
                </a:lnTo>
                <a:lnTo>
                  <a:pt x="663459" y="10723"/>
                </a:lnTo>
                <a:lnTo>
                  <a:pt x="7610" y="0"/>
                </a:lnTo>
                <a:lnTo>
                  <a:pt x="5917" y="2267"/>
                </a:lnTo>
                <a:lnTo>
                  <a:pt x="885" y="48402"/>
                </a:lnTo>
                <a:lnTo>
                  <a:pt x="271" y="66716"/>
                </a:lnTo>
                <a:lnTo>
                  <a:pt x="0" y="86747"/>
                </a:lnTo>
              </a:path>
            </a:pathLst>
          </a:custGeom>
          <a:ln w="1981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6AC34AB1-F023-6B2F-E887-2A44E704E180}"/>
              </a:ext>
            </a:extLst>
          </p:cNvPr>
          <p:cNvSpPr txBox="1"/>
          <p:nvPr/>
        </p:nvSpPr>
        <p:spPr>
          <a:xfrm>
            <a:off x="1707334" y="3603622"/>
            <a:ext cx="916940" cy="529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>
              <a:lnSpc>
                <a:spcPct val="100000"/>
              </a:lnSpc>
            </a:pPr>
            <a:r>
              <a:rPr sz="1800" b="1" spc="-15">
                <a:solidFill>
                  <a:srgbClr val="456239"/>
                </a:solidFill>
                <a:latin typeface="Calibri"/>
                <a:cs typeface="Calibri"/>
              </a:rPr>
              <a:t>Pl</a:t>
            </a:r>
            <a:r>
              <a:rPr sz="1800" b="1" spc="-20">
                <a:solidFill>
                  <a:srgbClr val="456239"/>
                </a:solidFill>
                <a:latin typeface="Calibri"/>
                <a:cs typeface="Calibri"/>
              </a:rPr>
              <a:t>a</a:t>
            </a:r>
            <a:r>
              <a:rPr sz="1800" b="1" spc="-35">
                <a:solidFill>
                  <a:srgbClr val="456239"/>
                </a:solidFill>
                <a:latin typeface="Calibri"/>
                <a:cs typeface="Calibri"/>
              </a:rPr>
              <a:t>t</a:t>
            </a:r>
            <a:r>
              <a:rPr sz="1800" b="1">
                <a:solidFill>
                  <a:srgbClr val="456239"/>
                </a:solidFill>
                <a:latin typeface="Calibri"/>
                <a:cs typeface="Calibri"/>
              </a:rPr>
              <a:t>e</a:t>
            </a:r>
            <a:r>
              <a:rPr sz="1800" b="1" spc="-50">
                <a:solidFill>
                  <a:srgbClr val="456239"/>
                </a:solidFill>
                <a:latin typeface="Times New Roman"/>
                <a:cs typeface="Times New Roman"/>
              </a:rPr>
              <a:t> </a:t>
            </a:r>
            <a:r>
              <a:rPr sz="1800" b="1" spc="-10">
                <a:solidFill>
                  <a:srgbClr val="456239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400" b="1" spc="-10">
                <a:latin typeface="Arial"/>
                <a:cs typeface="Arial"/>
              </a:rPr>
              <a:t>Lu</a:t>
            </a:r>
            <a:r>
              <a:rPr sz="1400" b="1" spc="-5">
                <a:latin typeface="Arial"/>
                <a:cs typeface="Arial"/>
              </a:rPr>
              <a:t>c</a:t>
            </a:r>
            <a:r>
              <a:rPr sz="1400" b="1">
                <a:latin typeface="Arial"/>
                <a:cs typeface="Arial"/>
              </a:rPr>
              <a:t>ifer</a:t>
            </a:r>
            <a:r>
              <a:rPr sz="1400" b="1" spc="-5">
                <a:latin typeface="Arial"/>
                <a:cs typeface="Arial"/>
              </a:rPr>
              <a:t>ase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0E2CBFF8-CBB3-3D1D-BDB3-D4BA32945F72}"/>
              </a:ext>
            </a:extLst>
          </p:cNvPr>
          <p:cNvSpPr/>
          <p:nvPr/>
        </p:nvSpPr>
        <p:spPr>
          <a:xfrm>
            <a:off x="1419805" y="4305300"/>
            <a:ext cx="441959" cy="1316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1D2627D6-47F9-8BEB-EE42-687E8673CFB5}"/>
              </a:ext>
            </a:extLst>
          </p:cNvPr>
          <p:cNvSpPr txBox="1">
            <a:spLocks/>
          </p:cNvSpPr>
          <p:nvPr/>
        </p:nvSpPr>
        <p:spPr>
          <a:xfrm>
            <a:off x="8787645" y="6587353"/>
            <a:ext cx="19113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/>
            <a:fld id="{81D60167-4931-47E6-BA6A-407CBD079E47}" type="slidenum">
              <a:rPr lang="cs-CZ" spc="-10" smtClean="0"/>
              <a:pPr marL="95250"/>
              <a:t>11</a:t>
            </a:fld>
            <a:endParaRPr lang="cs-CZ" spc="-10"/>
          </a:p>
        </p:txBody>
      </p:sp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118AB701-4170-F198-3E11-5B0C93EFC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85133"/>
              </p:ext>
            </p:extLst>
          </p:nvPr>
        </p:nvGraphicFramePr>
        <p:xfrm>
          <a:off x="1972203" y="2126860"/>
          <a:ext cx="7605383" cy="1308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7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9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8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79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0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79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06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7022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281500000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207800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29240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9741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4974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2556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1626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1063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EEE682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ACD27F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87C7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7DC5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82710000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DC57C"/>
                    </a:solidFill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145700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25640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8537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4364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2523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1526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DDE181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593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ECF7D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ECA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FC57B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9C4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866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10130000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59820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18130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6518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3391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2153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1196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D3DE80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98CD7D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AC8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9C47B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7C7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83"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1281000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28090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12580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2376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1563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E7E481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B8D77F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6CD7D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4C7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68B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157000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14680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8287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2360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1736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1366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C7DB7F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A6D17D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393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CC57B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6AC07A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6FC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010"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41940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8530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5518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1460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1156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FDEA82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933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D8DF80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AAD27F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90CB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77C37B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303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DC17A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286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BC07A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233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2B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033"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19840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5578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3554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1170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D9E080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B8D67F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A6D17D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493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DCA7C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9C47B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FC17A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CC17A"/>
                    </a:solidFill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306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EC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9" name="object 8">
            <a:extLst>
              <a:ext uri="{FF2B5EF4-FFF2-40B4-BE49-F238E27FC236}">
                <a16:creationId xmlns:a16="http://schemas.microsoft.com/office/drawing/2014/main" id="{0534FF36-E871-F1C9-1015-CE9366290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956962"/>
              </p:ext>
            </p:extLst>
          </p:nvPr>
        </p:nvGraphicFramePr>
        <p:xfrm>
          <a:off x="1993231" y="4304665"/>
          <a:ext cx="7605180" cy="130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9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79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0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79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0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7010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495600000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2070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8ECA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78C4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78C4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6BC0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A0D0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95CC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A0D0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330">
                      <a:solidFill>
                        <a:srgbClr val="000000"/>
                      </a:solidFill>
                      <a:prstDash val="solid"/>
                    </a:lnB>
                    <a:solidFill>
                      <a:srgbClr val="A0D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18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123900000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ECB7D"/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1033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3C6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6EC1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5CC7C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A4D17D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B2D57F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3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B7D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86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13190000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883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8C4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EC1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C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9ECF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9BCE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97C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86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1676000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B7D6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CCA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6BC0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8C4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7C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ECA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2CB7C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ADD2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20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7C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85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1186000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C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AC4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65BE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8CCA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5CC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95CC7C"/>
                    </a:solidFill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143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009">
                      <a:solidFill>
                        <a:srgbClr val="000000"/>
                      </a:solidFill>
                      <a:prstDash val="solid"/>
                    </a:lnB>
                    <a:solidFill>
                      <a:srgbClr val="CBD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023"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90620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9BE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BC0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74C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EC1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62BD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56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7C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8CCA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83C6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86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009">
                      <a:solidFill>
                        <a:srgbClr val="000000"/>
                      </a:solidFill>
                      <a:prstDash val="solid"/>
                    </a:lnT>
                    <a:lnB w="9342">
                      <a:solidFill>
                        <a:srgbClr val="000000"/>
                      </a:solidFill>
                      <a:prstDash val="solid"/>
                    </a:lnB>
                    <a:solidFill>
                      <a:srgbClr val="97C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018"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40010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EC1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BC0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36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6BC0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71C2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09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09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0C5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3C6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9C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5">
                          <a:latin typeface="Calibri"/>
                          <a:cs typeface="Calibri"/>
                        </a:rPr>
                        <a:t>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020">
                      <a:solidFill>
                        <a:srgbClr val="000000"/>
                      </a:solidFill>
                      <a:prstDash val="solid"/>
                    </a:lnL>
                    <a:lnR w="9020">
                      <a:solidFill>
                        <a:srgbClr val="000000"/>
                      </a:solidFill>
                      <a:prstDash val="solid"/>
                    </a:lnR>
                    <a:lnT w="9342">
                      <a:solidFill>
                        <a:srgbClr val="000000"/>
                      </a:solidFill>
                      <a:prstDash val="solid"/>
                    </a:lnT>
                    <a:lnB w="9020">
                      <a:solidFill>
                        <a:srgbClr val="000000"/>
                      </a:solidFill>
                      <a:prstDash val="solid"/>
                    </a:lnB>
                    <a:solidFill>
                      <a:srgbClr val="8ECA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Nadpis 1">
            <a:extLst>
              <a:ext uri="{FF2B5EF4-FFF2-40B4-BE49-F238E27FC236}">
                <a16:creationId xmlns:a16="http://schemas.microsoft.com/office/drawing/2014/main" id="{393A51E1-7855-8812-2025-4173F3D4665D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 </a:t>
            </a:r>
            <a:r>
              <a:rPr lang="cs-CZ" sz="3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 </a:t>
            </a:r>
            <a:r>
              <a:rPr lang="cs-CZ" sz="3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cs-CZ" sz="3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</a:t>
            </a:r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F2503912-852D-56C4-4968-B5789CE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83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>
            <a:spLocks noChangeAspect="1"/>
          </p:cNvSpPr>
          <p:nvPr/>
        </p:nvSpPr>
        <p:spPr>
          <a:xfrm>
            <a:off x="1721977" y="4169094"/>
            <a:ext cx="8748046" cy="2638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B5BBB58-DC39-4D8F-B10B-827B7ADA51FD}"/>
              </a:ext>
            </a:extLst>
          </p:cNvPr>
          <p:cNvSpPr txBox="1">
            <a:spLocks/>
          </p:cNvSpPr>
          <p:nvPr/>
        </p:nvSpPr>
        <p:spPr>
          <a:xfrm>
            <a:off x="5871715" y="1669298"/>
            <a:ext cx="5114797" cy="2521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5A6CCF4-B5D9-6E0D-1635-B6409473A05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77602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cs-CZ" sz="40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40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71BD3DD-2E0E-FF5A-ED45-3AC323DEA531}"/>
              </a:ext>
            </a:extLst>
          </p:cNvPr>
          <p:cNvSpPr/>
          <p:nvPr/>
        </p:nvSpPr>
        <p:spPr>
          <a:xfrm>
            <a:off x="2020823" y="2115311"/>
            <a:ext cx="4229100" cy="1739264"/>
          </a:xfrm>
          <a:custGeom>
            <a:avLst/>
            <a:gdLst/>
            <a:ahLst/>
            <a:cxnLst/>
            <a:rect l="l" t="t" r="r" b="b"/>
            <a:pathLst>
              <a:path w="4229100" h="1739264">
                <a:moveTo>
                  <a:pt x="4229100" y="0"/>
                </a:moveTo>
                <a:lnTo>
                  <a:pt x="0" y="0"/>
                </a:lnTo>
                <a:lnTo>
                  <a:pt x="0" y="1738883"/>
                </a:lnTo>
                <a:lnTo>
                  <a:pt x="4229100" y="1738883"/>
                </a:lnTo>
                <a:lnTo>
                  <a:pt x="4229100" y="0"/>
                </a:lnTo>
                <a:close/>
              </a:path>
            </a:pathLst>
          </a:custGeom>
          <a:solidFill>
            <a:srgbClr val="F5DFE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FCD758F-E723-B902-884A-230C63125553}"/>
              </a:ext>
            </a:extLst>
          </p:cNvPr>
          <p:cNvSpPr txBox="1"/>
          <p:nvPr/>
        </p:nvSpPr>
        <p:spPr>
          <a:xfrm>
            <a:off x="2020823" y="1874520"/>
            <a:ext cx="4229100" cy="225062"/>
          </a:xfrm>
          <a:prstGeom prst="rect">
            <a:avLst/>
          </a:prstGeom>
          <a:solidFill>
            <a:srgbClr val="E1A8D2"/>
          </a:solidFill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lang="cs-CZ" sz="1400" spc="-50" err="1">
                <a:highlight>
                  <a:srgbClr val="E395D4"/>
                </a:highlight>
                <a:latin typeface="Arial"/>
                <a:cs typeface="Arial"/>
              </a:rPr>
              <a:t>Endpoint</a:t>
            </a:r>
            <a:r>
              <a:rPr lang="cs-CZ" sz="1400" spc="-50">
                <a:highlight>
                  <a:srgbClr val="E395D4"/>
                </a:highlight>
                <a:latin typeface="Arial"/>
                <a:cs typeface="Arial"/>
              </a:rPr>
              <a:t> </a:t>
            </a:r>
            <a:r>
              <a:rPr lang="cs-CZ" sz="1400" spc="-50" err="1">
                <a:highlight>
                  <a:srgbClr val="E395D4"/>
                </a:highlight>
                <a:latin typeface="Arial"/>
                <a:cs typeface="Arial"/>
              </a:rPr>
              <a:t>Assays</a:t>
            </a:r>
            <a:endParaRPr sz="1400">
              <a:highlight>
                <a:srgbClr val="E395D4"/>
              </a:highlight>
              <a:latin typeface="Arial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C08C1E8-C53D-224C-D860-40D343B4C287}"/>
              </a:ext>
            </a:extLst>
          </p:cNvPr>
          <p:cNvSpPr txBox="1"/>
          <p:nvPr/>
        </p:nvSpPr>
        <p:spPr>
          <a:xfrm>
            <a:off x="2020823" y="2115311"/>
            <a:ext cx="4229100" cy="1284326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lang="cs-CZ" sz="1200" spc="-25">
                <a:latin typeface="Arial"/>
                <a:cs typeface="Arial"/>
              </a:rPr>
              <a:t>CellTiter96® </a:t>
            </a:r>
            <a:r>
              <a:rPr lang="cs-CZ" sz="1200" spc="-25" err="1">
                <a:latin typeface="Arial"/>
                <a:cs typeface="Arial"/>
              </a:rPr>
              <a:t>AQueous</a:t>
            </a:r>
            <a:r>
              <a:rPr lang="cs-CZ" sz="1200" spc="-25">
                <a:latin typeface="Arial"/>
                <a:cs typeface="Arial"/>
              </a:rPr>
              <a:t>  </a:t>
            </a:r>
            <a:r>
              <a:rPr lang="cs-CZ" sz="1200" spc="-25" err="1">
                <a:latin typeface="Arial"/>
                <a:cs typeface="Arial"/>
              </a:rPr>
              <a:t>Proliferation</a:t>
            </a:r>
            <a:r>
              <a:rPr lang="cs-CZ" sz="1200" spc="-25">
                <a:latin typeface="Arial"/>
                <a:cs typeface="Arial"/>
              </a:rPr>
              <a:t> </a:t>
            </a:r>
            <a:r>
              <a:rPr lang="cs-CZ" sz="1200" spc="-25" err="1">
                <a:latin typeface="Arial"/>
                <a:cs typeface="Arial"/>
              </a:rPr>
              <a:t>Assay</a:t>
            </a:r>
            <a:endParaRPr lang="cs-CZ" sz="1200" spc="-25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lang="cs-CZ" sz="1200" spc="-25" err="1">
                <a:latin typeface="Arial"/>
                <a:cs typeface="Arial"/>
              </a:rPr>
              <a:t>CellTiter</a:t>
            </a:r>
            <a:r>
              <a:rPr lang="cs-CZ" sz="1200" spc="-25">
                <a:latin typeface="Arial"/>
                <a:cs typeface="Arial"/>
              </a:rPr>
              <a:t>-Fluor</a:t>
            </a:r>
          </a:p>
          <a:p>
            <a:pPr marL="377190" indent="-287020">
              <a:spcBef>
                <a:spcPts val="740"/>
              </a:spcBef>
              <a:buFontTx/>
              <a:buChar char="•"/>
              <a:tabLst>
                <a:tab pos="377190" algn="l"/>
                <a:tab pos="377825" algn="l"/>
              </a:tabLst>
            </a:pPr>
            <a:r>
              <a:rPr lang="cs-CZ" sz="1200" spc="-30" err="1">
                <a:latin typeface="Arial"/>
                <a:cs typeface="Arial"/>
              </a:rPr>
              <a:t>CellTiter-Glo</a:t>
            </a:r>
            <a:r>
              <a:rPr lang="cs-CZ" sz="1200" spc="-30">
                <a:latin typeface="Arial"/>
                <a:cs typeface="Arial"/>
              </a:rPr>
              <a:t> 2.0/3D</a:t>
            </a:r>
          </a:p>
          <a:p>
            <a:pPr marL="377190" indent="-287020">
              <a:spcBef>
                <a:spcPts val="740"/>
              </a:spcBef>
              <a:buFontTx/>
              <a:buChar char="•"/>
              <a:tabLst>
                <a:tab pos="377190" algn="l"/>
                <a:tab pos="377825" algn="l"/>
              </a:tabLst>
            </a:pPr>
            <a:r>
              <a:rPr lang="cs-CZ" sz="1200" spc="-30" err="1">
                <a:latin typeface="Arial"/>
                <a:cs typeface="Arial"/>
              </a:rPr>
              <a:t>Caspase-Glo</a:t>
            </a:r>
            <a:r>
              <a:rPr lang="cs-CZ" sz="1200" spc="-30">
                <a:latin typeface="Arial"/>
                <a:cs typeface="Arial"/>
              </a:rPr>
              <a:t> </a:t>
            </a:r>
            <a:r>
              <a:rPr lang="cs-CZ" sz="1200" spc="-30" err="1">
                <a:latin typeface="Arial"/>
                <a:cs typeface="Arial"/>
              </a:rPr>
              <a:t>Assays</a:t>
            </a:r>
            <a:endParaRPr lang="cs-CZ" sz="1200" spc="-3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FontTx/>
              <a:buChar char="•"/>
              <a:tabLst>
                <a:tab pos="377190" algn="l"/>
                <a:tab pos="377825" algn="l"/>
              </a:tabLst>
            </a:pPr>
            <a:r>
              <a:rPr lang="cs-CZ" sz="1200" spc="-30">
                <a:latin typeface="Arial"/>
                <a:cs typeface="Arial"/>
              </a:rPr>
              <a:t>NAD(P)H-</a:t>
            </a:r>
            <a:r>
              <a:rPr lang="cs-CZ" sz="1200" spc="-30" err="1">
                <a:latin typeface="Arial"/>
                <a:cs typeface="Arial"/>
              </a:rPr>
              <a:t>Glo</a:t>
            </a:r>
            <a:r>
              <a:rPr lang="cs-CZ" sz="1200" spc="-30">
                <a:latin typeface="Arial"/>
                <a:cs typeface="Arial"/>
              </a:rPr>
              <a:t> </a:t>
            </a:r>
            <a:r>
              <a:rPr lang="cs-CZ" sz="1200" spc="-30" err="1">
                <a:latin typeface="Arial"/>
                <a:cs typeface="Arial"/>
              </a:rPr>
              <a:t>Assays</a:t>
            </a:r>
            <a:r>
              <a:rPr lang="cs-CZ" sz="1200" spc="-30">
                <a:latin typeface="Arial"/>
                <a:cs typeface="Arial"/>
              </a:rPr>
              <a:t>…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506E78-558D-C059-A5E1-3B191A008D3D}"/>
              </a:ext>
            </a:extLst>
          </p:cNvPr>
          <p:cNvSpPr txBox="1">
            <a:spLocks/>
          </p:cNvSpPr>
          <p:nvPr/>
        </p:nvSpPr>
        <p:spPr>
          <a:xfrm>
            <a:off x="6378610" y="1878017"/>
            <a:ext cx="5114797" cy="2521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data point per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-mix-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pipetting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supernatant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reproducibility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6694DD-7B4B-320C-C66D-4B743DB1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1">
            <a:extLst>
              <a:ext uri="{FF2B5EF4-FFF2-40B4-BE49-F238E27FC236}">
                <a16:creationId xmlns:a16="http://schemas.microsoft.com/office/drawing/2014/main" id="{50F46705-C71D-4214-9350-501A6ACCD09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77602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40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2020823" y="2115311"/>
            <a:ext cx="4229100" cy="1739264"/>
          </a:xfrm>
          <a:custGeom>
            <a:avLst/>
            <a:gdLst/>
            <a:ahLst/>
            <a:cxnLst/>
            <a:rect l="l" t="t" r="r" b="b"/>
            <a:pathLst>
              <a:path w="4229100" h="1739264">
                <a:moveTo>
                  <a:pt x="4229100" y="0"/>
                </a:moveTo>
                <a:lnTo>
                  <a:pt x="0" y="0"/>
                </a:lnTo>
                <a:lnTo>
                  <a:pt x="0" y="1738883"/>
                </a:lnTo>
                <a:lnTo>
                  <a:pt x="4229100" y="1738883"/>
                </a:lnTo>
                <a:lnTo>
                  <a:pt x="4229100" y="0"/>
                </a:lnTo>
                <a:close/>
              </a:path>
            </a:pathLst>
          </a:custGeom>
          <a:solidFill>
            <a:srgbClr val="F5DFE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0823" y="1874520"/>
            <a:ext cx="4229100" cy="225062"/>
          </a:xfrm>
          <a:prstGeom prst="rect">
            <a:avLst/>
          </a:prstGeom>
          <a:solidFill>
            <a:srgbClr val="E1A8D2"/>
          </a:solidFill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400" spc="-50">
                <a:highlight>
                  <a:srgbClr val="E395D4"/>
                </a:highlight>
                <a:latin typeface="Arial"/>
                <a:cs typeface="Arial"/>
              </a:rPr>
              <a:t>Timed</a:t>
            </a:r>
            <a:r>
              <a:rPr sz="1400" spc="-55">
                <a:highlight>
                  <a:srgbClr val="E395D4"/>
                </a:highlight>
                <a:latin typeface="Arial"/>
                <a:cs typeface="Arial"/>
              </a:rPr>
              <a:t> </a:t>
            </a:r>
            <a:r>
              <a:rPr sz="1400" spc="-30">
                <a:highlight>
                  <a:srgbClr val="E395D4"/>
                </a:highlight>
                <a:latin typeface="Arial"/>
                <a:cs typeface="Arial"/>
              </a:rPr>
              <a:t>Kinetic</a:t>
            </a:r>
            <a:endParaRPr sz="1400">
              <a:highlight>
                <a:srgbClr val="E395D4"/>
              </a:highlight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0823" y="2115311"/>
            <a:ext cx="4229100" cy="150746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377190" indent="-287020">
              <a:spcBef>
                <a:spcPts val="5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30">
                <a:latin typeface="Arial"/>
                <a:cs typeface="Arial"/>
              </a:rPr>
              <a:t>LDH-Glo</a:t>
            </a:r>
            <a:r>
              <a:rPr sz="1200" spc="-44" baseline="24305">
                <a:latin typeface="Arial"/>
                <a:cs typeface="Arial"/>
              </a:rPr>
              <a:t>TM </a:t>
            </a:r>
            <a:r>
              <a:rPr sz="1200" spc="-20">
                <a:latin typeface="Arial"/>
                <a:cs typeface="Arial"/>
              </a:rPr>
              <a:t>Cytotoxicity</a:t>
            </a:r>
            <a:r>
              <a:rPr sz="1200" spc="-6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5">
                <a:latin typeface="Arial"/>
                <a:cs typeface="Arial"/>
              </a:rPr>
              <a:t>Glucose-Glo</a:t>
            </a:r>
            <a:r>
              <a:rPr sz="1200" spc="-37" baseline="24305">
                <a:latin typeface="Arial"/>
                <a:cs typeface="Arial"/>
              </a:rPr>
              <a:t>TM</a:t>
            </a:r>
            <a:r>
              <a:rPr sz="1200" spc="120" baseline="2430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0">
                <a:latin typeface="Arial"/>
                <a:cs typeface="Arial"/>
              </a:rPr>
              <a:t>Lactate-Glo</a:t>
            </a:r>
            <a:r>
              <a:rPr sz="1200" spc="-30" baseline="24305">
                <a:latin typeface="Arial"/>
                <a:cs typeface="Arial"/>
              </a:rPr>
              <a:t>TM</a:t>
            </a:r>
            <a:r>
              <a:rPr sz="1200" spc="179" baseline="2430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377190" indent="-287020">
              <a:spcBef>
                <a:spcPts val="745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5">
                <a:latin typeface="Arial"/>
                <a:cs typeface="Arial"/>
              </a:rPr>
              <a:t>Glutamate/Glutamine-Glo</a:t>
            </a:r>
            <a:r>
              <a:rPr sz="1200" spc="-37" baseline="24305">
                <a:latin typeface="Arial"/>
                <a:cs typeface="Arial"/>
              </a:rPr>
              <a:t>TM</a:t>
            </a:r>
            <a:r>
              <a:rPr sz="1200" spc="82" baseline="2430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5">
                <a:latin typeface="Arial"/>
                <a:cs typeface="Arial"/>
              </a:rPr>
              <a:t>Glutamate-</a:t>
            </a:r>
            <a:r>
              <a:rPr sz="1200" spc="-25" err="1">
                <a:latin typeface="Arial"/>
                <a:cs typeface="Arial"/>
              </a:rPr>
              <a:t>Glo</a:t>
            </a:r>
            <a:r>
              <a:rPr sz="1200" spc="-37" baseline="24305" err="1">
                <a:latin typeface="Arial"/>
                <a:cs typeface="Arial"/>
              </a:rPr>
              <a:t>TM</a:t>
            </a:r>
            <a:r>
              <a:rPr sz="1200" spc="120" baseline="2430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r>
              <a:rPr lang="cs-CZ" sz="1200" spc="-45">
                <a:latin typeface="Arial"/>
                <a:cs typeface="Arial"/>
              </a:rPr>
              <a:t>…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470829" y="4666276"/>
            <a:ext cx="11310709" cy="1739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1917" y="4220896"/>
            <a:ext cx="8395970" cy="224154"/>
          </a:xfrm>
          <a:custGeom>
            <a:avLst/>
            <a:gdLst/>
            <a:ahLst/>
            <a:cxnLst/>
            <a:rect l="l" t="t" r="r" b="b"/>
            <a:pathLst>
              <a:path w="8395970" h="224154">
                <a:moveTo>
                  <a:pt x="8395716" y="0"/>
                </a:moveTo>
                <a:lnTo>
                  <a:pt x="0" y="0"/>
                </a:lnTo>
                <a:lnTo>
                  <a:pt x="0" y="224028"/>
                </a:lnTo>
                <a:lnTo>
                  <a:pt x="8395716" y="224028"/>
                </a:lnTo>
                <a:lnTo>
                  <a:pt x="8395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50354" y="4161840"/>
            <a:ext cx="965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>
                <a:solidFill>
                  <a:srgbClr val="7E7E7E"/>
                </a:solidFill>
                <a:latin typeface="Arial"/>
                <a:cs typeface="Arial"/>
              </a:rPr>
              <a:t>Workflow</a:t>
            </a:r>
            <a:endParaRPr>
              <a:latin typeface="Arial"/>
              <a:cs typeface="Arial"/>
            </a:endParaRPr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64FC5EFE-6789-41DC-B797-B4E2B145EF82}"/>
              </a:ext>
            </a:extLst>
          </p:cNvPr>
          <p:cNvSpPr txBox="1">
            <a:spLocks/>
          </p:cNvSpPr>
          <p:nvPr/>
        </p:nvSpPr>
        <p:spPr>
          <a:xfrm>
            <a:off x="6378610" y="1878017"/>
            <a:ext cx="5114797" cy="2521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periodic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supernatant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dillution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transfer,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limited by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and/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1D213A-2A10-41A9-57EB-044DE4D412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13</a:t>
            </a:fld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Nadpis 1">
            <a:extLst>
              <a:ext uri="{FF2B5EF4-FFF2-40B4-BE49-F238E27FC236}">
                <a16:creationId xmlns:a16="http://schemas.microsoft.com/office/drawing/2014/main" id="{37705093-4243-466F-AEE8-C7B77DB5906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77602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02537" y="2127505"/>
            <a:ext cx="4246245" cy="2228215"/>
          </a:xfrm>
          <a:custGeom>
            <a:avLst/>
            <a:gdLst/>
            <a:ahLst/>
            <a:cxnLst/>
            <a:rect l="l" t="t" r="r" b="b"/>
            <a:pathLst>
              <a:path w="4246245" h="2228215">
                <a:moveTo>
                  <a:pt x="4245864" y="0"/>
                </a:moveTo>
                <a:lnTo>
                  <a:pt x="0" y="0"/>
                </a:lnTo>
                <a:lnTo>
                  <a:pt x="0" y="2228088"/>
                </a:lnTo>
                <a:lnTo>
                  <a:pt x="4245864" y="2228088"/>
                </a:lnTo>
                <a:lnTo>
                  <a:pt x="4245864" y="0"/>
                </a:lnTo>
                <a:close/>
              </a:path>
            </a:pathLst>
          </a:custGeom>
          <a:solidFill>
            <a:srgbClr val="F5DFE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02537" y="1879093"/>
            <a:ext cx="4246245" cy="225703"/>
          </a:xfrm>
          <a:prstGeom prst="rect">
            <a:avLst/>
          </a:prstGeom>
          <a:solidFill>
            <a:srgbClr val="E1A8D2"/>
          </a:solidFill>
        </p:spPr>
        <p:txBody>
          <a:bodyPr vert="horz" wrap="square" lIns="0" tIns="10160" rIns="0" bIns="0" rtlCol="0">
            <a:spAutoFit/>
          </a:bodyPr>
          <a:lstStyle/>
          <a:p>
            <a:pPr marL="1270" algn="ctr">
              <a:spcBef>
                <a:spcPts val="80"/>
              </a:spcBef>
            </a:pPr>
            <a:r>
              <a:rPr sz="1400" spc="-65">
                <a:latin typeface="Arial"/>
                <a:cs typeface="Arial"/>
              </a:rPr>
              <a:t>Real-Time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 spc="-30">
                <a:latin typeface="Arial"/>
                <a:cs typeface="Arial"/>
              </a:rPr>
              <a:t>Kinetic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02537" y="2127505"/>
            <a:ext cx="4246245" cy="212622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410209" indent="-287020">
              <a:buChar char="•"/>
              <a:tabLst>
                <a:tab pos="410209" algn="l"/>
                <a:tab pos="410845" algn="l"/>
              </a:tabLst>
            </a:pPr>
            <a:r>
              <a:rPr sz="1200" spc="-40">
                <a:latin typeface="Arial"/>
                <a:cs typeface="Arial"/>
              </a:rPr>
              <a:t>RealTime-Glo</a:t>
            </a:r>
            <a:r>
              <a:rPr sz="1200" spc="-60" baseline="24305">
                <a:latin typeface="Arial"/>
                <a:cs typeface="Arial"/>
              </a:rPr>
              <a:t>TM </a:t>
            </a:r>
            <a:r>
              <a:rPr sz="1200" spc="-40">
                <a:latin typeface="Arial"/>
                <a:cs typeface="Arial"/>
              </a:rPr>
              <a:t>MT </a:t>
            </a:r>
            <a:r>
              <a:rPr sz="1200" spc="-30">
                <a:latin typeface="Arial"/>
                <a:cs typeface="Arial"/>
              </a:rPr>
              <a:t>Cell Viability</a:t>
            </a:r>
            <a:r>
              <a:rPr sz="1200" spc="-7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410209" indent="-287020">
              <a:spcBef>
                <a:spcPts val="75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40">
                <a:latin typeface="Arial"/>
                <a:cs typeface="Arial"/>
              </a:rPr>
              <a:t>RealTime-Glo</a:t>
            </a:r>
            <a:r>
              <a:rPr sz="1200" spc="-60" baseline="24305">
                <a:latin typeface="Arial"/>
                <a:cs typeface="Arial"/>
              </a:rPr>
              <a:t>TM </a:t>
            </a:r>
            <a:r>
              <a:rPr sz="1200" spc="-30">
                <a:latin typeface="Arial"/>
                <a:cs typeface="Arial"/>
              </a:rPr>
              <a:t>Annexin </a:t>
            </a:r>
            <a:r>
              <a:rPr sz="1200" spc="-70">
                <a:latin typeface="Arial"/>
                <a:cs typeface="Arial"/>
              </a:rPr>
              <a:t>V </a:t>
            </a:r>
            <a:r>
              <a:rPr sz="1200" spc="-25">
                <a:latin typeface="Arial"/>
                <a:cs typeface="Arial"/>
              </a:rPr>
              <a:t>Apoptosis </a:t>
            </a:r>
            <a:r>
              <a:rPr sz="1200">
                <a:latin typeface="Arial"/>
                <a:cs typeface="Arial"/>
              </a:rPr>
              <a:t>/ </a:t>
            </a:r>
            <a:r>
              <a:rPr sz="1200" spc="-25">
                <a:latin typeface="Arial"/>
                <a:cs typeface="Arial"/>
              </a:rPr>
              <a:t>Necrosis</a:t>
            </a:r>
            <a:r>
              <a:rPr sz="1200" spc="-3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410209" indent="-287020">
              <a:spcBef>
                <a:spcPts val="76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40">
                <a:latin typeface="Arial"/>
                <a:cs typeface="Arial"/>
              </a:rPr>
              <a:t>RealTime-Glo</a:t>
            </a:r>
            <a:r>
              <a:rPr sz="1200" spc="-60" baseline="24305">
                <a:latin typeface="Arial"/>
                <a:cs typeface="Arial"/>
              </a:rPr>
              <a:t>TM </a:t>
            </a:r>
            <a:r>
              <a:rPr sz="1200" spc="-25">
                <a:latin typeface="Arial"/>
                <a:cs typeface="Arial"/>
              </a:rPr>
              <a:t>Extracellular </a:t>
            </a:r>
            <a:r>
              <a:rPr sz="1200" spc="-90">
                <a:latin typeface="Arial"/>
                <a:cs typeface="Arial"/>
              </a:rPr>
              <a:t>ATP</a:t>
            </a:r>
            <a:r>
              <a:rPr sz="1200" spc="-9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410209" indent="-287020">
              <a:spcBef>
                <a:spcPts val="75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40">
                <a:latin typeface="Arial"/>
                <a:cs typeface="Arial"/>
              </a:rPr>
              <a:t>CellTox-Green</a:t>
            </a:r>
            <a:r>
              <a:rPr sz="1200" spc="-60" baseline="24305">
                <a:latin typeface="Arial"/>
                <a:cs typeface="Arial"/>
              </a:rPr>
              <a:t>TM </a:t>
            </a:r>
            <a:r>
              <a:rPr sz="1200" spc="-20">
                <a:latin typeface="Arial"/>
                <a:cs typeface="Arial"/>
              </a:rPr>
              <a:t>Cytotoxicity</a:t>
            </a:r>
            <a:r>
              <a:rPr sz="1200" spc="-75">
                <a:latin typeface="Arial"/>
                <a:cs typeface="Arial"/>
              </a:rPr>
              <a:t> </a:t>
            </a:r>
            <a:r>
              <a:rPr sz="1200" spc="-45">
                <a:latin typeface="Arial"/>
                <a:cs typeface="Arial"/>
              </a:rPr>
              <a:t>Assay</a:t>
            </a:r>
            <a:endParaRPr sz="1200">
              <a:latin typeface="Arial"/>
              <a:cs typeface="Arial"/>
            </a:endParaRPr>
          </a:p>
          <a:p>
            <a:pPr marL="410209" indent="-287020">
              <a:spcBef>
                <a:spcPts val="76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20">
                <a:latin typeface="Arial"/>
                <a:cs typeface="Arial"/>
              </a:rPr>
              <a:t>Nano-Glo</a:t>
            </a:r>
            <a:r>
              <a:rPr sz="1200" spc="-30" baseline="24305">
                <a:latin typeface="Arial"/>
                <a:cs typeface="Arial"/>
              </a:rPr>
              <a:t>® </a:t>
            </a:r>
            <a:r>
              <a:rPr sz="1200" spc="-35">
                <a:latin typeface="Arial"/>
                <a:cs typeface="Arial"/>
              </a:rPr>
              <a:t>Live </a:t>
            </a:r>
            <a:r>
              <a:rPr sz="1200" spc="-30">
                <a:latin typeface="Arial"/>
                <a:cs typeface="Arial"/>
              </a:rPr>
              <a:t>Cell </a:t>
            </a:r>
            <a:r>
              <a:rPr sz="1200" spc="-45">
                <a:latin typeface="Arial"/>
                <a:cs typeface="Arial"/>
              </a:rPr>
              <a:t>Assay</a:t>
            </a:r>
            <a:r>
              <a:rPr sz="1200" spc="-125">
                <a:latin typeface="Arial"/>
                <a:cs typeface="Arial"/>
              </a:rPr>
              <a:t> </a:t>
            </a:r>
            <a:r>
              <a:rPr sz="1200" spc="-40">
                <a:latin typeface="Arial"/>
                <a:cs typeface="Arial"/>
              </a:rPr>
              <a:t>System</a:t>
            </a:r>
            <a:endParaRPr sz="1200">
              <a:latin typeface="Arial"/>
              <a:cs typeface="Arial"/>
            </a:endParaRPr>
          </a:p>
          <a:p>
            <a:pPr marL="410209" indent="-287020">
              <a:spcBef>
                <a:spcPts val="75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20">
                <a:latin typeface="Arial"/>
                <a:cs typeface="Arial"/>
              </a:rPr>
              <a:t>Nano-Glo</a:t>
            </a:r>
            <a:r>
              <a:rPr sz="1200" spc="-30" baseline="24305">
                <a:latin typeface="Arial"/>
                <a:cs typeface="Arial"/>
              </a:rPr>
              <a:t>® </a:t>
            </a:r>
            <a:r>
              <a:rPr sz="1200" spc="-40">
                <a:latin typeface="Arial"/>
                <a:cs typeface="Arial"/>
              </a:rPr>
              <a:t>Vivazine</a:t>
            </a:r>
            <a:r>
              <a:rPr sz="1200" spc="-60" baseline="24305">
                <a:latin typeface="Arial"/>
                <a:cs typeface="Arial"/>
              </a:rPr>
              <a:t>TM </a:t>
            </a:r>
            <a:r>
              <a:rPr sz="1200" spc="-35">
                <a:latin typeface="Arial"/>
                <a:cs typeface="Arial"/>
              </a:rPr>
              <a:t>Live </a:t>
            </a:r>
            <a:r>
              <a:rPr sz="1200" spc="-30">
                <a:latin typeface="Arial"/>
                <a:cs typeface="Arial"/>
              </a:rPr>
              <a:t>Cell</a:t>
            </a:r>
            <a:r>
              <a:rPr sz="1200" spc="-175">
                <a:latin typeface="Arial"/>
                <a:cs typeface="Arial"/>
              </a:rPr>
              <a:t> </a:t>
            </a:r>
            <a:r>
              <a:rPr sz="1200" spc="-25">
                <a:latin typeface="Arial"/>
                <a:cs typeface="Arial"/>
              </a:rPr>
              <a:t>Substrate</a:t>
            </a:r>
            <a:endParaRPr sz="1200">
              <a:latin typeface="Arial"/>
              <a:cs typeface="Arial"/>
            </a:endParaRPr>
          </a:p>
          <a:p>
            <a:pPr marL="410209" indent="-287020">
              <a:spcBef>
                <a:spcPts val="755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20">
                <a:latin typeface="Arial"/>
                <a:cs typeface="Arial"/>
              </a:rPr>
              <a:t>Nano-Glo</a:t>
            </a:r>
            <a:r>
              <a:rPr sz="1200" spc="-30" baseline="24305">
                <a:latin typeface="Arial"/>
                <a:cs typeface="Arial"/>
              </a:rPr>
              <a:t>® </a:t>
            </a:r>
            <a:r>
              <a:rPr sz="1200" spc="-35">
                <a:latin typeface="Arial"/>
                <a:cs typeface="Arial"/>
              </a:rPr>
              <a:t>Endurazine</a:t>
            </a:r>
            <a:r>
              <a:rPr sz="1200" spc="-52" baseline="24305">
                <a:latin typeface="Arial"/>
                <a:cs typeface="Arial"/>
              </a:rPr>
              <a:t>TM </a:t>
            </a:r>
            <a:r>
              <a:rPr sz="1200" spc="-35">
                <a:latin typeface="Arial"/>
                <a:cs typeface="Arial"/>
              </a:rPr>
              <a:t>Live </a:t>
            </a:r>
            <a:r>
              <a:rPr sz="1200" spc="-30">
                <a:latin typeface="Arial"/>
                <a:cs typeface="Arial"/>
              </a:rPr>
              <a:t>Cell</a:t>
            </a:r>
            <a:r>
              <a:rPr sz="1200" spc="-204">
                <a:latin typeface="Arial"/>
                <a:cs typeface="Arial"/>
              </a:rPr>
              <a:t> </a:t>
            </a:r>
            <a:r>
              <a:rPr sz="1200" spc="-25">
                <a:latin typeface="Arial"/>
                <a:cs typeface="Arial"/>
              </a:rPr>
              <a:t>Substrate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69733" y="5015142"/>
            <a:ext cx="7409822" cy="1171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0823" y="4567428"/>
            <a:ext cx="8395970" cy="224154"/>
          </a:xfrm>
          <a:custGeom>
            <a:avLst/>
            <a:gdLst/>
            <a:ahLst/>
            <a:cxnLst/>
            <a:rect l="l" t="t" r="r" b="b"/>
            <a:pathLst>
              <a:path w="8395970" h="224154">
                <a:moveTo>
                  <a:pt x="8395716" y="0"/>
                </a:moveTo>
                <a:lnTo>
                  <a:pt x="0" y="0"/>
                </a:lnTo>
                <a:lnTo>
                  <a:pt x="0" y="224028"/>
                </a:lnTo>
                <a:lnTo>
                  <a:pt x="8395716" y="224028"/>
                </a:lnTo>
                <a:lnTo>
                  <a:pt x="8395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99260" y="4508372"/>
            <a:ext cx="965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>
                <a:solidFill>
                  <a:srgbClr val="7E7E7E"/>
                </a:solidFill>
                <a:latin typeface="Arial"/>
                <a:cs typeface="Arial"/>
              </a:rPr>
              <a:t>Workflow</a:t>
            </a:r>
            <a:endParaRPr>
              <a:latin typeface="Arial"/>
              <a:cs typeface="Arial"/>
            </a:endParaRPr>
          </a:p>
        </p:txBody>
      </p:sp>
      <p:sp>
        <p:nvSpPr>
          <p:cNvPr id="40" name="Zástupný obsah 2">
            <a:extLst>
              <a:ext uri="{FF2B5EF4-FFF2-40B4-BE49-F238E27FC236}">
                <a16:creationId xmlns:a16="http://schemas.microsoft.com/office/drawing/2014/main" id="{7B1C4F1D-1B19-4BEB-B431-8E10A1C74EF1}"/>
              </a:ext>
            </a:extLst>
          </p:cNvPr>
          <p:cNvSpPr txBox="1">
            <a:spLocks/>
          </p:cNvSpPr>
          <p:nvPr/>
        </p:nvSpPr>
        <p:spPr>
          <a:xfrm>
            <a:off x="6443724" y="1879093"/>
            <a:ext cx="4818443" cy="2521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-on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(no transfer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by instrument/software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883FFA-51D1-46DC-C445-EECF65AF0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14</a:t>
            </a:fld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2D3732F-DD01-4545-A80C-B52A6EDA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3600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3600" b="1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8B78B446-AA36-4D68-BAF1-0B39BB082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87" y="942679"/>
            <a:ext cx="5767326" cy="5778795"/>
          </a:xfrm>
          <a:prstGeom prst="rect">
            <a:avLst/>
          </a:prstGeom>
        </p:spPr>
      </p:pic>
      <p:pic>
        <p:nvPicPr>
          <p:cNvPr id="29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743EE26C-4734-48ED-AC08-DF63DBCF28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67" b="52136"/>
          <a:stretch/>
        </p:blipFill>
        <p:spPr>
          <a:xfrm>
            <a:off x="6120542" y="948774"/>
            <a:ext cx="2891367" cy="2765963"/>
          </a:xfrm>
          <a:prstGeom prst="rect">
            <a:avLst/>
          </a:prstGeom>
        </p:spPr>
      </p:pic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263C73C7-D0C3-00BD-5281-8CB412623E87}"/>
              </a:ext>
            </a:extLst>
          </p:cNvPr>
          <p:cNvSpPr txBox="1">
            <a:spLocks/>
          </p:cNvSpPr>
          <p:nvPr/>
        </p:nvSpPr>
        <p:spPr>
          <a:xfrm>
            <a:off x="844676" y="1841858"/>
            <a:ext cx="4818443" cy="3506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Viable</a:t>
            </a: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metabolically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proliferation</a:t>
            </a: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integrity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CellTiter-Glo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MT Cell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F988E53-24D3-EF6B-C523-49B12E8E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791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162812"/>
            <a:ext cx="5266944" cy="4532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FAF51BA-ED2A-4879-8E4F-61D01EA30AC8}"/>
              </a:ext>
            </a:extLst>
          </p:cNvPr>
          <p:cNvSpPr txBox="1">
            <a:spLocks/>
          </p:cNvSpPr>
          <p:nvPr/>
        </p:nvSpPr>
        <p:spPr>
          <a:xfrm>
            <a:off x="838200" y="30394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6ED1B50-08D9-47DB-8393-97E9F3EA0ED7}"/>
              </a:ext>
            </a:extLst>
          </p:cNvPr>
          <p:cNvSpPr txBox="1">
            <a:spLocks/>
          </p:cNvSpPr>
          <p:nvPr/>
        </p:nvSpPr>
        <p:spPr>
          <a:xfrm>
            <a:off x="6505575" y="1817259"/>
            <a:ext cx="505355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nonlytic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prosubstrate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pro-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furimazine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Pro-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furimazine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diffuses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furimazine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medium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up to 72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270797-B3B0-4242-02CF-AE3A4F2F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629157" y="950975"/>
            <a:ext cx="1078992" cy="118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5062" y="1655064"/>
            <a:ext cx="323215" cy="502920"/>
          </a:xfrm>
          <a:custGeom>
            <a:avLst/>
            <a:gdLst/>
            <a:ahLst/>
            <a:cxnLst/>
            <a:rect l="l" t="t" r="r" b="b"/>
            <a:pathLst>
              <a:path w="323215" h="502919">
                <a:moveTo>
                  <a:pt x="0" y="502919"/>
                </a:moveTo>
                <a:lnTo>
                  <a:pt x="323087" y="502919"/>
                </a:lnTo>
                <a:lnTo>
                  <a:pt x="323087" y="0"/>
                </a:lnTo>
                <a:lnTo>
                  <a:pt x="0" y="0"/>
                </a:lnTo>
                <a:lnTo>
                  <a:pt x="0" y="50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0278" y="972311"/>
            <a:ext cx="1078991" cy="1185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16182" y="1673352"/>
            <a:ext cx="323215" cy="502920"/>
          </a:xfrm>
          <a:custGeom>
            <a:avLst/>
            <a:gdLst/>
            <a:ahLst/>
            <a:cxnLst/>
            <a:rect l="l" t="t" r="r" b="b"/>
            <a:pathLst>
              <a:path w="323214" h="502919">
                <a:moveTo>
                  <a:pt x="0" y="502919"/>
                </a:moveTo>
                <a:lnTo>
                  <a:pt x="323087" y="502919"/>
                </a:lnTo>
                <a:lnTo>
                  <a:pt x="323087" y="0"/>
                </a:lnTo>
                <a:lnTo>
                  <a:pt x="0" y="0"/>
                </a:lnTo>
                <a:lnTo>
                  <a:pt x="0" y="50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6470" y="972312"/>
            <a:ext cx="7013448" cy="2843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3EC7401-F522-4ACE-8739-E562D835FB23}"/>
              </a:ext>
            </a:extLst>
          </p:cNvPr>
          <p:cNvSpPr txBox="1">
            <a:spLocks/>
          </p:cNvSpPr>
          <p:nvPr/>
        </p:nvSpPr>
        <p:spPr>
          <a:xfrm>
            <a:off x="838199" y="303944"/>
            <a:ext cx="1069018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Data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FB14AB0-CA28-713B-B863-BD3F39192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502587"/>
            <a:ext cx="8011190" cy="2981801"/>
          </a:xfrm>
          <a:prstGeom prst="rect">
            <a:avLst/>
          </a:prstGeom>
        </p:spPr>
      </p:pic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46E3818B-0799-FC0C-98BD-93F2208ACE50}"/>
              </a:ext>
            </a:extLst>
          </p:cNvPr>
          <p:cNvSpPr txBox="1">
            <a:spLocks/>
          </p:cNvSpPr>
          <p:nvPr/>
        </p:nvSpPr>
        <p:spPr>
          <a:xfrm>
            <a:off x="8411880" y="1948110"/>
            <a:ext cx="3140639" cy="26347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Five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hundred</a:t>
            </a:r>
            <a:r>
              <a:rPr lang="cs-CZ" sz="1600" spc="5" dirty="0">
                <a:latin typeface="Arial"/>
                <a:cs typeface="Arial"/>
              </a:rPr>
              <a:t> A549 </a:t>
            </a:r>
            <a:r>
              <a:rPr lang="cs-CZ" sz="1600" spc="5" dirty="0" err="1">
                <a:latin typeface="Arial"/>
                <a:cs typeface="Arial"/>
              </a:rPr>
              <a:t>cells</a:t>
            </a:r>
            <a:r>
              <a:rPr lang="cs-CZ" sz="1600" spc="5" dirty="0">
                <a:latin typeface="Arial"/>
                <a:cs typeface="Arial"/>
              </a:rPr>
              <a:t>/</a:t>
            </a:r>
            <a:r>
              <a:rPr lang="cs-CZ" sz="1600" spc="5" dirty="0" err="1">
                <a:latin typeface="Arial"/>
                <a:cs typeface="Arial"/>
              </a:rPr>
              <a:t>well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plated</a:t>
            </a:r>
            <a:r>
              <a:rPr lang="cs-CZ" sz="1600" spc="5" dirty="0">
                <a:latin typeface="Arial"/>
                <a:cs typeface="Arial"/>
              </a:rPr>
              <a:t> in a 384-well plate in 40μl </a:t>
            </a:r>
            <a:r>
              <a:rPr lang="cs-CZ" sz="1600" spc="5" dirty="0" err="1">
                <a:latin typeface="Arial"/>
                <a:cs typeface="Arial"/>
              </a:rPr>
              <a:t>of</a:t>
            </a:r>
            <a:r>
              <a:rPr lang="cs-CZ" sz="1600" spc="5" dirty="0">
                <a:latin typeface="Arial"/>
                <a:cs typeface="Arial"/>
              </a:rPr>
              <a:t> medium</a:t>
            </a:r>
          </a:p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RealTime-Glo</a:t>
            </a:r>
            <a:r>
              <a:rPr lang="cs-CZ" sz="1600" spc="5" dirty="0">
                <a:latin typeface="Arial"/>
                <a:cs typeface="Arial"/>
              </a:rPr>
              <a:t> MT </a:t>
            </a:r>
            <a:r>
              <a:rPr lang="cs-CZ" sz="1600" spc="5" dirty="0" err="1">
                <a:latin typeface="Arial"/>
                <a:cs typeface="Arial"/>
              </a:rPr>
              <a:t>was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added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directly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into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the</a:t>
            </a:r>
            <a:r>
              <a:rPr lang="cs-CZ" sz="1600" spc="5" dirty="0">
                <a:latin typeface="Arial"/>
                <a:cs typeface="Arial"/>
              </a:rPr>
              <a:t> medium</a:t>
            </a:r>
          </a:p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Cells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were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reated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with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various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concentrations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of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bortezomib</a:t>
            </a:r>
            <a:endParaRPr lang="cs-CZ" sz="1600" spc="5" dirty="0">
              <a:latin typeface="Arial"/>
              <a:cs typeface="Arial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Luminescence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monitored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for</a:t>
            </a:r>
            <a:r>
              <a:rPr lang="cs-CZ" sz="1600" spc="5" dirty="0">
                <a:latin typeface="Arial"/>
                <a:cs typeface="Arial"/>
              </a:rPr>
              <a:t> 72 </a:t>
            </a:r>
            <a:r>
              <a:rPr lang="cs-CZ" sz="1600" spc="5" dirty="0" err="1">
                <a:latin typeface="Arial"/>
                <a:cs typeface="Arial"/>
              </a:rPr>
              <a:t>hours</a:t>
            </a:r>
            <a:endParaRPr lang="en-US" sz="1600" dirty="0">
              <a:latin typeface="Arial"/>
              <a:cs typeface="Arial"/>
            </a:endParaRPr>
          </a:p>
          <a:p>
            <a:pPr>
              <a:buSzPct val="120000"/>
              <a:buBlip>
                <a:blip r:embed="rId6"/>
              </a:buBlip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C51E9F5-32CB-1180-BC02-512D5DDCC4B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17</a:t>
            </a:fld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629157" y="950975"/>
            <a:ext cx="1078992" cy="118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5062" y="1655064"/>
            <a:ext cx="323215" cy="502920"/>
          </a:xfrm>
          <a:custGeom>
            <a:avLst/>
            <a:gdLst/>
            <a:ahLst/>
            <a:cxnLst/>
            <a:rect l="l" t="t" r="r" b="b"/>
            <a:pathLst>
              <a:path w="323215" h="502919">
                <a:moveTo>
                  <a:pt x="0" y="502919"/>
                </a:moveTo>
                <a:lnTo>
                  <a:pt x="323087" y="502919"/>
                </a:lnTo>
                <a:lnTo>
                  <a:pt x="323087" y="0"/>
                </a:lnTo>
                <a:lnTo>
                  <a:pt x="0" y="0"/>
                </a:lnTo>
                <a:lnTo>
                  <a:pt x="0" y="50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0278" y="972311"/>
            <a:ext cx="1078991" cy="1185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16182" y="1673352"/>
            <a:ext cx="323215" cy="502920"/>
          </a:xfrm>
          <a:custGeom>
            <a:avLst/>
            <a:gdLst/>
            <a:ahLst/>
            <a:cxnLst/>
            <a:rect l="l" t="t" r="r" b="b"/>
            <a:pathLst>
              <a:path w="323214" h="502919">
                <a:moveTo>
                  <a:pt x="0" y="502919"/>
                </a:moveTo>
                <a:lnTo>
                  <a:pt x="323087" y="502919"/>
                </a:lnTo>
                <a:lnTo>
                  <a:pt x="323087" y="0"/>
                </a:lnTo>
                <a:lnTo>
                  <a:pt x="0" y="0"/>
                </a:lnTo>
                <a:lnTo>
                  <a:pt x="0" y="50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6470" y="972312"/>
            <a:ext cx="7013448" cy="2843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3EC7401-F522-4ACE-8739-E562D835FB23}"/>
              </a:ext>
            </a:extLst>
          </p:cNvPr>
          <p:cNvSpPr txBox="1">
            <a:spLocks/>
          </p:cNvSpPr>
          <p:nvPr/>
        </p:nvSpPr>
        <p:spPr>
          <a:xfrm>
            <a:off x="838199" y="303944"/>
            <a:ext cx="1069018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Data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FB14AB0-CA28-713B-B863-BD3F39192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502587"/>
            <a:ext cx="8011190" cy="2981801"/>
          </a:xfrm>
          <a:prstGeom prst="rect">
            <a:avLst/>
          </a:prstGeom>
        </p:spPr>
      </p:pic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46E3818B-0799-FC0C-98BD-93F2208ACE50}"/>
              </a:ext>
            </a:extLst>
          </p:cNvPr>
          <p:cNvSpPr txBox="1">
            <a:spLocks/>
          </p:cNvSpPr>
          <p:nvPr/>
        </p:nvSpPr>
        <p:spPr>
          <a:xfrm>
            <a:off x="8411880" y="1948110"/>
            <a:ext cx="3140639" cy="26347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Five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hundred</a:t>
            </a:r>
            <a:r>
              <a:rPr lang="cs-CZ" sz="1600" spc="5" dirty="0">
                <a:latin typeface="Arial"/>
                <a:cs typeface="Arial"/>
              </a:rPr>
              <a:t> A549 </a:t>
            </a:r>
            <a:r>
              <a:rPr lang="cs-CZ" sz="1600" spc="5" dirty="0" err="1">
                <a:latin typeface="Arial"/>
                <a:cs typeface="Arial"/>
              </a:rPr>
              <a:t>cells</a:t>
            </a:r>
            <a:r>
              <a:rPr lang="cs-CZ" sz="1600" spc="5" dirty="0">
                <a:latin typeface="Arial"/>
                <a:cs typeface="Arial"/>
              </a:rPr>
              <a:t>/</a:t>
            </a:r>
            <a:r>
              <a:rPr lang="cs-CZ" sz="1600" spc="5" dirty="0" err="1">
                <a:latin typeface="Arial"/>
                <a:cs typeface="Arial"/>
              </a:rPr>
              <a:t>well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plated</a:t>
            </a:r>
            <a:r>
              <a:rPr lang="cs-CZ" sz="1600" spc="5" dirty="0">
                <a:latin typeface="Arial"/>
                <a:cs typeface="Arial"/>
              </a:rPr>
              <a:t> in a 384-well plate in 40μl </a:t>
            </a:r>
            <a:r>
              <a:rPr lang="cs-CZ" sz="1600" spc="5" dirty="0" err="1">
                <a:latin typeface="Arial"/>
                <a:cs typeface="Arial"/>
              </a:rPr>
              <a:t>of</a:t>
            </a:r>
            <a:r>
              <a:rPr lang="cs-CZ" sz="1600" spc="5" dirty="0">
                <a:latin typeface="Arial"/>
                <a:cs typeface="Arial"/>
              </a:rPr>
              <a:t> medium</a:t>
            </a:r>
          </a:p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RealTime-Glo</a:t>
            </a:r>
            <a:r>
              <a:rPr lang="cs-CZ" sz="1600" spc="5" dirty="0">
                <a:latin typeface="Arial"/>
                <a:cs typeface="Arial"/>
              </a:rPr>
              <a:t> MT </a:t>
            </a:r>
            <a:r>
              <a:rPr lang="cs-CZ" sz="1600" spc="5" dirty="0" err="1">
                <a:latin typeface="Arial"/>
                <a:cs typeface="Arial"/>
              </a:rPr>
              <a:t>was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added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directly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into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the</a:t>
            </a:r>
            <a:r>
              <a:rPr lang="cs-CZ" sz="1600" spc="5" dirty="0">
                <a:latin typeface="Arial"/>
                <a:cs typeface="Arial"/>
              </a:rPr>
              <a:t> medium</a:t>
            </a:r>
          </a:p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Cells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were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reated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with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various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concentrations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of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bortezomib</a:t>
            </a:r>
            <a:endParaRPr lang="cs-CZ" sz="1600" spc="5" dirty="0">
              <a:latin typeface="Arial"/>
              <a:cs typeface="Arial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1600" spc="5" dirty="0" err="1">
                <a:latin typeface="Arial"/>
                <a:cs typeface="Arial"/>
              </a:rPr>
              <a:t>Luminescence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monitored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spc="5" dirty="0" err="1">
                <a:latin typeface="Arial"/>
                <a:cs typeface="Arial"/>
              </a:rPr>
              <a:t>for</a:t>
            </a:r>
            <a:r>
              <a:rPr lang="cs-CZ" sz="1600" spc="5" dirty="0">
                <a:latin typeface="Arial"/>
                <a:cs typeface="Arial"/>
              </a:rPr>
              <a:t> 72 </a:t>
            </a:r>
            <a:r>
              <a:rPr lang="cs-CZ" sz="1600" spc="5" dirty="0" err="1">
                <a:latin typeface="Arial"/>
                <a:cs typeface="Arial"/>
              </a:rPr>
              <a:t>hours</a:t>
            </a:r>
            <a:endParaRPr lang="en-US" sz="1600" dirty="0">
              <a:latin typeface="Arial"/>
              <a:cs typeface="Arial"/>
            </a:endParaRPr>
          </a:p>
          <a:p>
            <a:pPr>
              <a:buSzPct val="120000"/>
              <a:buBlip>
                <a:blip r:embed="rId6"/>
              </a:buBlip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67319D5-A371-A818-AB4C-A1F32C05A4CA}"/>
              </a:ext>
            </a:extLst>
          </p:cNvPr>
          <p:cNvSpPr/>
          <p:nvPr/>
        </p:nvSpPr>
        <p:spPr>
          <a:xfrm>
            <a:off x="663616" y="1218530"/>
            <a:ext cx="7534086" cy="2265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698BBF36-E6A1-5AF7-0583-CEB35DDCFE6A}"/>
              </a:ext>
            </a:extLst>
          </p:cNvPr>
          <p:cNvGrpSpPr/>
          <p:nvPr/>
        </p:nvGrpSpPr>
        <p:grpSpPr>
          <a:xfrm>
            <a:off x="1345870" y="1386593"/>
            <a:ext cx="6336923" cy="1878907"/>
            <a:chOff x="3227832" y="1568381"/>
            <a:chExt cx="6336923" cy="1878907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93638BC5-BAFE-E402-F2C5-AD7409E31622}"/>
                </a:ext>
              </a:extLst>
            </p:cNvPr>
            <p:cNvSpPr/>
            <p:nvPr/>
          </p:nvSpPr>
          <p:spPr>
            <a:xfrm>
              <a:off x="3227832" y="1950721"/>
              <a:ext cx="1914144" cy="14965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82BF1AC8-8F3A-68CF-4534-82F58B1E5D21}"/>
                </a:ext>
              </a:extLst>
            </p:cNvPr>
            <p:cNvSpPr/>
            <p:nvPr/>
          </p:nvSpPr>
          <p:spPr>
            <a:xfrm>
              <a:off x="3992879" y="2221993"/>
              <a:ext cx="548640" cy="475615"/>
            </a:xfrm>
            <a:custGeom>
              <a:avLst/>
              <a:gdLst/>
              <a:ahLst/>
              <a:cxnLst/>
              <a:rect l="l" t="t" r="r" b="b"/>
              <a:pathLst>
                <a:path w="548639" h="475614">
                  <a:moveTo>
                    <a:pt x="274319" y="0"/>
                  </a:moveTo>
                  <a:lnTo>
                    <a:pt x="229822" y="3111"/>
                  </a:lnTo>
                  <a:lnTo>
                    <a:pt x="187612" y="12119"/>
                  </a:lnTo>
                  <a:lnTo>
                    <a:pt x="148252" y="26535"/>
                  </a:lnTo>
                  <a:lnTo>
                    <a:pt x="112308" y="45869"/>
                  </a:lnTo>
                  <a:lnTo>
                    <a:pt x="80344" y="69631"/>
                  </a:lnTo>
                  <a:lnTo>
                    <a:pt x="52926" y="97333"/>
                  </a:lnTo>
                  <a:lnTo>
                    <a:pt x="30618" y="128484"/>
                  </a:lnTo>
                  <a:lnTo>
                    <a:pt x="7972" y="180609"/>
                  </a:lnTo>
                  <a:lnTo>
                    <a:pt x="909" y="218244"/>
                  </a:lnTo>
                  <a:lnTo>
                    <a:pt x="0" y="237743"/>
                  </a:lnTo>
                  <a:lnTo>
                    <a:pt x="909" y="257243"/>
                  </a:lnTo>
                  <a:lnTo>
                    <a:pt x="7972" y="294878"/>
                  </a:lnTo>
                  <a:lnTo>
                    <a:pt x="30618" y="347003"/>
                  </a:lnTo>
                  <a:lnTo>
                    <a:pt x="52926" y="378154"/>
                  </a:lnTo>
                  <a:lnTo>
                    <a:pt x="80344" y="405856"/>
                  </a:lnTo>
                  <a:lnTo>
                    <a:pt x="112308" y="429618"/>
                  </a:lnTo>
                  <a:lnTo>
                    <a:pt x="148252" y="448952"/>
                  </a:lnTo>
                  <a:lnTo>
                    <a:pt x="187612" y="463368"/>
                  </a:lnTo>
                  <a:lnTo>
                    <a:pt x="229822" y="472376"/>
                  </a:lnTo>
                  <a:lnTo>
                    <a:pt x="274319" y="475487"/>
                  </a:lnTo>
                  <a:lnTo>
                    <a:pt x="296819" y="474699"/>
                  </a:lnTo>
                  <a:lnTo>
                    <a:pt x="340243" y="468578"/>
                  </a:lnTo>
                  <a:lnTo>
                    <a:pt x="381099" y="456805"/>
                  </a:lnTo>
                  <a:lnTo>
                    <a:pt x="418821" y="439869"/>
                  </a:lnTo>
                  <a:lnTo>
                    <a:pt x="452846" y="418260"/>
                  </a:lnTo>
                  <a:lnTo>
                    <a:pt x="482607" y="392467"/>
                  </a:lnTo>
                  <a:lnTo>
                    <a:pt x="507541" y="362979"/>
                  </a:lnTo>
                  <a:lnTo>
                    <a:pt x="534655" y="312891"/>
                  </a:lnTo>
                  <a:lnTo>
                    <a:pt x="547730" y="257243"/>
                  </a:lnTo>
                  <a:lnTo>
                    <a:pt x="548639" y="237743"/>
                  </a:lnTo>
                  <a:lnTo>
                    <a:pt x="547730" y="218244"/>
                  </a:lnTo>
                  <a:lnTo>
                    <a:pt x="540667" y="180609"/>
                  </a:lnTo>
                  <a:lnTo>
                    <a:pt x="518021" y="128484"/>
                  </a:lnTo>
                  <a:lnTo>
                    <a:pt x="495713" y="97333"/>
                  </a:lnTo>
                  <a:lnTo>
                    <a:pt x="468295" y="69631"/>
                  </a:lnTo>
                  <a:lnTo>
                    <a:pt x="436331" y="45869"/>
                  </a:lnTo>
                  <a:lnTo>
                    <a:pt x="400387" y="26535"/>
                  </a:lnTo>
                  <a:lnTo>
                    <a:pt x="361027" y="12119"/>
                  </a:lnTo>
                  <a:lnTo>
                    <a:pt x="318817" y="3111"/>
                  </a:lnTo>
                  <a:lnTo>
                    <a:pt x="274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78AB939F-0E5F-9160-0A11-B2D7F9A9DE51}"/>
                </a:ext>
              </a:extLst>
            </p:cNvPr>
            <p:cNvSpPr/>
            <p:nvPr/>
          </p:nvSpPr>
          <p:spPr>
            <a:xfrm>
              <a:off x="7574280" y="2465832"/>
              <a:ext cx="865631" cy="4663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BA24B24-1023-9375-88E5-95AC2F177BC0}"/>
                </a:ext>
              </a:extLst>
            </p:cNvPr>
            <p:cNvSpPr/>
            <p:nvPr/>
          </p:nvSpPr>
          <p:spPr>
            <a:xfrm>
              <a:off x="7854696" y="2545092"/>
              <a:ext cx="368935" cy="317500"/>
            </a:xfrm>
            <a:custGeom>
              <a:avLst/>
              <a:gdLst/>
              <a:ahLst/>
              <a:cxnLst/>
              <a:rect l="l" t="t" r="r" b="b"/>
              <a:pathLst>
                <a:path w="368934" h="317500">
                  <a:moveTo>
                    <a:pt x="182072" y="0"/>
                  </a:moveTo>
                  <a:lnTo>
                    <a:pt x="136032" y="5496"/>
                  </a:lnTo>
                  <a:lnTo>
                    <a:pt x="94368" y="20132"/>
                  </a:lnTo>
                  <a:lnTo>
                    <a:pt x="58541" y="42648"/>
                  </a:lnTo>
                  <a:lnTo>
                    <a:pt x="30009" y="71789"/>
                  </a:lnTo>
                  <a:lnTo>
                    <a:pt x="10231" y="106297"/>
                  </a:lnTo>
                  <a:lnTo>
                    <a:pt x="666" y="144915"/>
                  </a:lnTo>
                  <a:lnTo>
                    <a:pt x="0" y="158483"/>
                  </a:lnTo>
                  <a:lnTo>
                    <a:pt x="150" y="164937"/>
                  </a:lnTo>
                  <a:lnTo>
                    <a:pt x="7577" y="203502"/>
                  </a:lnTo>
                  <a:lnTo>
                    <a:pt x="25282" y="238329"/>
                  </a:lnTo>
                  <a:lnTo>
                    <a:pt x="52000" y="268224"/>
                  </a:lnTo>
                  <a:lnTo>
                    <a:pt x="86466" y="291992"/>
                  </a:lnTo>
                  <a:lnTo>
                    <a:pt x="127417" y="308437"/>
                  </a:lnTo>
                  <a:lnTo>
                    <a:pt x="173588" y="316366"/>
                  </a:lnTo>
                  <a:lnTo>
                    <a:pt x="189920" y="316910"/>
                  </a:lnTo>
                  <a:lnTo>
                    <a:pt x="205428" y="315959"/>
                  </a:lnTo>
                  <a:lnTo>
                    <a:pt x="249460" y="306789"/>
                  </a:lnTo>
                  <a:lnTo>
                    <a:pt x="288653" y="289022"/>
                  </a:lnTo>
                  <a:lnTo>
                    <a:pt x="321594" y="263788"/>
                  </a:lnTo>
                  <a:lnTo>
                    <a:pt x="346867" y="232218"/>
                  </a:lnTo>
                  <a:lnTo>
                    <a:pt x="363058" y="195443"/>
                  </a:lnTo>
                  <a:lnTo>
                    <a:pt x="368753" y="154594"/>
                  </a:lnTo>
                  <a:lnTo>
                    <a:pt x="367724" y="141208"/>
                  </a:lnTo>
                  <a:lnTo>
                    <a:pt x="357244" y="103182"/>
                  </a:lnTo>
                  <a:lnTo>
                    <a:pt x="336746" y="69312"/>
                  </a:lnTo>
                  <a:lnTo>
                    <a:pt x="307606" y="40829"/>
                  </a:lnTo>
                  <a:lnTo>
                    <a:pt x="271196" y="18962"/>
                  </a:lnTo>
                  <a:lnTo>
                    <a:pt x="228893" y="4942"/>
                  </a:lnTo>
                  <a:lnTo>
                    <a:pt x="182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99A3F92-56A6-D42A-B743-645B2C528EFB}"/>
                </a:ext>
              </a:extLst>
            </p:cNvPr>
            <p:cNvSpPr txBox="1"/>
            <p:nvPr/>
          </p:nvSpPr>
          <p:spPr>
            <a:xfrm>
              <a:off x="3729356" y="1568381"/>
              <a:ext cx="4676140" cy="13285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09575" indent="-396875">
                <a:tabLst>
                  <a:tab pos="2219960" algn="l"/>
                  <a:tab pos="3614420" algn="l"/>
                </a:tabLst>
              </a:pPr>
              <a:r>
                <a:rPr spc="-5">
                  <a:latin typeface="Arial"/>
                  <a:cs typeface="Arial"/>
                </a:rPr>
                <a:t>„</a:t>
              </a:r>
              <a:r>
                <a:rPr>
                  <a:latin typeface="Arial"/>
                  <a:cs typeface="Arial"/>
                </a:rPr>
                <a:t>endpo</a:t>
              </a:r>
              <a:r>
                <a:rPr spc="5">
                  <a:latin typeface="Arial"/>
                  <a:cs typeface="Arial"/>
                </a:rPr>
                <a:t>i</a:t>
              </a:r>
              <a:r>
                <a:rPr>
                  <a:latin typeface="Arial"/>
                  <a:cs typeface="Arial"/>
                </a:rPr>
                <a:t>n</a:t>
              </a:r>
              <a:r>
                <a:rPr spc="20">
                  <a:latin typeface="Arial"/>
                  <a:cs typeface="Arial"/>
                </a:rPr>
                <a:t>t</a:t>
              </a:r>
              <a:r>
                <a:rPr>
                  <a:latin typeface="Arial"/>
                  <a:cs typeface="Arial"/>
                </a:rPr>
                <a:t>“	</a:t>
              </a:r>
              <a:r>
                <a:rPr sz="2700" i="1" spc="7" baseline="1543">
                  <a:latin typeface="Calibri"/>
                  <a:cs typeface="Calibri"/>
                </a:rPr>
                <a:t>V</a:t>
              </a:r>
              <a:r>
                <a:rPr sz="2700" i="1" spc="-7" baseline="1543">
                  <a:latin typeface="Calibri"/>
                  <a:cs typeface="Calibri"/>
                </a:rPr>
                <a:t>S</a:t>
              </a:r>
              <a:r>
                <a:rPr sz="2700" i="1" baseline="1543">
                  <a:latin typeface="Calibri"/>
                  <a:cs typeface="Calibri"/>
                </a:rPr>
                <a:t>.</a:t>
              </a:r>
              <a:r>
                <a:rPr sz="2700" i="1" baseline="1543">
                  <a:latin typeface="Times New Roman"/>
                  <a:cs typeface="Times New Roman"/>
                </a:rPr>
                <a:t>	</a:t>
              </a:r>
              <a:r>
                <a:rPr>
                  <a:latin typeface="Arial"/>
                  <a:cs typeface="Arial"/>
                </a:rPr>
                <a:t>„rea</a:t>
              </a:r>
              <a:r>
                <a:rPr spc="10">
                  <a:latin typeface="Arial"/>
                  <a:cs typeface="Arial"/>
                </a:rPr>
                <a:t>l</a:t>
              </a:r>
              <a:r>
                <a:rPr spc="-5">
                  <a:latin typeface="Arial"/>
                  <a:cs typeface="Arial"/>
                </a:rPr>
                <a:t>-</a:t>
              </a:r>
              <a:r>
                <a:rPr>
                  <a:latin typeface="Arial"/>
                  <a:cs typeface="Arial"/>
                </a:rPr>
                <a:t>t</a:t>
              </a:r>
              <a:r>
                <a:rPr spc="5">
                  <a:latin typeface="Arial"/>
                  <a:cs typeface="Arial"/>
                </a:rPr>
                <a:t>im</a:t>
              </a:r>
              <a:r>
                <a:rPr>
                  <a:latin typeface="Arial"/>
                  <a:cs typeface="Arial"/>
                </a:rPr>
                <a:t>e“</a:t>
              </a:r>
            </a:p>
            <a:p>
              <a:pPr>
                <a:lnSpc>
                  <a:spcPct val="100000"/>
                </a:lnSpc>
              </a:pPr>
              <a:endParaRPr>
                <a:latin typeface="Times New Roman"/>
                <a:cs typeface="Times New Roman"/>
              </a:endParaRPr>
            </a:p>
            <a:p>
              <a:pPr>
                <a:spcBef>
                  <a:spcPts val="35"/>
                </a:spcBef>
              </a:pPr>
              <a:endParaRPr sz="1700">
                <a:latin typeface="Times New Roman"/>
                <a:cs typeface="Times New Roman"/>
              </a:endParaRPr>
            </a:p>
            <a:p>
              <a:pPr marL="409575">
                <a:lnSpc>
                  <a:spcPts val="2025"/>
                </a:lnSpc>
              </a:pPr>
              <a:r>
                <a:rPr b="1" spc="5">
                  <a:solidFill>
                    <a:srgbClr val="C00000"/>
                  </a:solidFill>
                  <a:latin typeface="Arial"/>
                  <a:cs typeface="Arial"/>
                </a:rPr>
                <a:t>72</a:t>
              </a:r>
              <a:endParaRPr>
                <a:latin typeface="Arial"/>
                <a:cs typeface="Arial"/>
              </a:endParaRPr>
            </a:p>
            <a:p>
              <a:pPr marR="293370" algn="r">
                <a:lnSpc>
                  <a:spcPts val="2025"/>
                </a:lnSpc>
              </a:pPr>
              <a:r>
                <a:rPr b="1">
                  <a:solidFill>
                    <a:srgbClr val="C00000"/>
                  </a:solidFill>
                  <a:latin typeface="Arial"/>
                  <a:cs typeface="Arial"/>
                </a:rPr>
                <a:t>1</a:t>
              </a:r>
              <a:endParaRPr>
                <a:latin typeface="Arial"/>
                <a:cs typeface="Arial"/>
              </a:endParaRPr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B1AFAAD0-0BF3-5EE8-4F18-A5CECCEA9CFA}"/>
                </a:ext>
              </a:extLst>
            </p:cNvPr>
            <p:cNvSpPr txBox="1"/>
            <p:nvPr/>
          </p:nvSpPr>
          <p:spPr>
            <a:xfrm>
              <a:off x="6728845" y="3092906"/>
              <a:ext cx="28359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200" i="1" spc="5">
                  <a:latin typeface="Arial"/>
                  <a:cs typeface="Arial"/>
                </a:rPr>
                <a:t>an</a:t>
              </a:r>
              <a:r>
                <a:rPr sz="1200" i="1">
                  <a:latin typeface="Arial"/>
                  <a:cs typeface="Arial"/>
                </a:rPr>
                <a:t>d</a:t>
              </a:r>
              <a:r>
                <a:rPr sz="1200" i="1" spc="15">
                  <a:latin typeface="Times New Roman"/>
                  <a:cs typeface="Times New Roman"/>
                </a:rPr>
                <a:t> </a:t>
              </a:r>
              <a:r>
                <a:rPr sz="1200" i="1" spc="5">
                  <a:latin typeface="Arial"/>
                  <a:cs typeface="Arial"/>
                </a:rPr>
                <a:t>m</a:t>
              </a:r>
              <a:r>
                <a:rPr sz="1200" i="1">
                  <a:latin typeface="Arial"/>
                  <a:cs typeface="Arial"/>
                </a:rPr>
                <a:t>uch</a:t>
              </a:r>
              <a:r>
                <a:rPr sz="1200" i="1" spc="15">
                  <a:latin typeface="Times New Roman"/>
                  <a:cs typeface="Times New Roman"/>
                </a:rPr>
                <a:t> </a:t>
              </a:r>
              <a:r>
                <a:rPr sz="1200" i="1" spc="-5">
                  <a:latin typeface="Arial"/>
                  <a:cs typeface="Arial"/>
                </a:rPr>
                <a:t>les</a:t>
              </a:r>
              <a:r>
                <a:rPr sz="1200" i="1">
                  <a:latin typeface="Arial"/>
                  <a:cs typeface="Arial"/>
                </a:rPr>
                <a:t>s</a:t>
              </a:r>
              <a:r>
                <a:rPr sz="1200" i="1" spc="15">
                  <a:latin typeface="Times New Roman"/>
                  <a:cs typeface="Times New Roman"/>
                </a:rPr>
                <a:t> </a:t>
              </a:r>
              <a:r>
                <a:rPr sz="1200" i="1" spc="5">
                  <a:latin typeface="Arial"/>
                  <a:cs typeface="Arial"/>
                </a:rPr>
                <a:t>m</a:t>
              </a:r>
              <a:r>
                <a:rPr sz="1200" i="1">
                  <a:latin typeface="Arial"/>
                  <a:cs typeface="Arial"/>
                </a:rPr>
                <a:t>ed</a:t>
              </a:r>
              <a:r>
                <a:rPr sz="1200" i="1" spc="-30">
                  <a:latin typeface="Arial"/>
                  <a:cs typeface="Arial"/>
                </a:rPr>
                <a:t>i</a:t>
              </a:r>
              <a:r>
                <a:rPr sz="1200" i="1">
                  <a:latin typeface="Arial"/>
                  <a:cs typeface="Arial"/>
                </a:rPr>
                <a:t>u</a:t>
              </a:r>
              <a:r>
                <a:rPr sz="1200" i="1" spc="5">
                  <a:latin typeface="Arial"/>
                  <a:cs typeface="Arial"/>
                </a:rPr>
                <a:t>m</a:t>
              </a:r>
              <a:r>
                <a:rPr sz="1200" i="1" spc="-5">
                  <a:latin typeface="Arial"/>
                  <a:cs typeface="Arial"/>
                </a:rPr>
                <a:t>,</a:t>
              </a:r>
              <a:r>
                <a:rPr sz="1200" i="1" spc="40">
                  <a:latin typeface="Times New Roman"/>
                  <a:cs typeface="Times New Roman"/>
                </a:rPr>
                <a:t> </a:t>
              </a:r>
              <a:r>
                <a:rPr sz="1200" i="1">
                  <a:latin typeface="Arial"/>
                  <a:cs typeface="Arial"/>
                </a:rPr>
                <a:t>ce</a:t>
              </a:r>
              <a:r>
                <a:rPr sz="1200" i="1" spc="-5">
                  <a:latin typeface="Arial"/>
                  <a:cs typeface="Arial"/>
                </a:rPr>
                <a:t>ll</a:t>
              </a:r>
              <a:r>
                <a:rPr sz="1200" i="1">
                  <a:latin typeface="Arial"/>
                  <a:cs typeface="Arial"/>
                </a:rPr>
                <a:t>s</a:t>
              </a:r>
              <a:r>
                <a:rPr sz="1200" i="1" spc="15">
                  <a:latin typeface="Times New Roman"/>
                  <a:cs typeface="Times New Roman"/>
                </a:rPr>
                <a:t> </a:t>
              </a:r>
              <a:r>
                <a:rPr sz="1200" i="1">
                  <a:latin typeface="Arial"/>
                  <a:cs typeface="Arial"/>
                </a:rPr>
                <a:t>and</a:t>
              </a:r>
              <a:r>
                <a:rPr sz="1200" i="1" spc="15">
                  <a:latin typeface="Times New Roman"/>
                  <a:cs typeface="Times New Roman"/>
                </a:rPr>
                <a:t> </a:t>
              </a:r>
              <a:r>
                <a:rPr sz="1200" i="1" spc="5">
                  <a:latin typeface="Arial"/>
                  <a:cs typeface="Arial"/>
                </a:rPr>
                <a:t>r</a:t>
              </a:r>
              <a:r>
                <a:rPr sz="1200" i="1">
                  <a:latin typeface="Arial"/>
                  <a:cs typeface="Arial"/>
                </a:rPr>
                <a:t>eagen</a:t>
              </a:r>
              <a:r>
                <a:rPr sz="1200" i="1" spc="-5">
                  <a:latin typeface="Arial"/>
                  <a:cs typeface="Arial"/>
                </a:rPr>
                <a:t>t</a:t>
              </a:r>
              <a:endParaRPr sz="1200">
                <a:latin typeface="Arial"/>
                <a:cs typeface="Arial"/>
              </a:endParaRPr>
            </a:p>
          </p:txBody>
        </p:sp>
      </p:grp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B883AC92-AE19-2069-9034-42D5D7087A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91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526252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600" b="1" spc="-15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Furim</a:t>
            </a:r>
            <a:r>
              <a:rPr sz="3600" b="1" spc="-5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600" b="1" spc="-15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</a:t>
            </a:r>
            <a:r>
              <a:rPr lang="cs-CZ" sz="3600" b="1" spc="-1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sz="3600" b="1" spc="-15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3600" b="1" spc="-1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sz="3600" b="1" spc="-15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</a:t>
            </a:r>
            <a:r>
              <a:rPr lang="cs-CZ" sz="3600" b="1" spc="-1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3600" b="1" spc="-15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5147" y="5715103"/>
            <a:ext cx="8705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me</a:t>
            </a:r>
            <a:r>
              <a:rPr sz="1400" b="1" spc="50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Arial"/>
                <a:cs typeface="Arial"/>
              </a:rPr>
              <a:t>[</a:t>
            </a:r>
            <a:r>
              <a:rPr sz="1400" b="1" spc="-10" dirty="0">
                <a:latin typeface="Arial"/>
                <a:cs typeface="Arial"/>
              </a:rPr>
              <a:t>m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5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]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6407" y="5480303"/>
            <a:ext cx="4356100" cy="646430"/>
          </a:xfrm>
          <a:custGeom>
            <a:avLst/>
            <a:gdLst/>
            <a:ahLst/>
            <a:cxnLst/>
            <a:rect l="l" t="t" r="r" b="b"/>
            <a:pathLst>
              <a:path w="4356100" h="646429">
                <a:moveTo>
                  <a:pt x="3669426" y="0"/>
                </a:moveTo>
                <a:lnTo>
                  <a:pt x="3669426" y="161543"/>
                </a:lnTo>
                <a:lnTo>
                  <a:pt x="0" y="161543"/>
                </a:lnTo>
                <a:lnTo>
                  <a:pt x="0" y="484631"/>
                </a:lnTo>
                <a:lnTo>
                  <a:pt x="3669426" y="484631"/>
                </a:lnTo>
                <a:lnTo>
                  <a:pt x="3669426" y="646175"/>
                </a:lnTo>
                <a:lnTo>
                  <a:pt x="4355591" y="323087"/>
                </a:lnTo>
                <a:lnTo>
                  <a:pt x="366942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56632" y="6036564"/>
            <a:ext cx="119380" cy="353060"/>
          </a:xfrm>
          <a:custGeom>
            <a:avLst/>
            <a:gdLst/>
            <a:ahLst/>
            <a:cxnLst/>
            <a:rect l="l" t="t" r="r" b="b"/>
            <a:pathLst>
              <a:path w="119379" h="353060">
                <a:moveTo>
                  <a:pt x="79247" y="99059"/>
                </a:moveTo>
                <a:lnTo>
                  <a:pt x="39623" y="99059"/>
                </a:lnTo>
                <a:lnTo>
                  <a:pt x="39623" y="352579"/>
                </a:lnTo>
                <a:lnTo>
                  <a:pt x="79247" y="352579"/>
                </a:lnTo>
                <a:lnTo>
                  <a:pt x="79247" y="99059"/>
                </a:lnTo>
                <a:close/>
              </a:path>
              <a:path w="119379" h="353060">
                <a:moveTo>
                  <a:pt x="59435" y="0"/>
                </a:moveTo>
                <a:lnTo>
                  <a:pt x="0" y="118871"/>
                </a:lnTo>
                <a:lnTo>
                  <a:pt x="39623" y="118871"/>
                </a:lnTo>
                <a:lnTo>
                  <a:pt x="39623" y="99059"/>
                </a:lnTo>
                <a:lnTo>
                  <a:pt x="108965" y="99059"/>
                </a:lnTo>
                <a:lnTo>
                  <a:pt x="59435" y="0"/>
                </a:lnTo>
                <a:close/>
              </a:path>
              <a:path w="119379" h="353060">
                <a:moveTo>
                  <a:pt x="108965" y="99059"/>
                </a:moveTo>
                <a:lnTo>
                  <a:pt x="79247" y="99059"/>
                </a:lnTo>
                <a:lnTo>
                  <a:pt x="79247" y="118871"/>
                </a:lnTo>
                <a:lnTo>
                  <a:pt x="118871" y="118871"/>
                </a:lnTo>
                <a:lnTo>
                  <a:pt x="108965" y="9905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09772" y="6449321"/>
            <a:ext cx="12820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spc="-1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200" b="1" spc="2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5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1200" b="1">
                <a:solidFill>
                  <a:srgbClr val="C00000"/>
                </a:solidFill>
                <a:latin typeface="Arial"/>
                <a:cs typeface="Arial"/>
              </a:rPr>
              <a:t>%</a:t>
            </a:r>
            <a:r>
              <a:rPr sz="1200" b="1" spc="2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-5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1200" b="1" spc="-15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200" b="1" spc="-5">
                <a:solidFill>
                  <a:srgbClr val="C00000"/>
                </a:solidFill>
                <a:latin typeface="Arial"/>
                <a:cs typeface="Arial"/>
              </a:rPr>
              <a:t>ito</a:t>
            </a:r>
            <a:r>
              <a:rPr sz="1200" b="1" spc="-1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1200" b="1" spc="2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10">
                <a:solidFill>
                  <a:srgbClr val="C00000"/>
                </a:solidFill>
                <a:latin typeface="Arial"/>
                <a:cs typeface="Arial"/>
              </a:rPr>
              <a:t>x</a:t>
            </a:r>
            <a:r>
              <a:rPr sz="1200" b="1" spc="5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200" b="1">
                <a:solidFill>
                  <a:srgbClr val="C00000"/>
                </a:solidFill>
                <a:latin typeface="Arial"/>
                <a:cs typeface="Arial"/>
              </a:rPr>
              <a:t>100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4639" y="1761744"/>
            <a:ext cx="6480048" cy="3785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14544" y="5440680"/>
            <a:ext cx="0" cy="516255"/>
          </a:xfrm>
          <a:custGeom>
            <a:avLst/>
            <a:gdLst/>
            <a:ahLst/>
            <a:cxnLst/>
            <a:rect l="l" t="t" r="r" b="b"/>
            <a:pathLst>
              <a:path h="516254">
                <a:moveTo>
                  <a:pt x="0" y="0"/>
                </a:moveTo>
                <a:lnTo>
                  <a:pt x="0" y="516194"/>
                </a:lnTo>
              </a:path>
            </a:pathLst>
          </a:custGeom>
          <a:ln w="12191">
            <a:solidFill>
              <a:srgbClr val="E5E5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1757058C-7408-81E7-CCDC-EC057F1C0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F03B77-3587-1590-233E-2E12BE2E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</a:t>
            </a:fld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86EE511-A9F8-7B56-C753-CC5AEBFEC1D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26B1214-1119-2D8A-2D42-DBEE8545318A}"/>
              </a:ext>
            </a:extLst>
          </p:cNvPr>
          <p:cNvSpPr txBox="1">
            <a:spLocks/>
          </p:cNvSpPr>
          <p:nvPr/>
        </p:nvSpPr>
        <p:spPr>
          <a:xfrm>
            <a:off x="711652" y="1519242"/>
            <a:ext cx="10094893" cy="5019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10:00 – 10:40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Bioluminescent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		(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Promega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10:40 – 11:00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Detecting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Mycoplasma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				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MycoAlert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Plus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GloMax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Lonza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Promega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11:00 – 11:15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11:15 – 12:00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Developing the best immunotherapies  with real-time &amp;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label-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free cell-based  killing assays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(Axion)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12:00 – 12:15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789BF193-E47C-0E66-910A-AA45B0844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t="22153" r="46733" b="28030"/>
          <a:stretch/>
        </p:blipFill>
        <p:spPr>
          <a:xfrm>
            <a:off x="8349695" y="4240284"/>
            <a:ext cx="2638565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50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97F6EFD-76A2-B499-DB99-0904725A78A9}"/>
              </a:ext>
            </a:extLst>
          </p:cNvPr>
          <p:cNvSpPr txBox="1">
            <a:spLocks/>
          </p:cNvSpPr>
          <p:nvPr/>
        </p:nvSpPr>
        <p:spPr>
          <a:xfrm>
            <a:off x="881230" y="0"/>
            <a:ext cx="1069018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endParaRPr lang="cs-CZ"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D91058B-1AC4-6E45-3FA7-292039C8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9" y="1449393"/>
            <a:ext cx="4178496" cy="25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CB55B4F-6809-FDF8-E54B-6A6E7713ABC0}"/>
              </a:ext>
            </a:extLst>
          </p:cNvPr>
          <p:cNvSpPr txBox="1">
            <a:spLocks/>
          </p:cNvSpPr>
          <p:nvPr/>
        </p:nvSpPr>
        <p:spPr>
          <a:xfrm>
            <a:off x="330129" y="4203517"/>
            <a:ext cx="4178496" cy="831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Serial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dillution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G-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(ATCC25922)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cultured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presence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A7328BE-A127-D007-98A1-ACE194AECC6B}"/>
              </a:ext>
            </a:extLst>
          </p:cNvPr>
          <p:cNvSpPr txBox="1">
            <a:spLocks/>
          </p:cNvSpPr>
          <p:nvPr/>
        </p:nvSpPr>
        <p:spPr>
          <a:xfrm>
            <a:off x="1304734" y="1003840"/>
            <a:ext cx="10266681" cy="12929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gram-negative and gram-positive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46719F1-BDF1-A468-657F-0E2E4EEE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72" y="1325563"/>
            <a:ext cx="41068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45FE529-ADCA-A702-E23F-BF0C7FDF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20" y="1287605"/>
            <a:ext cx="377825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86E472B-9AC4-A14A-D40C-9309B75F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72" y="4258340"/>
            <a:ext cx="3225227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4598D0A4-2D83-3F0E-4D43-D73153479180}"/>
              </a:ext>
            </a:extLst>
          </p:cNvPr>
          <p:cNvSpPr txBox="1">
            <a:spLocks/>
          </p:cNvSpPr>
          <p:nvPr/>
        </p:nvSpPr>
        <p:spPr>
          <a:xfrm>
            <a:off x="5071585" y="5125676"/>
            <a:ext cx="6847888" cy="151477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kanamycin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EC50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and absorbance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G+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lang="cs-CZ" sz="1600" i="1">
                <a:latin typeface="Arial" panose="020B0604020202020204" pitchFamily="34" charset="0"/>
                <a:cs typeface="Arial" panose="020B0604020202020204" pitchFamily="34" charset="0"/>
              </a:rPr>
              <a:t> Staphylococcus aureus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concentrations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kanamycin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EC50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but BL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superior sensitivity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6B3075-3483-A9B5-216A-D22E2251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622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69BE9A-59AC-122A-F3F4-7DC831BA5171}"/>
              </a:ext>
            </a:extLst>
          </p:cNvPr>
          <p:cNvSpPr txBox="1">
            <a:spLocks/>
          </p:cNvSpPr>
          <p:nvPr/>
        </p:nvSpPr>
        <p:spPr>
          <a:xfrm>
            <a:off x="844676" y="1841858"/>
            <a:ext cx="4818443" cy="3506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Cytotoxicity </a:t>
            </a: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markers</a:t>
            </a:r>
            <a:endParaRPr 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integrity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Shrinkage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cell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2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Green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2"/>
              </a:buBlip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LDH-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Glo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8B78B446-AA36-4D68-BAF1-0B39BB082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87" y="693759"/>
            <a:ext cx="5767326" cy="5778795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92D3732F-DD01-4545-A80C-B52A6EDA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>
                <a:solidFill>
                  <a:srgbClr val="D61535"/>
                </a:solidFill>
                <a:latin typeface="Montserrat SemiBold" panose="00000700000000000000" pitchFamily="2" charset="-18"/>
              </a:rPr>
              <a:t>Cytotoxicity </a:t>
            </a:r>
            <a:r>
              <a:rPr lang="cs-CZ" sz="3600" err="1">
                <a:solidFill>
                  <a:srgbClr val="6D6E72"/>
                </a:solidFill>
                <a:latin typeface="Montserrat SemiBold" panose="00000700000000000000" pitchFamily="2" charset="-18"/>
              </a:rPr>
              <a:t>Assays</a:t>
            </a:r>
            <a:endParaRPr lang="cs-CZ" sz="3600">
              <a:solidFill>
                <a:srgbClr val="6D6E72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9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DC3169C-E7EA-4A2F-BBB1-0ED90D38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7" r="50810"/>
          <a:stretch/>
        </p:blipFill>
        <p:spPr>
          <a:xfrm>
            <a:off x="6195287" y="3515360"/>
            <a:ext cx="2836953" cy="2957194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1824E9-7E79-58E2-8936-BFA5807F0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18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9AC4979-3E39-4D3E-8A89-6A0A92943BC3}"/>
              </a:ext>
            </a:extLst>
          </p:cNvPr>
          <p:cNvSpPr txBox="1"/>
          <p:nvPr/>
        </p:nvSpPr>
        <p:spPr>
          <a:xfrm>
            <a:off x="9224962" y="5367968"/>
            <a:ext cx="2271713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Penetrated</a:t>
            </a:r>
            <a:r>
              <a:rPr lang="cs-CZ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cs-CZ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lang="cs-CZ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fluorescence</a:t>
            </a:r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5675522-8C64-428C-81D3-40F2D6A442D6}"/>
              </a:ext>
            </a:extLst>
          </p:cNvPr>
          <p:cNvSpPr txBox="1"/>
          <p:nvPr/>
        </p:nvSpPr>
        <p:spPr>
          <a:xfrm>
            <a:off x="5705737" y="5275635"/>
            <a:ext cx="227171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yields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very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background fluorescence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1C244482-AC5B-44E5-97C4-5DE772478B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1" y="941106"/>
            <a:ext cx="10515600" cy="3972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ts val="2855"/>
              </a:lnSpc>
            </a:pPr>
            <a:r>
              <a:rPr sz="3600" b="1" spc="-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3600" b="1" spc="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3600" b="1" spc="-1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3600" b="1" spc="-18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600" b="1" spc="-1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b="1" spc="-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sz="3600" b="1" spc="-4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3600" b="1" spc="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</a:t>
            </a:r>
            <a:r>
              <a:rPr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600" b="1" spc="-2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600" b="1" spc="-7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600" b="1" spc="-1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600" b="1" spc="-1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b="1" spc="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3600" b="1" spc="1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ity</a:t>
            </a:r>
            <a:r>
              <a:rPr sz="3600" b="1" spc="-4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8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600" b="1" spc="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</a:t>
            </a:r>
            <a:r>
              <a:rPr sz="36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2A284E8-56FD-4346-8A5E-D8A15543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49" y="1776960"/>
            <a:ext cx="6438254" cy="3461790"/>
          </a:xfrm>
          <a:prstGeom prst="rect">
            <a:avLst/>
          </a:prstGeom>
        </p:spPr>
      </p:pic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32221C24-0240-4BD0-B304-8CEE2F87447F}"/>
              </a:ext>
            </a:extLst>
          </p:cNvPr>
          <p:cNvSpPr txBox="1">
            <a:spLocks/>
          </p:cNvSpPr>
          <p:nvPr/>
        </p:nvSpPr>
        <p:spPr>
          <a:xfrm>
            <a:off x="762001" y="1776960"/>
            <a:ext cx="4693919" cy="3185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pores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compromised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integrity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integrity by a non-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permeable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DNA-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enters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compromised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DNA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fluorescence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11172EC-F5A7-6943-93F5-E5A82372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22</a:t>
            </a:fld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ABF3A510-9120-4BD7-87C8-0D6C53D1AA32}"/>
              </a:ext>
            </a:extLst>
          </p:cNvPr>
          <p:cNvSpPr txBox="1">
            <a:spLocks/>
          </p:cNvSpPr>
          <p:nvPr/>
        </p:nvSpPr>
        <p:spPr>
          <a:xfrm>
            <a:off x="1128860" y="243452"/>
            <a:ext cx="9934279" cy="877611"/>
          </a:xfrm>
          <a:prstGeom prst="rect">
            <a:avLst/>
          </a:prstGeom>
        </p:spPr>
        <p:txBody>
          <a:bodyPr vert="horz" wrap="square" lIns="0" tIns="320483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/>
            <a:r>
              <a:rPr lang="cs-CZ" sz="3600" kern="0" spc="-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3600" kern="0" spc="-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Green </a:t>
            </a:r>
            <a:r>
              <a:rPr lang="cs-CZ" sz="3600" kern="0" spc="-5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cs-CZ" sz="3600" kern="0" spc="-5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5EE75C5E-46BB-4D11-8497-407A993F1BC6}"/>
              </a:ext>
            </a:extLst>
          </p:cNvPr>
          <p:cNvSpPr txBox="1">
            <a:spLocks/>
          </p:cNvSpPr>
          <p:nvPr/>
        </p:nvSpPr>
        <p:spPr>
          <a:xfrm>
            <a:off x="838200" y="1597848"/>
            <a:ext cx="5510784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up to 72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tolerated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multiplexed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 BL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diffuses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spheroids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standard GFP/FITC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filters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Microplate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readers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cytometry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fluorescence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– 1000x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dillution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3FDACC76-2203-D70D-06ED-D0EF61B12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7270" y="970490"/>
            <a:ext cx="4720673" cy="27401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7C889B-6EEF-9BC2-CACC-8346301C4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72" y="3874387"/>
            <a:ext cx="4929171" cy="274016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BA7495-A87C-1561-828E-0C5A5EB7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23</a:t>
            </a:fld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2133ED9-2FF6-40FF-B0C3-2443985B4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5" r="10872" b="26313"/>
          <a:stretch/>
        </p:blipFill>
        <p:spPr>
          <a:xfrm>
            <a:off x="5215550" y="509525"/>
            <a:ext cx="6494436" cy="35239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E13CF8-C5F6-4E05-B0DF-AB9FE1803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95" y="2987613"/>
            <a:ext cx="4286250" cy="3248025"/>
          </a:xfrm>
          <a:prstGeom prst="rect">
            <a:avLst/>
          </a:prstGeom>
        </p:spPr>
      </p:pic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9021C02B-8AE5-40AF-AE8A-40751D0446DB}"/>
              </a:ext>
            </a:extLst>
          </p:cNvPr>
          <p:cNvSpPr txBox="1">
            <a:spLocks/>
          </p:cNvSpPr>
          <p:nvPr/>
        </p:nvSpPr>
        <p:spPr>
          <a:xfrm>
            <a:off x="470829" y="509525"/>
            <a:ext cx="4387903" cy="10754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120000"/>
              <a:buNone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HepG2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terfenadine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. Fluorescence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20000"/>
              <a:buBlip>
                <a:blip r:embed="rId5"/>
              </a:buBlip>
            </a:pP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668ED27-797F-45AF-9B82-03F95C8C0021}"/>
              </a:ext>
            </a:extLst>
          </p:cNvPr>
          <p:cNvSpPr txBox="1">
            <a:spLocks/>
          </p:cNvSpPr>
          <p:nvPr/>
        </p:nvSpPr>
        <p:spPr>
          <a:xfrm>
            <a:off x="5691590" y="4646968"/>
            <a:ext cx="4655516" cy="10754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20000"/>
              <a:buFont typeface="Arial" panose="020B0604020202020204" pitchFamily="34" charset="0"/>
              <a:buChar char="◄"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Live cell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1800" baseline="3000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8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staining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paclitaxel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HepG2 cell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spheroid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photographed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. Green fluorescence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shows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20000"/>
              <a:buBlip>
                <a:blip r:embed="rId5"/>
              </a:buBlip>
            </a:pP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D530A33-59B8-4D74-A7E8-14CD10590E6F}"/>
              </a:ext>
            </a:extLst>
          </p:cNvPr>
          <p:cNvSpPr txBox="1"/>
          <p:nvPr/>
        </p:nvSpPr>
        <p:spPr>
          <a:xfrm>
            <a:off x="4783387" y="509525"/>
            <a:ext cx="627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65CA1A-E80A-E66F-2442-6CEE1E8F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468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3451" y="1030222"/>
            <a:ext cx="4992623" cy="573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A55D066-8E91-46FD-BFA6-700BE0291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026" y="466307"/>
            <a:ext cx="1113994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200" spc="-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LDH</a:t>
            </a:r>
            <a:r>
              <a:rPr sz="3200" spc="-1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</a:t>
            </a:r>
            <a:r>
              <a:rPr sz="3200" spc="-2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200" baseline="243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3200" spc="209" baseline="243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7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</a:t>
            </a:r>
            <a:r>
              <a:rPr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200" spc="1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3200" spc="1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cs-CZ" sz="3200" spc="-2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LDH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leaking</a:t>
            </a:r>
            <a:r>
              <a:rPr lang="cs-CZ" sz="3200" spc="-2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3200" spc="-2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sz="32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7EEB8F7-558D-44B4-B15E-A27714EEBD67}"/>
              </a:ext>
            </a:extLst>
          </p:cNvPr>
          <p:cNvSpPr txBox="1">
            <a:spLocks/>
          </p:cNvSpPr>
          <p:nvPr/>
        </p:nvSpPr>
        <p:spPr>
          <a:xfrm>
            <a:off x="5865249" y="1655416"/>
            <a:ext cx="5605391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Lactate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dehydrogenase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leaks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in supernatant in a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Pro-luciferin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reductase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to luciferin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3D cell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-cell-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mediated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cytotoxicity (ADCC)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767286-B15D-1C91-EED7-4F2682926C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25</a:t>
            </a:fld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104774" y="1709965"/>
            <a:ext cx="3081528" cy="4681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12257" y="1419759"/>
            <a:ext cx="5431918" cy="3593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28338" y="1081532"/>
            <a:ext cx="2743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>
                <a:latin typeface="Arial"/>
                <a:cs typeface="Arial"/>
              </a:rPr>
              <a:t>S</a:t>
            </a:r>
            <a:r>
              <a:rPr sz="1400" b="1" spc="-10">
                <a:latin typeface="Arial"/>
                <a:cs typeface="Arial"/>
              </a:rPr>
              <a:t>K</a:t>
            </a:r>
            <a:r>
              <a:rPr sz="1400" b="1" spc="-5">
                <a:latin typeface="Arial"/>
                <a:cs typeface="Arial"/>
              </a:rPr>
              <a:t>B</a:t>
            </a:r>
            <a:r>
              <a:rPr sz="1400" b="1" spc="-15">
                <a:latin typeface="Arial"/>
                <a:cs typeface="Arial"/>
              </a:rPr>
              <a:t>R</a:t>
            </a:r>
            <a:r>
              <a:rPr sz="1400" b="1">
                <a:latin typeface="Arial"/>
                <a:cs typeface="Arial"/>
              </a:rPr>
              <a:t>3</a:t>
            </a:r>
            <a:r>
              <a:rPr lang="cs-CZ" sz="1400" b="1">
                <a:latin typeface="Arial"/>
                <a:cs typeface="Arial"/>
              </a:rPr>
              <a:t> </a:t>
            </a:r>
            <a:r>
              <a:rPr lang="cs-CZ" sz="1400" b="1" err="1">
                <a:latin typeface="Arial"/>
                <a:cs typeface="Arial"/>
              </a:rPr>
              <a:t>cells</a:t>
            </a:r>
            <a:r>
              <a:rPr lang="cs-CZ" sz="1400" b="1">
                <a:latin typeface="Arial"/>
                <a:cs typeface="Arial"/>
              </a:rPr>
              <a:t> (</a:t>
            </a:r>
            <a:r>
              <a:rPr lang="cs-CZ" sz="1400" b="1" err="1">
                <a:latin typeface="Arial"/>
                <a:cs typeface="Arial"/>
              </a:rPr>
              <a:t>breast</a:t>
            </a:r>
            <a:r>
              <a:rPr lang="cs-CZ" sz="1400" b="1">
                <a:latin typeface="Arial"/>
                <a:cs typeface="Arial"/>
              </a:rPr>
              <a:t> </a:t>
            </a:r>
            <a:r>
              <a:rPr lang="cs-CZ" sz="1400" b="1" err="1">
                <a:latin typeface="Arial"/>
                <a:cs typeface="Arial"/>
              </a:rPr>
              <a:t>cancer</a:t>
            </a:r>
            <a:r>
              <a:rPr lang="cs-CZ" sz="1400" b="1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26CF53A-7ACF-40A2-96D1-C2D6E87BB360}"/>
              </a:ext>
            </a:extLst>
          </p:cNvPr>
          <p:cNvSpPr txBox="1"/>
          <p:nvPr/>
        </p:nvSpPr>
        <p:spPr>
          <a:xfrm>
            <a:off x="1442974" y="1292225"/>
            <a:ext cx="274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2E6B967-641E-4F6B-B7DF-8C40D495C3CA}"/>
              </a:ext>
            </a:extLst>
          </p:cNvPr>
          <p:cNvSpPr txBox="1">
            <a:spLocks/>
          </p:cNvSpPr>
          <p:nvPr/>
        </p:nvSpPr>
        <p:spPr>
          <a:xfrm>
            <a:off x="5044564" y="5115712"/>
            <a:ext cx="7132072" cy="17263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marker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cytotoxicity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, use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inactivated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FBS –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residual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LDH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FD7C78E-175E-4B6C-8D80-3896DF070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026" y="466307"/>
            <a:ext cx="1113994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200" spc="-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LDH</a:t>
            </a:r>
            <a:r>
              <a:rPr sz="3200" spc="-1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</a:t>
            </a:r>
            <a:r>
              <a:rPr sz="3200" spc="-2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200" baseline="243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cs-CZ" sz="3200" spc="209" baseline="243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10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3200" spc="1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10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3200" spc="1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3200" spc="-2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3200" spc="-2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sz="32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15D16F-6992-CF5F-78B4-7651E21149E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26</a:t>
            </a:fld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2D3732F-DD01-4545-A80C-B52A6EDA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err="1">
                <a:solidFill>
                  <a:srgbClr val="D61535"/>
                </a:solidFill>
                <a:latin typeface="Montserrat SemiBold" panose="00000700000000000000" pitchFamily="2" charset="-18"/>
              </a:rPr>
              <a:t>Apoptotic</a:t>
            </a:r>
            <a:r>
              <a:rPr lang="cs-CZ" sz="3600">
                <a:solidFill>
                  <a:srgbClr val="D61535"/>
                </a:solidFill>
                <a:latin typeface="Montserrat SemiBold" panose="00000700000000000000" pitchFamily="2" charset="-18"/>
              </a:rPr>
              <a:t> </a:t>
            </a:r>
            <a:r>
              <a:rPr lang="cs-CZ" sz="3600" err="1">
                <a:solidFill>
                  <a:srgbClr val="6D6E72"/>
                </a:solidFill>
                <a:latin typeface="Montserrat SemiBold" panose="00000700000000000000" pitchFamily="2" charset="-18"/>
              </a:rPr>
              <a:t>Assays</a:t>
            </a:r>
            <a:endParaRPr lang="cs-CZ" sz="3600">
              <a:solidFill>
                <a:srgbClr val="6D6E72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6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8B78B446-AA36-4D68-BAF1-0B39BB082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87" y="818219"/>
            <a:ext cx="5767326" cy="5778795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E3C2A85-F1A4-40DA-9D91-E533AA336A15}"/>
              </a:ext>
            </a:extLst>
          </p:cNvPr>
          <p:cNvSpPr/>
          <p:nvPr/>
        </p:nvSpPr>
        <p:spPr>
          <a:xfrm>
            <a:off x="1057879" y="1958303"/>
            <a:ext cx="4414070" cy="2895024"/>
          </a:xfrm>
          <a:custGeom>
            <a:avLst/>
            <a:gdLst/>
            <a:ahLst/>
            <a:cxnLst/>
            <a:rect l="l" t="t" r="r" b="b"/>
            <a:pathLst>
              <a:path w="2880359" h="4322445">
                <a:moveTo>
                  <a:pt x="2400299" y="0"/>
                </a:moveTo>
                <a:lnTo>
                  <a:pt x="480059" y="0"/>
                </a:lnTo>
                <a:lnTo>
                  <a:pt x="440681" y="1591"/>
                </a:lnTo>
                <a:lnTo>
                  <a:pt x="402180" y="6281"/>
                </a:lnTo>
                <a:lnTo>
                  <a:pt x="364680" y="13949"/>
                </a:lnTo>
                <a:lnTo>
                  <a:pt x="293179" y="37718"/>
                </a:lnTo>
                <a:lnTo>
                  <a:pt x="227164" y="71912"/>
                </a:lnTo>
                <a:lnTo>
                  <a:pt x="167623" y="115543"/>
                </a:lnTo>
                <a:lnTo>
                  <a:pt x="115543" y="167623"/>
                </a:lnTo>
                <a:lnTo>
                  <a:pt x="71912" y="227164"/>
                </a:lnTo>
                <a:lnTo>
                  <a:pt x="37718" y="293179"/>
                </a:lnTo>
                <a:lnTo>
                  <a:pt x="13949" y="364680"/>
                </a:lnTo>
                <a:lnTo>
                  <a:pt x="6281" y="402180"/>
                </a:lnTo>
                <a:lnTo>
                  <a:pt x="1591" y="440681"/>
                </a:lnTo>
                <a:lnTo>
                  <a:pt x="0" y="480059"/>
                </a:lnTo>
                <a:lnTo>
                  <a:pt x="0" y="3841991"/>
                </a:lnTo>
                <a:lnTo>
                  <a:pt x="1591" y="3881365"/>
                </a:lnTo>
                <a:lnTo>
                  <a:pt x="6281" y="3919862"/>
                </a:lnTo>
                <a:lnTo>
                  <a:pt x="13949" y="3957359"/>
                </a:lnTo>
                <a:lnTo>
                  <a:pt x="37718" y="4028858"/>
                </a:lnTo>
                <a:lnTo>
                  <a:pt x="71912" y="4094874"/>
                </a:lnTo>
                <a:lnTo>
                  <a:pt x="115543" y="4154418"/>
                </a:lnTo>
                <a:lnTo>
                  <a:pt x="167623" y="4206502"/>
                </a:lnTo>
                <a:lnTo>
                  <a:pt x="227164" y="4250138"/>
                </a:lnTo>
                <a:lnTo>
                  <a:pt x="293179" y="4284337"/>
                </a:lnTo>
                <a:lnTo>
                  <a:pt x="364680" y="4308111"/>
                </a:lnTo>
                <a:lnTo>
                  <a:pt x="402180" y="4315780"/>
                </a:lnTo>
                <a:lnTo>
                  <a:pt x="440681" y="4320472"/>
                </a:lnTo>
                <a:lnTo>
                  <a:pt x="480059" y="4322063"/>
                </a:lnTo>
                <a:lnTo>
                  <a:pt x="2400299" y="4322063"/>
                </a:lnTo>
                <a:lnTo>
                  <a:pt x="2439678" y="4320472"/>
                </a:lnTo>
                <a:lnTo>
                  <a:pt x="2478179" y="4315780"/>
                </a:lnTo>
                <a:lnTo>
                  <a:pt x="2515678" y="4308111"/>
                </a:lnTo>
                <a:lnTo>
                  <a:pt x="2587180" y="4284337"/>
                </a:lnTo>
                <a:lnTo>
                  <a:pt x="2653195" y="4250138"/>
                </a:lnTo>
                <a:lnTo>
                  <a:pt x="2712736" y="4206502"/>
                </a:lnTo>
                <a:lnTo>
                  <a:pt x="2764816" y="4154418"/>
                </a:lnTo>
                <a:lnTo>
                  <a:pt x="2808446" y="4094874"/>
                </a:lnTo>
                <a:lnTo>
                  <a:pt x="2842640" y="4028858"/>
                </a:lnTo>
                <a:lnTo>
                  <a:pt x="2866410" y="3957359"/>
                </a:lnTo>
                <a:lnTo>
                  <a:pt x="2874078" y="3919862"/>
                </a:lnTo>
                <a:lnTo>
                  <a:pt x="2878768" y="3881365"/>
                </a:lnTo>
                <a:lnTo>
                  <a:pt x="2880359" y="3841991"/>
                </a:lnTo>
                <a:lnTo>
                  <a:pt x="2880359" y="480059"/>
                </a:lnTo>
                <a:lnTo>
                  <a:pt x="2878768" y="440681"/>
                </a:lnTo>
                <a:lnTo>
                  <a:pt x="2874078" y="402180"/>
                </a:lnTo>
                <a:lnTo>
                  <a:pt x="2866410" y="364680"/>
                </a:lnTo>
                <a:lnTo>
                  <a:pt x="2842640" y="293179"/>
                </a:lnTo>
                <a:lnTo>
                  <a:pt x="2808446" y="227164"/>
                </a:lnTo>
                <a:lnTo>
                  <a:pt x="2764816" y="167623"/>
                </a:lnTo>
                <a:lnTo>
                  <a:pt x="2712736" y="115543"/>
                </a:lnTo>
                <a:lnTo>
                  <a:pt x="2653195" y="71912"/>
                </a:lnTo>
                <a:lnTo>
                  <a:pt x="2587180" y="37718"/>
                </a:lnTo>
                <a:lnTo>
                  <a:pt x="2515678" y="13949"/>
                </a:lnTo>
                <a:lnTo>
                  <a:pt x="2478179" y="6281"/>
                </a:lnTo>
                <a:lnTo>
                  <a:pt x="2439678" y="1591"/>
                </a:lnTo>
                <a:lnTo>
                  <a:pt x="240029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A5AEAC8D-7552-43A2-9479-A3EB0DA58C14}"/>
              </a:ext>
            </a:extLst>
          </p:cNvPr>
          <p:cNvSpPr txBox="1"/>
          <p:nvPr/>
        </p:nvSpPr>
        <p:spPr>
          <a:xfrm>
            <a:off x="1224730" y="2391114"/>
            <a:ext cx="3936550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Arial" panose="020B0604020202020204" pitchFamily="34" charset="0"/>
              <a:buChar char="•"/>
            </a:pP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phosphatidylserine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(PS) on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cs-CZ" sz="2000" spc="-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apoptotic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caspases</a:t>
            </a:r>
            <a:endParaRPr lang="cs-CZ" sz="2000" spc="-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endParaRPr lang="cs-CZ" sz="2000" spc="-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Caspase-Glo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000" spc="-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2000" spc="-114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000" spc="-114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2000" spc="-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/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31">
            <a:extLst>
              <a:ext uri="{FF2B5EF4-FFF2-40B4-BE49-F238E27FC236}">
                <a16:creationId xmlns:a16="http://schemas.microsoft.com/office/drawing/2014/main" id="{672445B9-22D6-4918-8DE9-A5EE571E8127}"/>
              </a:ext>
            </a:extLst>
          </p:cNvPr>
          <p:cNvSpPr txBox="1"/>
          <p:nvPr/>
        </p:nvSpPr>
        <p:spPr>
          <a:xfrm>
            <a:off x="1450610" y="1958303"/>
            <a:ext cx="185890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cs-CZ" sz="24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21B025BB-FD18-4785-8FCB-155CD1FD4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1" t="48255"/>
          <a:stretch/>
        </p:blipFill>
        <p:spPr>
          <a:xfrm>
            <a:off x="9032239" y="3606800"/>
            <a:ext cx="2892273" cy="2990214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4EC3EF-CA71-F06A-9A6F-C111D13B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46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65CA31C-A154-48E0-9DE0-BBDB567E4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560" y="357724"/>
            <a:ext cx="11043920" cy="877611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600" spc="-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3600" spc="-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spc="-5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3600" spc="-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 </a:t>
            </a:r>
            <a:r>
              <a:rPr lang="cs-CZ" sz="3600" spc="-5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1C7593D-63D2-4E50-B474-AE9E2E03B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61" y="3429000"/>
            <a:ext cx="9842478" cy="335550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8EBA7A4-D4B0-46D2-B4C2-E7F481AB4135}"/>
              </a:ext>
            </a:extLst>
          </p:cNvPr>
          <p:cNvSpPr txBox="1">
            <a:spLocks/>
          </p:cNvSpPr>
          <p:nvPr/>
        </p:nvSpPr>
        <p:spPr>
          <a:xfrm>
            <a:off x="838199" y="1597848"/>
            <a:ext cx="10876281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Detects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phosphatidylserin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(PS)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split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conjugated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LgBiT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SmBiT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LgBiT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SmBiT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bind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PS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recombine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luminescent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Green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D8C462-F83D-4204-200A-9F4970A961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628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CAF9C63-9851-427D-A80E-27F02AE9C528}"/>
              </a:ext>
            </a:extLst>
          </p:cNvPr>
          <p:cNvSpPr txBox="1">
            <a:spLocks/>
          </p:cNvSpPr>
          <p:nvPr/>
        </p:nvSpPr>
        <p:spPr>
          <a:xfrm>
            <a:off x="838199" y="1427704"/>
            <a:ext cx="10334820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cell lines</a:t>
            </a: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 single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no-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4ECE3EBC-FC96-4789-9CE9-D014246BDC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560" y="357724"/>
            <a:ext cx="11043920" cy="877611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600" spc="-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3600" spc="-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spc="-5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3600" spc="-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 </a:t>
            </a:r>
            <a:r>
              <a:rPr lang="cs-CZ" sz="3600" spc="-5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 spc="-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3600" spc="-5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E8D72A2-4B24-4020-9ECE-6C2D67F7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054" y="3355152"/>
            <a:ext cx="4817096" cy="3495675"/>
          </a:xfrm>
          <a:prstGeom prst="rect">
            <a:avLst/>
          </a:prstGeom>
        </p:spPr>
      </p:pic>
      <p:pic>
        <p:nvPicPr>
          <p:cNvPr id="36" name="Obrázek 35" descr="Obsah obrázku text, interiér, obrazovka, nastavit&#10;&#10;Popis byl vytvořen automaticky">
            <a:extLst>
              <a:ext uri="{FF2B5EF4-FFF2-40B4-BE49-F238E27FC236}">
                <a16:creationId xmlns:a16="http://schemas.microsoft.com/office/drawing/2014/main" id="{A9A1175B-9D83-44DE-BE2E-EE9AF29F8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52" y="3355152"/>
            <a:ext cx="4753167" cy="3468416"/>
          </a:xfrm>
          <a:prstGeom prst="rect">
            <a:avLst/>
          </a:prstGeom>
        </p:spPr>
      </p:pic>
      <p:sp>
        <p:nvSpPr>
          <p:cNvPr id="37" name="object 11">
            <a:extLst>
              <a:ext uri="{FF2B5EF4-FFF2-40B4-BE49-F238E27FC236}">
                <a16:creationId xmlns:a16="http://schemas.microsoft.com/office/drawing/2014/main" id="{8ABC25C4-2748-4A8D-95E1-AA90ABCF0D1B}"/>
              </a:ext>
            </a:extLst>
          </p:cNvPr>
          <p:cNvSpPr txBox="1"/>
          <p:nvPr/>
        </p:nvSpPr>
        <p:spPr>
          <a:xfrm>
            <a:off x="6479734" y="3027677"/>
            <a:ext cx="469328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>
                <a:latin typeface="Arial"/>
                <a:cs typeface="Arial"/>
              </a:rPr>
              <a:t>U2</a:t>
            </a:r>
            <a:r>
              <a:rPr sz="1600" b="1">
                <a:latin typeface="Arial"/>
                <a:cs typeface="Arial"/>
              </a:rPr>
              <a:t>OS</a:t>
            </a:r>
            <a:r>
              <a:rPr sz="1600" b="1" spc="35">
                <a:latin typeface="Times New Roman"/>
                <a:cs typeface="Times New Roman"/>
              </a:rPr>
              <a:t> </a:t>
            </a:r>
            <a:r>
              <a:rPr sz="1600" b="1" spc="-10">
                <a:latin typeface="Arial"/>
                <a:cs typeface="Arial"/>
              </a:rPr>
              <a:t>ce</a:t>
            </a:r>
            <a:r>
              <a:rPr sz="1600" b="1" spc="5">
                <a:latin typeface="Arial"/>
                <a:cs typeface="Arial"/>
              </a:rPr>
              <a:t>ll</a:t>
            </a:r>
            <a:r>
              <a:rPr sz="1600" b="1">
                <a:latin typeface="Arial"/>
                <a:cs typeface="Arial"/>
              </a:rPr>
              <a:t>s</a:t>
            </a:r>
            <a:r>
              <a:rPr sz="1600" b="1" spc="25">
                <a:latin typeface="Times New Roman"/>
                <a:cs typeface="Times New Roman"/>
              </a:rPr>
              <a:t> </a:t>
            </a:r>
            <a:r>
              <a:rPr sz="1600" b="1" spc="-10">
                <a:latin typeface="Arial"/>
                <a:cs typeface="Arial"/>
              </a:rPr>
              <a:t>t</a:t>
            </a:r>
            <a:r>
              <a:rPr sz="1600" b="1" spc="-5">
                <a:latin typeface="Arial"/>
                <a:cs typeface="Arial"/>
              </a:rPr>
              <a:t>r</a:t>
            </a:r>
            <a:r>
              <a:rPr sz="1600" b="1" spc="-10">
                <a:latin typeface="Arial"/>
                <a:cs typeface="Arial"/>
              </a:rPr>
              <a:t>eate</a:t>
            </a:r>
            <a:r>
              <a:rPr sz="1600" b="1">
                <a:latin typeface="Arial"/>
                <a:cs typeface="Arial"/>
              </a:rPr>
              <a:t>d</a:t>
            </a:r>
            <a:r>
              <a:rPr sz="1600" b="1" spc="55">
                <a:latin typeface="Times New Roman"/>
                <a:cs typeface="Times New Roman"/>
              </a:rPr>
              <a:t> </a:t>
            </a:r>
            <a:r>
              <a:rPr sz="1600" b="1" spc="15">
                <a:latin typeface="Arial"/>
                <a:cs typeface="Arial"/>
              </a:rPr>
              <a:t>w</a:t>
            </a:r>
            <a:r>
              <a:rPr sz="1600" b="1" spc="5">
                <a:latin typeface="Arial"/>
                <a:cs typeface="Arial"/>
              </a:rPr>
              <a:t>i</a:t>
            </a:r>
            <a:r>
              <a:rPr sz="1600" b="1" spc="-10">
                <a:latin typeface="Arial"/>
                <a:cs typeface="Arial"/>
              </a:rPr>
              <a:t>t</a:t>
            </a:r>
            <a:r>
              <a:rPr sz="1600" b="1">
                <a:latin typeface="Arial"/>
                <a:cs typeface="Arial"/>
              </a:rPr>
              <a:t>h</a:t>
            </a:r>
            <a:r>
              <a:rPr sz="1600" b="1" spc="30">
                <a:latin typeface="Times New Roman"/>
                <a:cs typeface="Times New Roman"/>
              </a:rPr>
              <a:t> </a:t>
            </a:r>
            <a:r>
              <a:rPr sz="1600" b="1">
                <a:latin typeface="Arial"/>
                <a:cs typeface="Arial"/>
              </a:rPr>
              <a:t>1</a:t>
            </a:r>
            <a:r>
              <a:rPr sz="1600" b="1" spc="45">
                <a:latin typeface="Times New Roman"/>
                <a:cs typeface="Times New Roman"/>
              </a:rPr>
              <a:t> </a:t>
            </a:r>
            <a:r>
              <a:rPr sz="1600" b="1" spc="5">
                <a:latin typeface="Arial"/>
                <a:cs typeface="Arial"/>
              </a:rPr>
              <a:t>µ</a:t>
            </a:r>
            <a:r>
              <a:rPr sz="1600" b="1">
                <a:latin typeface="Arial"/>
                <a:cs typeface="Arial"/>
              </a:rPr>
              <a:t>M</a:t>
            </a:r>
            <a:r>
              <a:rPr sz="1600" b="1" spc="55">
                <a:latin typeface="Times New Roman"/>
                <a:cs typeface="Times New Roman"/>
              </a:rPr>
              <a:t> </a:t>
            </a:r>
            <a:r>
              <a:rPr sz="1600" b="1" spc="-10">
                <a:latin typeface="Arial"/>
                <a:cs typeface="Arial"/>
              </a:rPr>
              <a:t>sta</a:t>
            </a:r>
            <a:r>
              <a:rPr sz="1600" b="1">
                <a:latin typeface="Arial"/>
                <a:cs typeface="Arial"/>
              </a:rPr>
              <a:t>urosporin</a:t>
            </a:r>
            <a:r>
              <a:rPr sz="1600" b="1" spc="15">
                <a:latin typeface="Times New Roman"/>
                <a:cs typeface="Times New Roman"/>
              </a:rPr>
              <a:t> </a:t>
            </a:r>
            <a:r>
              <a:rPr sz="1600" b="1" spc="-10">
                <a:latin typeface="Arial"/>
                <a:cs typeface="Arial"/>
              </a:rPr>
              <a:t>a</a:t>
            </a:r>
            <a:r>
              <a:rPr sz="1600" b="1">
                <a:latin typeface="Arial"/>
                <a:cs typeface="Arial"/>
              </a:rPr>
              <a:t>t</a:t>
            </a:r>
            <a:r>
              <a:rPr sz="1600" b="1" spc="45">
                <a:latin typeface="Times New Roman"/>
                <a:cs typeface="Times New Roman"/>
              </a:rPr>
              <a:t> </a:t>
            </a:r>
            <a:r>
              <a:rPr sz="1600" b="1">
                <a:latin typeface="Arial"/>
                <a:cs typeface="Arial"/>
              </a:rPr>
              <a:t>0</a:t>
            </a:r>
            <a:r>
              <a:rPr sz="1600" b="1" spc="45">
                <a:latin typeface="Times New Roman"/>
                <a:cs typeface="Times New Roman"/>
              </a:rPr>
              <a:t> </a:t>
            </a:r>
            <a:r>
              <a:rPr sz="1600" b="1">
                <a:latin typeface="Arial"/>
                <a:cs typeface="Arial"/>
              </a:rPr>
              <a:t>h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DBC2F5B-098F-A79B-D9CA-106271BA52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65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interiér&#10;&#10;Popis byl vytvořen automaticky">
            <a:extLst>
              <a:ext uri="{FF2B5EF4-FFF2-40B4-BE49-F238E27FC236}">
                <a16:creationId xmlns:a16="http://schemas.microsoft.com/office/drawing/2014/main" id="{BCDAF6CF-B0B7-C6AE-F2CD-98E3FE6D6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5908"/>
            <a:ext cx="12192000" cy="920786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8ECE9AC-CAEE-45E8-99D2-AE09E9CA6C71}"/>
              </a:ext>
            </a:extLst>
          </p:cNvPr>
          <p:cNvSpPr txBox="1">
            <a:spLocks/>
          </p:cNvSpPr>
          <p:nvPr/>
        </p:nvSpPr>
        <p:spPr>
          <a:xfrm>
            <a:off x="838199" y="23649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r>
              <a:rPr lang="cs-CZ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>
              <a:ln w="0">
                <a:solidFill>
                  <a:srgbClr val="D61535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41E733A-3AD2-4495-87AF-912891F7AA0F}"/>
              </a:ext>
            </a:extLst>
          </p:cNvPr>
          <p:cNvSpPr txBox="1">
            <a:spLocks/>
          </p:cNvSpPr>
          <p:nvPr/>
        </p:nvSpPr>
        <p:spPr>
          <a:xfrm>
            <a:off x="838199" y="3834795"/>
            <a:ext cx="1051560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>
                <a:ln w="0">
                  <a:solidFill>
                    <a:srgbClr val="D61535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Vojtěch Ledvina, Ph.D.</a:t>
            </a:r>
          </a:p>
          <a:p>
            <a:r>
              <a:rPr lang="cs-CZ" sz="2000">
                <a:ln w="0">
                  <a:solidFill>
                    <a:srgbClr val="D61535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vojtech.ledvina@eastport.cz</a:t>
            </a:r>
          </a:p>
          <a:p>
            <a:endParaRPr lang="cs-CZ" sz="3200">
              <a:ln w="0">
                <a:solidFill>
                  <a:srgbClr val="D61535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173DC5A-EFBA-4994-B027-DD3FFB0FF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1" y="5454214"/>
            <a:ext cx="1366223" cy="90213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0CFC8D0-DCC3-4C85-9E6D-49B113767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5657704"/>
            <a:ext cx="3161861" cy="59631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336ED7-242D-B3CC-B1B5-12018AB6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901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B07B1-487F-D2CA-B7A7-F23C721B823F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66EF0E2-74FF-122B-DFA0-63DB8AFBE5A2}"/>
              </a:ext>
            </a:extLst>
          </p:cNvPr>
          <p:cNvSpPr txBox="1"/>
          <p:nvPr/>
        </p:nvSpPr>
        <p:spPr>
          <a:xfrm>
            <a:off x="1378719" y="1146791"/>
            <a:ext cx="87966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sz="18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sz="18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sz="18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>
                <a:latin typeface="Arial" panose="020B0604020202020204" pitchFamily="34" charset="0"/>
                <a:cs typeface="Arial" panose="020B0604020202020204" pitchFamily="34" charset="0"/>
              </a:rPr>
              <a:t>pathways </a:t>
            </a:r>
            <a:r>
              <a:rPr sz="1800" spc="-5">
                <a:latin typeface="Arial" panose="020B0604020202020204" pitchFamily="34" charset="0"/>
                <a:cs typeface="Arial" panose="020B0604020202020204" pitchFamily="34" charset="0"/>
              </a:rPr>
              <a:t>relies</a:t>
            </a:r>
            <a:r>
              <a:rPr sz="18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1800" spc="-5"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sz="1800" spc="-10">
                <a:latin typeface="Arial" panose="020B0604020202020204" pitchFamily="34" charset="0"/>
                <a:cs typeface="Arial" panose="020B0604020202020204" pitchFamily="34" charset="0"/>
              </a:rPr>
              <a:t>metabolite</a:t>
            </a:r>
            <a:r>
              <a:rPr sz="1800" spc="-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CA1661F-D291-6FF5-49E9-DB4CD182CBA7}"/>
              </a:ext>
            </a:extLst>
          </p:cNvPr>
          <p:cNvSpPr txBox="1"/>
          <p:nvPr/>
        </p:nvSpPr>
        <p:spPr>
          <a:xfrm>
            <a:off x="7771765" y="3131204"/>
            <a:ext cx="4420235" cy="2580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8900" algn="ctr">
              <a:lnSpc>
                <a:spcPct val="100000"/>
              </a:lnSpc>
              <a:spcBef>
                <a:spcPts val="105"/>
              </a:spcBef>
            </a:pPr>
            <a:r>
              <a:rPr sz="2000" b="1">
                <a:solidFill>
                  <a:srgbClr val="5B9BD4"/>
                </a:solidFill>
                <a:latin typeface="Calibri"/>
                <a:cs typeface="Calibri"/>
              </a:rPr>
              <a:t>Blue</a:t>
            </a:r>
            <a:r>
              <a:rPr sz="2000" b="1" spc="-35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5B9BD4"/>
                </a:solidFill>
                <a:latin typeface="Calibri"/>
                <a:cs typeface="Calibri"/>
              </a:rPr>
              <a:t>=</a:t>
            </a:r>
            <a:r>
              <a:rPr sz="2000" b="1" spc="-25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spc="-10">
                <a:solidFill>
                  <a:srgbClr val="5B9BD4"/>
                </a:solidFill>
                <a:latin typeface="Calibri"/>
                <a:cs typeface="Calibri"/>
              </a:rPr>
              <a:t>Catalog</a:t>
            </a:r>
            <a:endParaRPr sz="2000">
              <a:latin typeface="Calibri"/>
              <a:cs typeface="Calibri"/>
            </a:endParaRPr>
          </a:p>
          <a:p>
            <a:pPr marL="500380" marR="591185" algn="ctr">
              <a:lnSpc>
                <a:spcPct val="100000"/>
              </a:lnSpc>
              <a:spcBef>
                <a:spcPts val="5"/>
              </a:spcBef>
            </a:pPr>
            <a:r>
              <a:rPr sz="1800" i="1" spc="-5">
                <a:latin typeface="Calibri"/>
                <a:cs typeface="Calibri"/>
              </a:rPr>
              <a:t>Assays</a:t>
            </a:r>
            <a:r>
              <a:rPr sz="1800" i="1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for </a:t>
            </a:r>
            <a:r>
              <a:rPr sz="1800" i="1" spc="-30">
                <a:latin typeface="Calibri"/>
                <a:cs typeface="Calibri"/>
              </a:rPr>
              <a:t>key</a:t>
            </a:r>
            <a:r>
              <a:rPr sz="1800" i="1" spc="-10">
                <a:latin typeface="Calibri"/>
                <a:cs typeface="Calibri"/>
              </a:rPr>
              <a:t> </a:t>
            </a:r>
            <a:r>
              <a:rPr sz="1800" i="1" spc="-15">
                <a:latin typeface="Calibri"/>
                <a:cs typeface="Calibri"/>
              </a:rPr>
              <a:t>cofactors,</a:t>
            </a:r>
            <a:r>
              <a:rPr sz="1800" i="1" spc="10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glycolysis, </a:t>
            </a:r>
            <a:r>
              <a:rPr sz="1800" i="1" spc="-5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glutaminolysis</a:t>
            </a:r>
            <a:r>
              <a:rPr sz="1800" i="1" spc="10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and lipid</a:t>
            </a:r>
            <a:r>
              <a:rPr sz="1800" i="1" spc="5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metabolism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spc="-10">
                <a:solidFill>
                  <a:srgbClr val="C00000"/>
                </a:solidFill>
                <a:latin typeface="Calibri"/>
                <a:cs typeface="Calibri"/>
              </a:rPr>
              <a:t>Red</a:t>
            </a:r>
            <a:r>
              <a:rPr sz="2000" b="1" spc="-1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C00000"/>
                </a:solidFill>
                <a:latin typeface="Calibri"/>
                <a:cs typeface="Calibri"/>
              </a:rPr>
              <a:t>=</a:t>
            </a:r>
            <a:r>
              <a:rPr sz="2000" b="1" spc="-1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2000" b="1" spc="-3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10">
                <a:solidFill>
                  <a:srgbClr val="C00000"/>
                </a:solidFill>
                <a:latin typeface="Calibri"/>
                <a:cs typeface="Calibri"/>
              </a:rPr>
              <a:t>development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i="1" spc="-5">
                <a:latin typeface="Calibri"/>
                <a:cs typeface="Calibri"/>
              </a:rPr>
              <a:t>Assays </a:t>
            </a:r>
            <a:r>
              <a:rPr sz="1800" i="1" spc="-10">
                <a:latin typeface="Calibri"/>
                <a:cs typeface="Calibri"/>
              </a:rPr>
              <a:t>targeting</a:t>
            </a:r>
            <a:r>
              <a:rPr sz="1800" i="1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mitochondria</a:t>
            </a:r>
            <a:r>
              <a:rPr sz="1800" i="1" spc="15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function</a:t>
            </a:r>
            <a:r>
              <a:rPr sz="1800" i="1" spc="5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and</a:t>
            </a:r>
            <a:r>
              <a:rPr sz="1800" i="1">
                <a:latin typeface="Calibri"/>
                <a:cs typeface="Calibri"/>
              </a:rPr>
              <a:t> </a:t>
            </a:r>
            <a:r>
              <a:rPr sz="1800" i="1" spc="-25">
                <a:latin typeface="Calibri"/>
                <a:cs typeface="Calibri"/>
              </a:rPr>
              <a:t>key</a:t>
            </a:r>
            <a:endParaRPr sz="1800">
              <a:latin typeface="Calibri"/>
              <a:cs typeface="Calibri"/>
            </a:endParaRPr>
          </a:p>
          <a:p>
            <a:pPr marL="710565">
              <a:lnSpc>
                <a:spcPct val="100000"/>
              </a:lnSpc>
            </a:pPr>
            <a:r>
              <a:rPr sz="1800" i="1" spc="-10">
                <a:latin typeface="Calibri"/>
                <a:cs typeface="Calibri"/>
              </a:rPr>
              <a:t>“fasting</a:t>
            </a:r>
            <a:r>
              <a:rPr sz="1800" i="1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and</a:t>
            </a:r>
            <a:r>
              <a:rPr sz="1800" i="1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feeding” </a:t>
            </a:r>
            <a:r>
              <a:rPr sz="1800" i="1" spc="-5">
                <a:latin typeface="Calibri"/>
                <a:cs typeface="Calibri"/>
              </a:rPr>
              <a:t>responses;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i="1" spc="-5">
                <a:latin typeface="Calibri"/>
                <a:cs typeface="Calibri"/>
              </a:rPr>
              <a:t>DIY</a:t>
            </a:r>
            <a:r>
              <a:rPr sz="1800" i="1" spc="-15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kits</a:t>
            </a:r>
            <a:r>
              <a:rPr sz="1800" i="1" spc="-10">
                <a:latin typeface="Calibri"/>
                <a:cs typeface="Calibri"/>
              </a:rPr>
              <a:t> for</a:t>
            </a:r>
            <a:r>
              <a:rPr sz="1800" i="1" spc="-5">
                <a:latin typeface="Calibri"/>
                <a:cs typeface="Calibri"/>
              </a:rPr>
              <a:t> measuring </a:t>
            </a:r>
            <a:r>
              <a:rPr sz="1800" i="1" spc="-10">
                <a:latin typeface="Calibri"/>
                <a:cs typeface="Calibri"/>
              </a:rPr>
              <a:t>metabolites</a:t>
            </a:r>
            <a:r>
              <a:rPr sz="1800" i="1" spc="10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800" i="1" spc="-10">
                <a:latin typeface="Calibri"/>
                <a:cs typeface="Calibri"/>
              </a:rPr>
              <a:t>pathways</a:t>
            </a:r>
            <a:r>
              <a:rPr sz="1800" i="1" spc="-15">
                <a:latin typeface="Calibri"/>
                <a:cs typeface="Calibri"/>
              </a:rPr>
              <a:t> </a:t>
            </a:r>
            <a:r>
              <a:rPr sz="1800" i="1" spc="-5">
                <a:latin typeface="Calibri"/>
                <a:cs typeface="Calibri"/>
              </a:rPr>
              <a:t>of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interest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75AD673-21E3-7FF7-D1A5-77EA9C01B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6" y="1857595"/>
            <a:ext cx="7249640" cy="467132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7D1821D-3B73-4475-39F9-22DD304E171F}"/>
              </a:ext>
            </a:extLst>
          </p:cNvPr>
          <p:cNvSpPr txBox="1"/>
          <p:nvPr/>
        </p:nvSpPr>
        <p:spPr>
          <a:xfrm>
            <a:off x="2266277" y="6519446"/>
            <a:ext cx="382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/>
              <a:t>*Ketone </a:t>
            </a:r>
            <a:r>
              <a:rPr lang="cs-CZ" sz="1600" i="1" err="1"/>
              <a:t>bodies</a:t>
            </a:r>
            <a:r>
              <a:rPr lang="cs-CZ" sz="1600" i="1"/>
              <a:t> = 3-hydroxybutyrate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E30784B-51E1-BD31-4F97-4FA4FC39671D}"/>
              </a:ext>
            </a:extLst>
          </p:cNvPr>
          <p:cNvSpPr txBox="1"/>
          <p:nvPr/>
        </p:nvSpPr>
        <p:spPr>
          <a:xfrm>
            <a:off x="4948518" y="4116422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A403C3-B4CF-ACD4-8EBB-AB67FA00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951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1854932" y="1717316"/>
            <a:ext cx="8482137" cy="3558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54931" y="1502265"/>
            <a:ext cx="5535573" cy="21505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 rtlCol="0">
            <a:spAutoFit/>
          </a:bodyPr>
          <a:lstStyle/>
          <a:p>
            <a:pPr marL="227965">
              <a:tabLst>
                <a:tab pos="2825115" algn="l"/>
              </a:tabLst>
            </a:pPr>
            <a:r>
              <a:rPr sz="1400" b="1" spc="-20" dirty="0">
                <a:latin typeface="Arial"/>
                <a:cs typeface="Arial"/>
              </a:rPr>
              <a:t>N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15" dirty="0">
                <a:latin typeface="Arial"/>
                <a:cs typeface="Arial"/>
              </a:rPr>
              <a:t>D/N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D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15" dirty="0">
                <a:latin typeface="Arial"/>
                <a:cs typeface="Arial"/>
              </a:rPr>
              <a:t>-</a:t>
            </a:r>
            <a:r>
              <a:rPr sz="1400" b="1" spc="-15" dirty="0" err="1">
                <a:latin typeface="Arial"/>
                <a:cs typeface="Arial"/>
              </a:rPr>
              <a:t>Gl</a:t>
            </a:r>
            <a:r>
              <a:rPr sz="1400" b="1" dirty="0" err="1">
                <a:latin typeface="Arial"/>
                <a:cs typeface="Arial"/>
              </a:rPr>
              <a:t>o</a:t>
            </a:r>
            <a:r>
              <a:rPr sz="1350" b="1" spc="-7" baseline="27777" dirty="0" err="1">
                <a:latin typeface="Arial"/>
                <a:cs typeface="Arial"/>
              </a:rPr>
              <a:t>T</a:t>
            </a:r>
            <a:r>
              <a:rPr sz="1350" b="1" spc="30" baseline="27777" dirty="0" err="1">
                <a:latin typeface="Arial"/>
                <a:cs typeface="Arial"/>
              </a:rPr>
              <a:t>M</a:t>
            </a:r>
            <a:r>
              <a:rPr sz="1350" b="1" baseline="27777" dirty="0">
                <a:latin typeface="Times New Roman"/>
                <a:cs typeface="Times New Roman"/>
              </a:rPr>
              <a:t> </a:t>
            </a:r>
            <a:r>
              <a:rPr sz="1350" b="1" spc="-15" baseline="27777" dirty="0">
                <a:latin typeface="Times New Roman"/>
                <a:cs typeface="Times New Roman"/>
              </a:rPr>
              <a:t> 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ssa</a:t>
            </a:r>
            <a:r>
              <a:rPr sz="1400" b="1" spc="-10" dirty="0">
                <a:latin typeface="Arial"/>
                <a:cs typeface="Arial"/>
              </a:rPr>
              <a:t>y</a:t>
            </a:r>
            <a:r>
              <a:rPr sz="1400" b="1" dirty="0">
                <a:latin typeface="Times New Roman"/>
                <a:cs typeface="Times New Roman"/>
              </a:rPr>
              <a:t>	</a:t>
            </a:r>
            <a:r>
              <a:rPr lang="cs-CZ" sz="1400" b="1" dirty="0">
                <a:latin typeface="Times New Roman"/>
                <a:cs typeface="Times New Roman"/>
              </a:rPr>
              <a:t>      </a:t>
            </a:r>
            <a:r>
              <a:rPr sz="1400" b="1" spc="-20" dirty="0">
                <a:latin typeface="Arial"/>
                <a:cs typeface="Arial"/>
              </a:rPr>
              <a:t>N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D</a:t>
            </a:r>
            <a:r>
              <a:rPr sz="1400" b="1" spc="-5" dirty="0">
                <a:latin typeface="Arial"/>
                <a:cs typeface="Arial"/>
              </a:rPr>
              <a:t>P</a:t>
            </a:r>
            <a:r>
              <a:rPr sz="1400" b="1" spc="-10" dirty="0">
                <a:latin typeface="Arial"/>
                <a:cs typeface="Arial"/>
              </a:rPr>
              <a:t>/N</a:t>
            </a:r>
            <a:r>
              <a:rPr sz="1400" b="1" spc="-40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D</a:t>
            </a:r>
            <a:r>
              <a:rPr sz="1400" b="1" spc="-5" dirty="0">
                <a:latin typeface="Arial"/>
                <a:cs typeface="Arial"/>
              </a:rPr>
              <a:t>PH</a:t>
            </a:r>
            <a:r>
              <a:rPr sz="1400" b="1" spc="-15" dirty="0">
                <a:latin typeface="Arial"/>
                <a:cs typeface="Arial"/>
              </a:rPr>
              <a:t>-</a:t>
            </a:r>
            <a:r>
              <a:rPr sz="1400" b="1" spc="-15" dirty="0" err="1">
                <a:latin typeface="Arial"/>
                <a:cs typeface="Arial"/>
              </a:rPr>
              <a:t>Gl</a:t>
            </a:r>
            <a:r>
              <a:rPr sz="1400" b="1" dirty="0" err="1">
                <a:latin typeface="Arial"/>
                <a:cs typeface="Arial"/>
              </a:rPr>
              <a:t>o</a:t>
            </a:r>
            <a:r>
              <a:rPr sz="1350" b="1" spc="-7" baseline="27777" dirty="0" err="1">
                <a:latin typeface="Arial"/>
                <a:cs typeface="Arial"/>
              </a:rPr>
              <a:t>T</a:t>
            </a:r>
            <a:r>
              <a:rPr sz="1350" b="1" spc="30" baseline="27777" dirty="0" err="1">
                <a:latin typeface="Arial"/>
                <a:cs typeface="Arial"/>
              </a:rPr>
              <a:t>M</a:t>
            </a:r>
            <a:r>
              <a:rPr sz="1350" b="1" baseline="27777" dirty="0">
                <a:latin typeface="Times New Roman"/>
                <a:cs typeface="Times New Roman"/>
              </a:rPr>
              <a:t> </a:t>
            </a:r>
            <a:r>
              <a:rPr sz="1350" b="1" spc="-15" baseline="27777" dirty="0">
                <a:latin typeface="Times New Roman"/>
                <a:cs typeface="Times New Roman"/>
              </a:rPr>
              <a:t> </a:t>
            </a:r>
            <a:r>
              <a:rPr sz="1400" b="1" spc="-40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ssa</a:t>
            </a:r>
            <a:r>
              <a:rPr sz="1400" b="1" spc="-10" dirty="0">
                <a:latin typeface="Arial"/>
                <a:cs typeface="Arial"/>
              </a:rPr>
              <a:t>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E8511A8-B3B0-BAA5-4A18-91FD3E9916D4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NAD(H) &amp; NADP(H) </a:t>
            </a:r>
            <a:r>
              <a:rPr lang="cs-CZ" sz="3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3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3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74A41FA-DFF0-10A6-9A8B-1D189CC812BB}"/>
              </a:ext>
            </a:extLst>
          </p:cNvPr>
          <p:cNvSpPr txBox="1">
            <a:spLocks/>
          </p:cNvSpPr>
          <p:nvPr/>
        </p:nvSpPr>
        <p:spPr>
          <a:xfrm>
            <a:off x="2097024" y="5276087"/>
            <a:ext cx="9060131" cy="1825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cs-CZ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sz="1600" spc="-10" dirty="0">
                <a:latin typeface="Arial" panose="020B0604020202020204" pitchFamily="34" charset="0"/>
                <a:cs typeface="Arial" panose="020B0604020202020204" pitchFamily="34" charset="0"/>
              </a:rPr>
              <a:t> NAD(H) and NADP(H) </a:t>
            </a:r>
            <a:r>
              <a:rPr lang="cs-CZ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en-US" sz="1600" spc="-14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lang="en-US" sz="16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spc="30" baseline="2777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spc="30" baseline="2777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en-US" sz="16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spc="-35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adde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cti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eagen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endParaRPr lang="cs-CZ" sz="16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cli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spc="-35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ify</a:t>
            </a:r>
            <a:r>
              <a:rPr lang="en-US" sz="1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cti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edu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16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iting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42A7D67-982C-89A4-9454-761130123D7C}"/>
              </a:ext>
            </a:extLst>
          </p:cNvPr>
          <p:cNvSpPr txBox="1"/>
          <p:nvPr/>
        </p:nvSpPr>
        <p:spPr>
          <a:xfrm>
            <a:off x="2097024" y="4830008"/>
            <a:ext cx="1624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Proluciferin</a:t>
            </a:r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B081B0-D38B-1561-3C04-DBA047AA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31</a:t>
            </a:fld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2107" y="1236346"/>
            <a:ext cx="3270504" cy="5550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50479" y="4145279"/>
            <a:ext cx="256540" cy="335280"/>
          </a:xfrm>
          <a:custGeom>
            <a:avLst/>
            <a:gdLst/>
            <a:ahLst/>
            <a:cxnLst/>
            <a:rect l="l" t="t" r="r" b="b"/>
            <a:pathLst>
              <a:path w="256539" h="335279">
                <a:moveTo>
                  <a:pt x="0" y="335279"/>
                </a:moveTo>
                <a:lnTo>
                  <a:pt x="256031" y="335279"/>
                </a:lnTo>
                <a:lnTo>
                  <a:pt x="256031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5C4B0ADC-D827-3E88-EEB4-B8C039C53D69}"/>
              </a:ext>
            </a:extLst>
          </p:cNvPr>
          <p:cNvGrpSpPr/>
          <p:nvPr/>
        </p:nvGrpSpPr>
        <p:grpSpPr>
          <a:xfrm>
            <a:off x="4930368" y="4388693"/>
            <a:ext cx="3740532" cy="2250900"/>
            <a:chOff x="5909314" y="4264207"/>
            <a:chExt cx="3740532" cy="2250900"/>
          </a:xfrm>
        </p:grpSpPr>
        <p:sp>
          <p:nvSpPr>
            <p:cNvPr id="4" name="object 4"/>
            <p:cNvSpPr/>
            <p:nvPr/>
          </p:nvSpPr>
          <p:spPr>
            <a:xfrm>
              <a:off x="6118373" y="4264207"/>
              <a:ext cx="3483864" cy="21153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28944" y="5434584"/>
              <a:ext cx="1369060" cy="335280"/>
            </a:xfrm>
            <a:custGeom>
              <a:avLst/>
              <a:gdLst/>
              <a:ahLst/>
              <a:cxnLst/>
              <a:rect l="l" t="t" r="r" b="b"/>
              <a:pathLst>
                <a:path w="1369060" h="335279">
                  <a:moveTo>
                    <a:pt x="0" y="335279"/>
                  </a:moveTo>
                  <a:lnTo>
                    <a:pt x="1368551" y="335279"/>
                  </a:lnTo>
                  <a:lnTo>
                    <a:pt x="1368551" y="0"/>
                  </a:lnTo>
                  <a:lnTo>
                    <a:pt x="0" y="0"/>
                  </a:lnTo>
                  <a:lnTo>
                    <a:pt x="0" y="335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93023" y="5407152"/>
              <a:ext cx="1369060" cy="548640"/>
            </a:xfrm>
            <a:custGeom>
              <a:avLst/>
              <a:gdLst/>
              <a:ahLst/>
              <a:cxnLst/>
              <a:rect l="l" t="t" r="r" b="b"/>
              <a:pathLst>
                <a:path w="1369059" h="548639">
                  <a:moveTo>
                    <a:pt x="0" y="548639"/>
                  </a:moveTo>
                  <a:lnTo>
                    <a:pt x="1368551" y="548639"/>
                  </a:lnTo>
                  <a:lnTo>
                    <a:pt x="1368551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909314" y="5444529"/>
              <a:ext cx="1486535" cy="1619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050" b="1">
                  <a:latin typeface="Arial"/>
                  <a:cs typeface="Arial"/>
                </a:rPr>
                <a:t>R</a:t>
              </a:r>
              <a:r>
                <a:rPr sz="1050" b="1" spc="-15">
                  <a:latin typeface="Arial"/>
                  <a:cs typeface="Arial"/>
                </a:rPr>
                <a:t>e</a:t>
              </a:r>
              <a:r>
                <a:rPr sz="1050" b="1">
                  <a:latin typeface="Arial"/>
                  <a:cs typeface="Arial"/>
                </a:rPr>
                <a:t>du</a:t>
              </a:r>
              <a:r>
                <a:rPr sz="1050" b="1" spc="-15">
                  <a:latin typeface="Arial"/>
                  <a:cs typeface="Arial"/>
                </a:rPr>
                <a:t>c</a:t>
              </a:r>
              <a:r>
                <a:rPr sz="1050" b="1" spc="5">
                  <a:latin typeface="Arial"/>
                  <a:cs typeface="Arial"/>
                </a:rPr>
                <a:t>t</a:t>
              </a:r>
              <a:r>
                <a:rPr sz="1050" b="1" spc="-15">
                  <a:latin typeface="Arial"/>
                  <a:cs typeface="Arial"/>
                </a:rPr>
                <a:t>as</a:t>
              </a:r>
              <a:r>
                <a:rPr sz="1050" b="1">
                  <a:latin typeface="Arial"/>
                  <a:cs typeface="Arial"/>
                </a:rPr>
                <a:t>e</a:t>
              </a:r>
              <a:r>
                <a:rPr sz="1050" b="1">
                  <a:latin typeface="Times New Roman"/>
                  <a:cs typeface="Times New Roman"/>
                </a:rPr>
                <a:t>  </a:t>
              </a:r>
              <a:r>
                <a:rPr sz="1050" b="1" spc="90">
                  <a:latin typeface="Times New Roman"/>
                  <a:cs typeface="Times New Roman"/>
                </a:rPr>
                <a:t> </a:t>
              </a:r>
              <a:r>
                <a:rPr sz="1050" b="1">
                  <a:latin typeface="Arial"/>
                  <a:cs typeface="Arial"/>
                </a:rPr>
                <a:t>R</a:t>
              </a:r>
              <a:r>
                <a:rPr sz="1050" b="1" spc="-15">
                  <a:latin typeface="Arial"/>
                  <a:cs typeface="Arial"/>
                </a:rPr>
                <a:t>e</a:t>
              </a:r>
              <a:r>
                <a:rPr sz="1050" b="1">
                  <a:latin typeface="Arial"/>
                  <a:cs typeface="Arial"/>
                </a:rPr>
                <a:t>du</a:t>
              </a:r>
              <a:r>
                <a:rPr sz="1050" b="1" spc="-10">
                  <a:latin typeface="Arial"/>
                  <a:cs typeface="Arial"/>
                </a:rPr>
                <a:t>c</a:t>
              </a:r>
              <a:r>
                <a:rPr sz="1050" b="1" spc="5">
                  <a:latin typeface="Arial"/>
                  <a:cs typeface="Arial"/>
                </a:rPr>
                <a:t>t</a:t>
              </a:r>
              <a:r>
                <a:rPr sz="1050" b="1" spc="-15">
                  <a:latin typeface="Arial"/>
                  <a:cs typeface="Arial"/>
                </a:rPr>
                <a:t>as</a:t>
              </a:r>
              <a:r>
                <a:rPr sz="1050" b="1">
                  <a:latin typeface="Arial"/>
                  <a:cs typeface="Arial"/>
                </a:rPr>
                <a:t>e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695305" y="5605512"/>
              <a:ext cx="642620" cy="160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050" b="1" spc="-10">
                  <a:latin typeface="Arial"/>
                  <a:cs typeface="Arial"/>
                </a:rPr>
                <a:t>S</a:t>
              </a:r>
              <a:r>
                <a:rPr sz="1050" b="1">
                  <a:latin typeface="Arial"/>
                  <a:cs typeface="Arial"/>
                </a:rPr>
                <a:t>ub</a:t>
              </a:r>
              <a:r>
                <a:rPr sz="1050" b="1" spc="-15">
                  <a:latin typeface="Arial"/>
                  <a:cs typeface="Arial"/>
                </a:rPr>
                <a:t>s</a:t>
              </a:r>
              <a:r>
                <a:rPr sz="1050" b="1" spc="5">
                  <a:latin typeface="Arial"/>
                  <a:cs typeface="Arial"/>
                </a:rPr>
                <a:t>t</a:t>
              </a:r>
              <a:r>
                <a:rPr sz="1050" b="1" spc="-5">
                  <a:latin typeface="Arial"/>
                  <a:cs typeface="Arial"/>
                </a:rPr>
                <a:t>r</a:t>
              </a:r>
              <a:r>
                <a:rPr sz="1050" b="1" spc="-15">
                  <a:latin typeface="Arial"/>
                  <a:cs typeface="Arial"/>
                </a:rPr>
                <a:t>a</a:t>
              </a:r>
              <a:r>
                <a:rPr sz="1050" b="1" spc="5">
                  <a:latin typeface="Arial"/>
                  <a:cs typeface="Arial"/>
                </a:rPr>
                <a:t>t</a:t>
              </a:r>
              <a:r>
                <a:rPr sz="1050" b="1">
                  <a:latin typeface="Arial"/>
                  <a:cs typeface="Arial"/>
                </a:rPr>
                <a:t>e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129015" y="6330441"/>
              <a:ext cx="136588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200" b="1" spc="-5">
                  <a:latin typeface="Arial"/>
                  <a:cs typeface="Arial"/>
                </a:rPr>
                <a:t>De</a:t>
              </a:r>
              <a:r>
                <a:rPr sz="1200" b="1" spc="5">
                  <a:latin typeface="Arial"/>
                  <a:cs typeface="Arial"/>
                </a:rPr>
                <a:t>t</a:t>
              </a:r>
              <a:r>
                <a:rPr sz="1200" b="1">
                  <a:latin typeface="Arial"/>
                  <a:cs typeface="Arial"/>
                </a:rPr>
                <a:t>ec</a:t>
              </a:r>
              <a:r>
                <a:rPr sz="1200" b="1" spc="5">
                  <a:latin typeface="Arial"/>
                  <a:cs typeface="Arial"/>
                </a:rPr>
                <a:t>t</a:t>
              </a:r>
              <a:r>
                <a:rPr sz="1200" b="1" spc="-5">
                  <a:latin typeface="Arial"/>
                  <a:cs typeface="Arial"/>
                </a:rPr>
                <a:t>i</a:t>
              </a:r>
              <a:r>
                <a:rPr sz="1200" b="1">
                  <a:latin typeface="Arial"/>
                  <a:cs typeface="Arial"/>
                </a:rPr>
                <a:t>o</a:t>
              </a:r>
              <a:r>
                <a:rPr sz="1200" b="1" spc="-10">
                  <a:latin typeface="Arial"/>
                  <a:cs typeface="Arial"/>
                </a:rPr>
                <a:t>n</a:t>
              </a:r>
              <a:r>
                <a:rPr sz="1200" b="1" spc="5">
                  <a:latin typeface="Times New Roman"/>
                  <a:cs typeface="Times New Roman"/>
                </a:rPr>
                <a:t> </a:t>
              </a:r>
              <a:r>
                <a:rPr sz="1200" b="1" spc="-5">
                  <a:latin typeface="Arial"/>
                  <a:cs typeface="Arial"/>
                </a:rPr>
                <a:t>Re</a:t>
              </a:r>
              <a:r>
                <a:rPr sz="1200" b="1" spc="5">
                  <a:latin typeface="Arial"/>
                  <a:cs typeface="Arial"/>
                </a:rPr>
                <a:t>a</a:t>
              </a:r>
              <a:r>
                <a:rPr sz="1200" b="1" spc="-5">
                  <a:latin typeface="Arial"/>
                  <a:cs typeface="Arial"/>
                </a:rPr>
                <a:t>g</a:t>
              </a:r>
              <a:r>
                <a:rPr sz="1200" b="1">
                  <a:latin typeface="Arial"/>
                  <a:cs typeface="Arial"/>
                </a:rPr>
                <a:t>e</a:t>
              </a:r>
              <a:r>
                <a:rPr sz="1200" b="1" spc="-25">
                  <a:latin typeface="Arial"/>
                  <a:cs typeface="Arial"/>
                </a:rPr>
                <a:t>n</a:t>
              </a:r>
              <a:r>
                <a:rPr sz="1200" b="1">
                  <a:latin typeface="Arial"/>
                  <a:cs typeface="Arial"/>
                </a:rPr>
                <a:t>t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228832" y="5441229"/>
              <a:ext cx="532765" cy="322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1250"/>
                </a:lnSpc>
              </a:pPr>
              <a:r>
                <a:rPr sz="1050" b="1">
                  <a:latin typeface="Arial"/>
                  <a:cs typeface="Arial"/>
                </a:rPr>
                <a:t>C</a:t>
              </a:r>
              <a:r>
                <a:rPr sz="1050" b="1" spc="-15">
                  <a:latin typeface="Arial"/>
                  <a:cs typeface="Arial"/>
                </a:rPr>
                <a:t>yc</a:t>
              </a:r>
              <a:r>
                <a:rPr sz="1050" b="1" spc="-10">
                  <a:latin typeface="Arial"/>
                  <a:cs typeface="Arial"/>
                </a:rPr>
                <a:t>li</a:t>
              </a:r>
              <a:r>
                <a:rPr sz="1050" b="1">
                  <a:latin typeface="Arial"/>
                  <a:cs typeface="Arial"/>
                </a:rPr>
                <a:t>ng</a:t>
              </a:r>
              <a:r>
                <a:rPr sz="1050" b="1">
                  <a:latin typeface="Times New Roman"/>
                  <a:cs typeface="Times New Roman"/>
                </a:rPr>
                <a:t> </a:t>
              </a:r>
              <a:r>
                <a:rPr sz="1050" b="1" spc="-10">
                  <a:latin typeface="Arial"/>
                  <a:cs typeface="Arial"/>
                </a:rPr>
                <a:t>E</a:t>
              </a:r>
              <a:r>
                <a:rPr sz="1050" b="1">
                  <a:latin typeface="Arial"/>
                  <a:cs typeface="Arial"/>
                </a:rPr>
                <a:t>nz</a:t>
              </a:r>
              <a:r>
                <a:rPr sz="1050" b="1" spc="-10">
                  <a:latin typeface="Arial"/>
                  <a:cs typeface="Arial"/>
                </a:rPr>
                <a:t>y</a:t>
              </a:r>
              <a:r>
                <a:rPr sz="1050" b="1" spc="20">
                  <a:latin typeface="Arial"/>
                  <a:cs typeface="Arial"/>
                </a:rPr>
                <a:t>m</a:t>
              </a:r>
              <a:r>
                <a:rPr sz="1050" b="1">
                  <a:latin typeface="Arial"/>
                  <a:cs typeface="Arial"/>
                </a:rPr>
                <a:t>e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9007226" y="5452543"/>
              <a:ext cx="506730" cy="160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050" b="1">
                  <a:latin typeface="Arial"/>
                  <a:cs typeface="Arial"/>
                </a:rPr>
                <a:t>C</a:t>
              </a:r>
              <a:r>
                <a:rPr sz="1050" b="1" spc="-15">
                  <a:latin typeface="Arial"/>
                  <a:cs typeface="Arial"/>
                </a:rPr>
                <a:t>yc</a:t>
              </a:r>
              <a:r>
                <a:rPr sz="1050" b="1" spc="-10">
                  <a:latin typeface="Arial"/>
                  <a:cs typeface="Arial"/>
                </a:rPr>
                <a:t>li</a:t>
              </a:r>
              <a:r>
                <a:rPr sz="1050" b="1">
                  <a:latin typeface="Arial"/>
                  <a:cs typeface="Arial"/>
                </a:rPr>
                <a:t>ng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9007226" y="5611608"/>
              <a:ext cx="642620" cy="160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050" b="1" spc="-10">
                  <a:latin typeface="Arial"/>
                  <a:cs typeface="Arial"/>
                </a:rPr>
                <a:t>S</a:t>
              </a:r>
              <a:r>
                <a:rPr sz="1050" b="1">
                  <a:latin typeface="Arial"/>
                  <a:cs typeface="Arial"/>
                </a:rPr>
                <a:t>ub</a:t>
              </a:r>
              <a:r>
                <a:rPr sz="1050" b="1" spc="-15">
                  <a:latin typeface="Arial"/>
                  <a:cs typeface="Arial"/>
                </a:rPr>
                <a:t>s</a:t>
              </a:r>
              <a:r>
                <a:rPr sz="1050" b="1" spc="5">
                  <a:latin typeface="Arial"/>
                  <a:cs typeface="Arial"/>
                </a:rPr>
                <a:t>t</a:t>
              </a:r>
              <a:r>
                <a:rPr sz="1050" b="1" spc="-5">
                  <a:latin typeface="Arial"/>
                  <a:cs typeface="Arial"/>
                </a:rPr>
                <a:t>r</a:t>
              </a:r>
              <a:r>
                <a:rPr sz="1050" b="1" spc="-15">
                  <a:latin typeface="Arial"/>
                  <a:cs typeface="Arial"/>
                </a:rPr>
                <a:t>a</a:t>
              </a:r>
              <a:r>
                <a:rPr sz="1050" b="1" spc="5">
                  <a:latin typeface="Arial"/>
                  <a:cs typeface="Arial"/>
                </a:rPr>
                <a:t>t</a:t>
              </a:r>
              <a:r>
                <a:rPr sz="1050" b="1">
                  <a:latin typeface="Arial"/>
                  <a:cs typeface="Arial"/>
                </a:rPr>
                <a:t>e</a:t>
              </a:r>
              <a:endParaRPr sz="1050">
                <a:latin typeface="Arial"/>
                <a:cs typeface="Arial"/>
              </a:endParaRPr>
            </a:p>
          </p:txBody>
        </p:sp>
      </p:grpSp>
      <p:sp>
        <p:nvSpPr>
          <p:cNvPr id="17" name="Nadpis 1">
            <a:extLst>
              <a:ext uri="{FF2B5EF4-FFF2-40B4-BE49-F238E27FC236}">
                <a16:creationId xmlns:a16="http://schemas.microsoft.com/office/drawing/2014/main" id="{3BBFAC55-68EE-46E5-F35B-FA61E1C0426D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32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Individually</a:t>
            </a:r>
            <a:endParaRPr lang="cs-CZ" sz="3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34A9C489-E91C-A275-AAD6-E858120B0036}"/>
              </a:ext>
            </a:extLst>
          </p:cNvPr>
          <p:cNvSpPr txBox="1">
            <a:spLocks/>
          </p:cNvSpPr>
          <p:nvPr/>
        </p:nvSpPr>
        <p:spPr>
          <a:xfrm>
            <a:off x="4152611" y="1456456"/>
            <a:ext cx="7842165" cy="27850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sensitive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bioluminescent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sample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done in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are in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ratio (NAD/NADH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NADP/NADPH)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RLU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F73C6BA6-9EA1-2B4B-090D-81C766C6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32</a:t>
            </a:fld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6791" y="1455094"/>
            <a:ext cx="103505" cy="102870"/>
          </a:xfrm>
          <a:custGeom>
            <a:avLst/>
            <a:gdLst/>
            <a:ahLst/>
            <a:cxnLst/>
            <a:rect l="l" t="t" r="r" b="b"/>
            <a:pathLst>
              <a:path w="103505" h="102869">
                <a:moveTo>
                  <a:pt x="0" y="50617"/>
                </a:moveTo>
                <a:lnTo>
                  <a:pt x="16317" y="12883"/>
                </a:lnTo>
                <a:lnTo>
                  <a:pt x="40692" y="0"/>
                </a:lnTo>
                <a:lnTo>
                  <a:pt x="57883" y="1120"/>
                </a:lnTo>
                <a:lnTo>
                  <a:pt x="93811" y="21219"/>
                </a:lnTo>
                <a:lnTo>
                  <a:pt x="103253" y="44364"/>
                </a:lnTo>
                <a:lnTo>
                  <a:pt x="101644" y="60384"/>
                </a:lnTo>
                <a:lnTo>
                  <a:pt x="79049" y="94416"/>
                </a:lnTo>
                <a:lnTo>
                  <a:pt x="53871" y="102393"/>
                </a:lnTo>
                <a:lnTo>
                  <a:pt x="38968" y="100485"/>
                </a:lnTo>
                <a:lnTo>
                  <a:pt x="6637" y="75859"/>
                </a:lnTo>
                <a:lnTo>
                  <a:pt x="0" y="50617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03360" y="1422601"/>
            <a:ext cx="130873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114">
                <a:latin typeface="Arial"/>
                <a:cs typeface="Arial"/>
              </a:rPr>
              <a:t>A</a:t>
            </a:r>
            <a:r>
              <a:rPr sz="1200" spc="-5">
                <a:latin typeface="Arial"/>
                <a:cs typeface="Arial"/>
              </a:rPr>
              <a:t>T</a:t>
            </a:r>
            <a:r>
              <a:rPr sz="1200" spc="-10">
                <a:latin typeface="Arial"/>
                <a:cs typeface="Arial"/>
              </a:rPr>
              <a:t>P</a:t>
            </a:r>
            <a:r>
              <a:rPr sz="1200" spc="25">
                <a:latin typeface="Times New Roman"/>
                <a:cs typeface="Times New Roman"/>
              </a:rPr>
              <a:t> </a:t>
            </a:r>
            <a:r>
              <a:rPr sz="1200" spc="10">
                <a:latin typeface="Arial"/>
                <a:cs typeface="Arial"/>
              </a:rPr>
              <a:t>(</a:t>
            </a:r>
            <a:r>
              <a:rPr sz="1200" spc="-5">
                <a:latin typeface="Arial"/>
                <a:cs typeface="Arial"/>
              </a:rPr>
              <a:t>Ce</a:t>
            </a:r>
            <a:r>
              <a:rPr sz="1200" spc="20">
                <a:latin typeface="Arial"/>
                <a:cs typeface="Arial"/>
              </a:rPr>
              <a:t>ll</a:t>
            </a:r>
            <a:r>
              <a:rPr sz="1200" spc="-50">
                <a:latin typeface="Arial"/>
                <a:cs typeface="Arial"/>
              </a:rPr>
              <a:t>T</a:t>
            </a:r>
            <a:r>
              <a:rPr sz="1200" spc="-5">
                <a:latin typeface="Arial"/>
                <a:cs typeface="Arial"/>
              </a:rPr>
              <a:t>it</a:t>
            </a:r>
            <a:r>
              <a:rPr sz="1200" spc="-20">
                <a:latin typeface="Arial"/>
                <a:cs typeface="Arial"/>
              </a:rPr>
              <a:t>e</a:t>
            </a:r>
            <a:r>
              <a:rPr sz="1200" spc="10">
                <a:latin typeface="Arial"/>
                <a:cs typeface="Arial"/>
              </a:rPr>
              <a:t>r</a:t>
            </a:r>
            <a:r>
              <a:rPr sz="1200" spc="5">
                <a:latin typeface="Arial"/>
                <a:cs typeface="Arial"/>
              </a:rPr>
              <a:t>-</a:t>
            </a:r>
            <a:r>
              <a:rPr sz="1200" spc="-10">
                <a:latin typeface="Arial"/>
                <a:cs typeface="Arial"/>
              </a:rPr>
              <a:t>G</a:t>
            </a:r>
            <a:r>
              <a:rPr sz="1200" spc="-5">
                <a:latin typeface="Arial"/>
                <a:cs typeface="Arial"/>
              </a:rPr>
              <a:t>l</a:t>
            </a:r>
            <a:r>
              <a:rPr sz="1200" spc="-20">
                <a:latin typeface="Arial"/>
                <a:cs typeface="Arial"/>
              </a:rPr>
              <a:t>o</a:t>
            </a:r>
            <a:r>
              <a:rPr sz="1200">
                <a:latin typeface="Arial"/>
                <a:cs typeface="Arial"/>
              </a:rPr>
              <a:t>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40667" y="1422601"/>
            <a:ext cx="10655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>
                <a:latin typeface="Arial"/>
                <a:cs typeface="Arial"/>
              </a:rPr>
              <a:t>N</a:t>
            </a:r>
            <a:r>
              <a:rPr sz="1200" spc="-15">
                <a:latin typeface="Arial"/>
                <a:cs typeface="Arial"/>
              </a:rPr>
              <a:t>A</a:t>
            </a:r>
            <a:r>
              <a:rPr sz="1200" spc="-5">
                <a:latin typeface="Arial"/>
                <a:cs typeface="Arial"/>
              </a:rPr>
              <a:t>D</a:t>
            </a:r>
            <a:r>
              <a:rPr sz="1200" spc="-15">
                <a:latin typeface="Arial"/>
                <a:cs typeface="Arial"/>
              </a:rPr>
              <a:t>P+</a:t>
            </a:r>
            <a:r>
              <a:rPr sz="1200" spc="-5">
                <a:latin typeface="Arial"/>
                <a:cs typeface="Arial"/>
              </a:rPr>
              <a:t>N</a:t>
            </a:r>
            <a:r>
              <a:rPr sz="1200" spc="-15">
                <a:latin typeface="Arial"/>
                <a:cs typeface="Arial"/>
              </a:rPr>
              <a:t>A</a:t>
            </a:r>
            <a:r>
              <a:rPr sz="1200" spc="-5">
                <a:latin typeface="Arial"/>
                <a:cs typeface="Arial"/>
              </a:rPr>
              <a:t>D</a:t>
            </a:r>
            <a:r>
              <a:rPr sz="1200" spc="-15">
                <a:latin typeface="Arial"/>
                <a:cs typeface="Arial"/>
              </a:rPr>
              <a:t>P</a:t>
            </a:r>
            <a:r>
              <a:rPr sz="1200">
                <a:latin typeface="Arial"/>
                <a:cs typeface="Arial"/>
              </a:rPr>
              <a:t>H</a:t>
            </a:r>
          </a:p>
        </p:txBody>
      </p:sp>
      <p:sp>
        <p:nvSpPr>
          <p:cNvPr id="5" name="object 5"/>
          <p:cNvSpPr/>
          <p:nvPr/>
        </p:nvSpPr>
        <p:spPr>
          <a:xfrm>
            <a:off x="6114094" y="1463041"/>
            <a:ext cx="106680" cy="94615"/>
          </a:xfrm>
          <a:custGeom>
            <a:avLst/>
            <a:gdLst/>
            <a:ahLst/>
            <a:cxnLst/>
            <a:rect l="l" t="t" r="r" b="b"/>
            <a:pathLst>
              <a:path w="106679" h="94615">
                <a:moveTo>
                  <a:pt x="0" y="94487"/>
                </a:moveTo>
                <a:lnTo>
                  <a:pt x="53339" y="0"/>
                </a:lnTo>
                <a:lnTo>
                  <a:pt x="106679" y="94487"/>
                </a:lnTo>
                <a:lnTo>
                  <a:pt x="0" y="94487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2959" y="1455094"/>
            <a:ext cx="103505" cy="102870"/>
          </a:xfrm>
          <a:custGeom>
            <a:avLst/>
            <a:gdLst/>
            <a:ahLst/>
            <a:cxnLst/>
            <a:rect l="l" t="t" r="r" b="b"/>
            <a:pathLst>
              <a:path w="103505" h="102869">
                <a:moveTo>
                  <a:pt x="40703" y="0"/>
                </a:moveTo>
                <a:lnTo>
                  <a:pt x="7631" y="23565"/>
                </a:lnTo>
                <a:lnTo>
                  <a:pt x="0" y="50617"/>
                </a:lnTo>
                <a:lnTo>
                  <a:pt x="1529" y="63107"/>
                </a:lnTo>
                <a:lnTo>
                  <a:pt x="25832" y="95074"/>
                </a:lnTo>
                <a:lnTo>
                  <a:pt x="53863" y="102393"/>
                </a:lnTo>
                <a:lnTo>
                  <a:pt x="67146" y="100079"/>
                </a:lnTo>
                <a:lnTo>
                  <a:pt x="96755" y="74272"/>
                </a:lnTo>
                <a:lnTo>
                  <a:pt x="103253" y="44372"/>
                </a:lnTo>
                <a:lnTo>
                  <a:pt x="100081" y="32103"/>
                </a:lnTo>
                <a:lnTo>
                  <a:pt x="72562" y="5311"/>
                </a:lnTo>
                <a:lnTo>
                  <a:pt x="407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13412" y="1422601"/>
            <a:ext cx="86423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>
                <a:latin typeface="Arial"/>
                <a:cs typeface="Arial"/>
              </a:rPr>
              <a:t>N</a:t>
            </a:r>
            <a:r>
              <a:rPr sz="1200" spc="-15">
                <a:latin typeface="Arial"/>
                <a:cs typeface="Arial"/>
              </a:rPr>
              <a:t>A</a:t>
            </a:r>
            <a:r>
              <a:rPr sz="1200" spc="-5">
                <a:latin typeface="Arial"/>
                <a:cs typeface="Arial"/>
              </a:rPr>
              <a:t>D</a:t>
            </a:r>
            <a:r>
              <a:rPr sz="1200" spc="-10">
                <a:latin typeface="Arial"/>
                <a:cs typeface="Arial"/>
              </a:rPr>
              <a:t>+</a:t>
            </a:r>
            <a:r>
              <a:rPr sz="1200" spc="-5">
                <a:latin typeface="Arial"/>
                <a:cs typeface="Arial"/>
              </a:rPr>
              <a:t>N</a:t>
            </a:r>
            <a:r>
              <a:rPr sz="1200" spc="-15">
                <a:latin typeface="Arial"/>
                <a:cs typeface="Arial"/>
              </a:rPr>
              <a:t>A</a:t>
            </a:r>
            <a:r>
              <a:rPr sz="1200" spc="-5">
                <a:latin typeface="Arial"/>
                <a:cs typeface="Arial"/>
              </a:rPr>
              <a:t>DH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85567" y="1463041"/>
            <a:ext cx="106680" cy="94615"/>
          </a:xfrm>
          <a:custGeom>
            <a:avLst/>
            <a:gdLst/>
            <a:ahLst/>
            <a:cxnLst/>
            <a:rect l="l" t="t" r="r" b="b"/>
            <a:pathLst>
              <a:path w="106679" h="94615">
                <a:moveTo>
                  <a:pt x="106679" y="0"/>
                </a:moveTo>
                <a:lnTo>
                  <a:pt x="0" y="0"/>
                </a:lnTo>
                <a:lnTo>
                  <a:pt x="53339" y="94487"/>
                </a:lnTo>
                <a:lnTo>
                  <a:pt x="1066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9087" y="3697223"/>
            <a:ext cx="6915911" cy="2548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9943" y="1609345"/>
            <a:ext cx="6915911" cy="2057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9943" y="1645920"/>
            <a:ext cx="268605" cy="265430"/>
          </a:xfrm>
          <a:custGeom>
            <a:avLst/>
            <a:gdLst/>
            <a:ahLst/>
            <a:cxnLst/>
            <a:rect l="l" t="t" r="r" b="b"/>
            <a:pathLst>
              <a:path w="268605" h="265430">
                <a:moveTo>
                  <a:pt x="0" y="265175"/>
                </a:moveTo>
                <a:lnTo>
                  <a:pt x="268223" y="265175"/>
                </a:lnTo>
                <a:lnTo>
                  <a:pt x="268223" y="0"/>
                </a:lnTo>
                <a:lnTo>
                  <a:pt x="0" y="0"/>
                </a:lnTo>
                <a:lnTo>
                  <a:pt x="0" y="2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49047" y="1563624"/>
            <a:ext cx="268605" cy="265430"/>
          </a:xfrm>
          <a:custGeom>
            <a:avLst/>
            <a:gdLst/>
            <a:ahLst/>
            <a:cxnLst/>
            <a:rect l="l" t="t" r="r" b="b"/>
            <a:pathLst>
              <a:path w="268604" h="265430">
                <a:moveTo>
                  <a:pt x="0" y="265175"/>
                </a:moveTo>
                <a:lnTo>
                  <a:pt x="268223" y="265175"/>
                </a:lnTo>
                <a:lnTo>
                  <a:pt x="268223" y="0"/>
                </a:lnTo>
                <a:lnTo>
                  <a:pt x="0" y="0"/>
                </a:lnTo>
                <a:lnTo>
                  <a:pt x="0" y="2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49943" y="3642360"/>
            <a:ext cx="268605" cy="265430"/>
          </a:xfrm>
          <a:custGeom>
            <a:avLst/>
            <a:gdLst/>
            <a:ahLst/>
            <a:cxnLst/>
            <a:rect l="l" t="t" r="r" b="b"/>
            <a:pathLst>
              <a:path w="268605" h="265429">
                <a:moveTo>
                  <a:pt x="0" y="265175"/>
                </a:moveTo>
                <a:lnTo>
                  <a:pt x="268223" y="265175"/>
                </a:lnTo>
                <a:lnTo>
                  <a:pt x="268223" y="0"/>
                </a:lnTo>
                <a:lnTo>
                  <a:pt x="0" y="0"/>
                </a:lnTo>
                <a:lnTo>
                  <a:pt x="0" y="2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94768" y="3700272"/>
            <a:ext cx="268605" cy="265430"/>
          </a:xfrm>
          <a:custGeom>
            <a:avLst/>
            <a:gdLst/>
            <a:ahLst/>
            <a:cxnLst/>
            <a:rect l="l" t="t" r="r" b="b"/>
            <a:pathLst>
              <a:path w="268604" h="265429">
                <a:moveTo>
                  <a:pt x="0" y="265175"/>
                </a:moveTo>
                <a:lnTo>
                  <a:pt x="268223" y="265175"/>
                </a:lnTo>
                <a:lnTo>
                  <a:pt x="268223" y="0"/>
                </a:lnTo>
                <a:lnTo>
                  <a:pt x="0" y="0"/>
                </a:lnTo>
                <a:lnTo>
                  <a:pt x="0" y="2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596831" y="3309368"/>
            <a:ext cx="381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15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6</a:t>
            </a:r>
            <a:r>
              <a:rPr sz="1400" b="1" spc="4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96831" y="5375921"/>
            <a:ext cx="381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1400" b="1" spc="5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17337" y="5375921"/>
            <a:ext cx="381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1400" b="1" spc="5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h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17326" y="3309876"/>
            <a:ext cx="3803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400" b="1" spc="5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>
                <a:solidFill>
                  <a:srgbClr val="C00000"/>
                </a:solidFill>
                <a:latin typeface="Arial"/>
                <a:cs typeface="Arial"/>
              </a:rPr>
              <a:t>h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96832" y="6458155"/>
            <a:ext cx="57181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20">
                <a:latin typeface="Arial"/>
                <a:cs typeface="Arial"/>
              </a:rPr>
              <a:t>A</a:t>
            </a:r>
            <a:r>
              <a:rPr sz="1200" spc="5">
                <a:latin typeface="Arial"/>
                <a:cs typeface="Arial"/>
              </a:rPr>
              <a:t>dap</a:t>
            </a:r>
            <a:r>
              <a:rPr sz="1200" spc="-5">
                <a:latin typeface="Arial"/>
                <a:cs typeface="Arial"/>
              </a:rPr>
              <a:t>te</a:t>
            </a:r>
            <a:r>
              <a:rPr sz="1200">
                <a:latin typeface="Arial"/>
                <a:cs typeface="Arial"/>
              </a:rPr>
              <a:t>d</a:t>
            </a:r>
            <a:r>
              <a:rPr sz="1200" spc="-10">
                <a:latin typeface="Times New Roman"/>
                <a:cs typeface="Times New Roman"/>
              </a:rPr>
              <a:t> </a:t>
            </a:r>
            <a:r>
              <a:rPr sz="1200" spc="-5">
                <a:latin typeface="Arial"/>
                <a:cs typeface="Arial"/>
              </a:rPr>
              <a:t>f</a:t>
            </a:r>
            <a:r>
              <a:rPr sz="1200">
                <a:latin typeface="Arial"/>
                <a:cs typeface="Arial"/>
              </a:rPr>
              <a:t>r</a:t>
            </a:r>
            <a:r>
              <a:rPr sz="1200" spc="5">
                <a:latin typeface="Arial"/>
                <a:cs typeface="Arial"/>
              </a:rPr>
              <a:t>o</a:t>
            </a:r>
            <a:r>
              <a:rPr sz="1200">
                <a:latin typeface="Arial"/>
                <a:cs typeface="Arial"/>
              </a:rPr>
              <a:t>m</a:t>
            </a:r>
            <a:r>
              <a:rPr sz="1200" spc="45">
                <a:latin typeface="Times New Roman"/>
                <a:cs typeface="Times New Roman"/>
              </a:rPr>
              <a:t> </a:t>
            </a:r>
            <a:r>
              <a:rPr sz="1200" spc="-40">
                <a:latin typeface="Arial"/>
                <a:cs typeface="Arial"/>
              </a:rPr>
              <a:t>V</a:t>
            </a:r>
            <a:r>
              <a:rPr sz="1200" spc="20">
                <a:latin typeface="Arial"/>
                <a:cs typeface="Arial"/>
              </a:rPr>
              <a:t>i</a:t>
            </a:r>
            <a:r>
              <a:rPr sz="1200" spc="5">
                <a:latin typeface="Arial"/>
                <a:cs typeface="Arial"/>
              </a:rPr>
              <a:t>dug</a:t>
            </a:r>
            <a:r>
              <a:rPr sz="1200" spc="20">
                <a:latin typeface="Arial"/>
                <a:cs typeface="Arial"/>
              </a:rPr>
              <a:t>i</a:t>
            </a:r>
            <a:r>
              <a:rPr sz="1200" spc="-20">
                <a:latin typeface="Arial"/>
                <a:cs typeface="Arial"/>
              </a:rPr>
              <a:t>r</a:t>
            </a:r>
            <a:r>
              <a:rPr sz="1200" spc="-5">
                <a:latin typeface="Arial"/>
                <a:cs typeface="Arial"/>
              </a:rPr>
              <a:t>i</a:t>
            </a:r>
            <a:r>
              <a:rPr sz="1200">
                <a:latin typeface="Arial"/>
                <a:cs typeface="Arial"/>
              </a:rPr>
              <a:t>e</a:t>
            </a:r>
            <a:r>
              <a:rPr sz="1200" spc="-20">
                <a:latin typeface="Arial"/>
                <a:cs typeface="Arial"/>
              </a:rPr>
              <a:t>n</a:t>
            </a:r>
            <a:r>
              <a:rPr sz="1200" spc="5">
                <a:latin typeface="Arial"/>
                <a:cs typeface="Arial"/>
              </a:rPr>
              <a:t>e</a:t>
            </a:r>
            <a:r>
              <a:rPr sz="1200" spc="-5">
                <a:latin typeface="Arial"/>
                <a:cs typeface="Arial"/>
              </a:rPr>
              <a:t>,</a:t>
            </a:r>
            <a:r>
              <a:rPr sz="1200" spc="-35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J</a:t>
            </a:r>
            <a:r>
              <a:rPr sz="1200">
                <a:latin typeface="Times New Roman"/>
                <a:cs typeface="Times New Roman"/>
              </a:rPr>
              <a:t> </a:t>
            </a:r>
            <a:r>
              <a:rPr sz="1200" spc="60">
                <a:latin typeface="Times New Roman"/>
                <a:cs typeface="Times New Roman"/>
              </a:rPr>
              <a:t> </a:t>
            </a:r>
            <a:r>
              <a:rPr sz="1200" i="1">
                <a:latin typeface="Arial"/>
                <a:cs typeface="Arial"/>
              </a:rPr>
              <a:t>e</a:t>
            </a:r>
            <a:r>
              <a:rPr sz="1200" i="1" spc="-5">
                <a:latin typeface="Arial"/>
                <a:cs typeface="Arial"/>
              </a:rPr>
              <a:t>t</a:t>
            </a:r>
            <a:r>
              <a:rPr sz="1200" i="1" spc="35">
                <a:latin typeface="Times New Roman"/>
                <a:cs typeface="Times New Roman"/>
              </a:rPr>
              <a:t> </a:t>
            </a:r>
            <a:r>
              <a:rPr sz="1200" i="1">
                <a:latin typeface="Arial"/>
                <a:cs typeface="Arial"/>
              </a:rPr>
              <a:t>a</a:t>
            </a:r>
            <a:r>
              <a:rPr sz="1200" i="1" spc="-5">
                <a:latin typeface="Arial"/>
                <a:cs typeface="Arial"/>
              </a:rPr>
              <a:t>l</a:t>
            </a:r>
            <a:r>
              <a:rPr sz="1200" i="1">
                <a:latin typeface="Arial"/>
                <a:cs typeface="Arial"/>
              </a:rPr>
              <a:t>.</a:t>
            </a:r>
            <a:r>
              <a:rPr sz="1200" i="1" spc="35">
                <a:latin typeface="Times New Roman"/>
                <a:cs typeface="Times New Roman"/>
              </a:rPr>
              <a:t> </a:t>
            </a:r>
            <a:r>
              <a:rPr sz="1200" spc="5">
                <a:latin typeface="Arial"/>
                <a:cs typeface="Arial"/>
              </a:rPr>
              <a:t>(</a:t>
            </a:r>
            <a:r>
              <a:rPr sz="1200">
                <a:latin typeface="Arial"/>
                <a:cs typeface="Arial"/>
              </a:rPr>
              <a:t>2014</a:t>
            </a:r>
            <a:r>
              <a:rPr sz="1200" spc="5">
                <a:latin typeface="Arial"/>
                <a:cs typeface="Arial"/>
              </a:rPr>
              <a:t>)</a:t>
            </a:r>
            <a:r>
              <a:rPr sz="1200" spc="-5">
                <a:latin typeface="Arial"/>
                <a:cs typeface="Arial"/>
              </a:rPr>
              <a:t>,</a:t>
            </a:r>
            <a:r>
              <a:rPr sz="1200" spc="-85">
                <a:latin typeface="Times New Roman"/>
                <a:cs typeface="Times New Roman"/>
              </a:rPr>
              <a:t> </a:t>
            </a:r>
            <a:r>
              <a:rPr sz="1200" spc="-20">
                <a:latin typeface="Arial"/>
                <a:cs typeface="Arial"/>
              </a:rPr>
              <a:t>A</a:t>
            </a:r>
            <a:r>
              <a:rPr sz="1200">
                <a:latin typeface="Arial"/>
                <a:cs typeface="Arial"/>
              </a:rPr>
              <a:t>ssay</a:t>
            </a:r>
            <a:r>
              <a:rPr sz="1200" spc="30">
                <a:latin typeface="Times New Roman"/>
                <a:cs typeface="Times New Roman"/>
              </a:rPr>
              <a:t> </a:t>
            </a:r>
            <a:r>
              <a:rPr sz="1200" spc="-5">
                <a:latin typeface="Arial"/>
                <a:cs typeface="Arial"/>
              </a:rPr>
              <a:t>D</a:t>
            </a:r>
            <a:r>
              <a:rPr sz="1200" spc="5">
                <a:latin typeface="Arial"/>
                <a:cs typeface="Arial"/>
              </a:rPr>
              <a:t>r</a:t>
            </a:r>
            <a:r>
              <a:rPr sz="1200">
                <a:latin typeface="Arial"/>
                <a:cs typeface="Arial"/>
              </a:rPr>
              <a:t>ug</a:t>
            </a:r>
            <a:r>
              <a:rPr sz="1200" spc="15">
                <a:latin typeface="Times New Roman"/>
                <a:cs typeface="Times New Roman"/>
              </a:rPr>
              <a:t> </a:t>
            </a:r>
            <a:r>
              <a:rPr sz="1200" spc="-5">
                <a:latin typeface="Arial"/>
                <a:cs typeface="Arial"/>
              </a:rPr>
              <a:t>De</a:t>
            </a:r>
            <a:r>
              <a:rPr sz="1200">
                <a:latin typeface="Arial"/>
                <a:cs typeface="Arial"/>
              </a:rPr>
              <a:t>v</a:t>
            </a:r>
            <a:r>
              <a:rPr sz="1200" spc="-10">
                <a:latin typeface="Times New Roman"/>
                <a:cs typeface="Times New Roman"/>
              </a:rPr>
              <a:t> </a:t>
            </a:r>
            <a:r>
              <a:rPr sz="1200" spc="-145">
                <a:latin typeface="Arial"/>
                <a:cs typeface="Arial"/>
              </a:rPr>
              <a:t>T</a:t>
            </a:r>
            <a:r>
              <a:rPr sz="1200">
                <a:latin typeface="Arial"/>
                <a:cs typeface="Arial"/>
              </a:rPr>
              <a:t>echno</a:t>
            </a:r>
            <a:r>
              <a:rPr sz="1200" spc="20">
                <a:latin typeface="Arial"/>
                <a:cs typeface="Arial"/>
              </a:rPr>
              <a:t>l</a:t>
            </a:r>
            <a:r>
              <a:rPr sz="1200" spc="-5">
                <a:latin typeface="Arial"/>
                <a:cs typeface="Arial"/>
              </a:rPr>
              <a:t>.</a:t>
            </a:r>
            <a:r>
              <a:rPr sz="1200" spc="-1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12</a:t>
            </a:r>
            <a:r>
              <a:rPr sz="1200" spc="5">
                <a:latin typeface="Arial"/>
                <a:cs typeface="Arial"/>
              </a:rPr>
              <a:t>(</a:t>
            </a:r>
            <a:r>
              <a:rPr sz="1200" spc="30">
                <a:latin typeface="Arial"/>
                <a:cs typeface="Arial"/>
              </a:rPr>
              <a:t>9</a:t>
            </a:r>
            <a:r>
              <a:rPr sz="1200" spc="5">
                <a:latin typeface="Arial"/>
                <a:cs typeface="Arial"/>
              </a:rPr>
              <a:t>-</a:t>
            </a:r>
            <a:r>
              <a:rPr sz="1200">
                <a:latin typeface="Arial"/>
                <a:cs typeface="Arial"/>
              </a:rPr>
              <a:t>10</a:t>
            </a:r>
            <a:r>
              <a:rPr sz="1200" spc="5">
                <a:latin typeface="Arial"/>
                <a:cs typeface="Arial"/>
              </a:rPr>
              <a:t>)</a:t>
            </a:r>
            <a:r>
              <a:rPr sz="1200" spc="-5">
                <a:latin typeface="Arial"/>
                <a:cs typeface="Arial"/>
              </a:rPr>
              <a:t>:5</a:t>
            </a:r>
            <a:r>
              <a:rPr sz="1200" spc="-20">
                <a:latin typeface="Arial"/>
                <a:cs typeface="Arial"/>
              </a:rPr>
              <a:t>1</a:t>
            </a:r>
            <a:r>
              <a:rPr sz="1200" spc="10">
                <a:latin typeface="Arial"/>
                <a:cs typeface="Arial"/>
              </a:rPr>
              <a:t>4</a:t>
            </a:r>
            <a:r>
              <a:rPr sz="1200" spc="5">
                <a:latin typeface="Arial"/>
                <a:cs typeface="Arial"/>
              </a:rPr>
              <a:t>-</a:t>
            </a:r>
            <a:r>
              <a:rPr sz="1200" spc="-20">
                <a:latin typeface="Arial"/>
                <a:cs typeface="Arial"/>
              </a:rPr>
              <a:t>2</a:t>
            </a:r>
            <a:r>
              <a:rPr sz="1200">
                <a:latin typeface="Arial"/>
                <a:cs typeface="Arial"/>
              </a:rPr>
              <a:t>6</a:t>
            </a: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FDD9AFBD-3401-1DF7-E8A6-6D3A0A4E48F8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Dinucleotide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Depletion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3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sz="3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 </a:t>
            </a:r>
            <a:r>
              <a:rPr lang="cs-CZ" sz="3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endParaRPr lang="cs-CZ" sz="3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09530" y="1422601"/>
            <a:ext cx="14331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>
                <a:latin typeface="Arial"/>
                <a:cs typeface="Arial"/>
              </a:rPr>
              <a:t>C</a:t>
            </a:r>
            <a:r>
              <a:rPr sz="1200" spc="5">
                <a:latin typeface="Arial"/>
                <a:cs typeface="Arial"/>
              </a:rPr>
              <a:t>T</a:t>
            </a:r>
            <a:r>
              <a:rPr sz="1200" spc="-10">
                <a:latin typeface="Arial"/>
                <a:cs typeface="Arial"/>
              </a:rPr>
              <a:t>F</a:t>
            </a:r>
            <a:r>
              <a:rPr sz="1200" spc="20">
                <a:latin typeface="Times New Roman"/>
                <a:cs typeface="Times New Roman"/>
              </a:rPr>
              <a:t> </a:t>
            </a:r>
            <a:r>
              <a:rPr sz="1200" spc="10">
                <a:latin typeface="Arial"/>
                <a:cs typeface="Arial"/>
              </a:rPr>
              <a:t>(</a:t>
            </a:r>
            <a:r>
              <a:rPr sz="1200" spc="-5">
                <a:latin typeface="Arial"/>
                <a:cs typeface="Arial"/>
              </a:rPr>
              <a:t>Ce</a:t>
            </a:r>
            <a:r>
              <a:rPr sz="1200" spc="20">
                <a:latin typeface="Arial"/>
                <a:cs typeface="Arial"/>
              </a:rPr>
              <a:t>ll</a:t>
            </a:r>
            <a:r>
              <a:rPr sz="1200" spc="-50">
                <a:latin typeface="Arial"/>
                <a:cs typeface="Arial"/>
              </a:rPr>
              <a:t>T</a:t>
            </a:r>
            <a:r>
              <a:rPr sz="1200" spc="-5">
                <a:latin typeface="Arial"/>
                <a:cs typeface="Arial"/>
              </a:rPr>
              <a:t>it</a:t>
            </a:r>
            <a:r>
              <a:rPr sz="1200">
                <a:latin typeface="Arial"/>
                <a:cs typeface="Arial"/>
              </a:rPr>
              <a:t>e</a:t>
            </a:r>
            <a:r>
              <a:rPr sz="1200" spc="10">
                <a:latin typeface="Arial"/>
                <a:cs typeface="Arial"/>
              </a:rPr>
              <a:t>r</a:t>
            </a:r>
            <a:r>
              <a:rPr sz="1200" spc="-15">
                <a:latin typeface="Arial"/>
                <a:cs typeface="Arial"/>
              </a:rPr>
              <a:t>-</a:t>
            </a:r>
            <a:r>
              <a:rPr sz="1200" spc="-5">
                <a:latin typeface="Arial"/>
                <a:cs typeface="Arial"/>
              </a:rPr>
              <a:t>Flu</a:t>
            </a:r>
            <a:r>
              <a:rPr sz="1200" spc="-20">
                <a:latin typeface="Arial"/>
                <a:cs typeface="Arial"/>
              </a:rPr>
              <a:t>o</a:t>
            </a:r>
            <a:r>
              <a:rPr sz="1200" spc="5">
                <a:latin typeface="Arial"/>
                <a:cs typeface="Arial"/>
              </a:rPr>
              <a:t>r</a:t>
            </a:r>
            <a:r>
              <a:rPr sz="1200">
                <a:latin typeface="Arial"/>
                <a:cs typeface="Arial"/>
              </a:rPr>
              <a:t>)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61848B2-7CC4-DA27-D05A-946046A07746}"/>
              </a:ext>
            </a:extLst>
          </p:cNvPr>
          <p:cNvSpPr txBox="1"/>
          <p:nvPr/>
        </p:nvSpPr>
        <p:spPr>
          <a:xfrm>
            <a:off x="9273258" y="2638044"/>
            <a:ext cx="24065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202124"/>
                </a:solidFill>
                <a:effectLst/>
                <a:latin typeface="Google Sans"/>
              </a:rPr>
              <a:t>FK866</a:t>
            </a:r>
            <a:r>
              <a:rPr lang="cs-CZ">
                <a:solidFill>
                  <a:srgbClr val="202124"/>
                </a:solidFill>
                <a:latin typeface="Google Sans"/>
              </a:rPr>
              <a:t> -</a:t>
            </a:r>
            <a:r>
              <a:rPr lang="en-US" b="0" i="0">
                <a:solidFill>
                  <a:srgbClr val="040C28"/>
                </a:solidFill>
                <a:effectLst/>
                <a:latin typeface="Google Sans"/>
              </a:rPr>
              <a:t> highly specific noncompetitive inhibitor of nicotinamide </a:t>
            </a:r>
            <a:r>
              <a:rPr lang="en-US" b="0" i="0" err="1">
                <a:solidFill>
                  <a:srgbClr val="040C28"/>
                </a:solidFill>
                <a:effectLst/>
                <a:latin typeface="Google Sans"/>
              </a:rPr>
              <a:t>phosphoribosyltransferase</a:t>
            </a:r>
            <a:endParaRPr lang="cs-CZ"/>
          </a:p>
        </p:txBody>
      </p:sp>
      <p:sp>
        <p:nvSpPr>
          <p:cNvPr id="26" name="Zástupný symbol pro číslo snímku 25">
            <a:extLst>
              <a:ext uri="{FF2B5EF4-FFF2-40B4-BE49-F238E27FC236}">
                <a16:creationId xmlns:a16="http://schemas.microsoft.com/office/drawing/2014/main" id="{D8C3C581-AF4F-BED1-C17A-3CA130A6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33</a:t>
            </a:fld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0824" y="1606297"/>
            <a:ext cx="7900415" cy="2392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99268" y="1345689"/>
            <a:ext cx="756602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05"/>
              </a:lnSpc>
            </a:pPr>
            <a:r>
              <a:rPr sz="1600" i="1">
                <a:latin typeface="Arial"/>
                <a:cs typeface="Arial"/>
              </a:rPr>
              <a:t>Me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 spc="-10">
                <a:latin typeface="Arial"/>
                <a:cs typeface="Arial"/>
              </a:rPr>
              <a:t>abo</a:t>
            </a:r>
            <a:r>
              <a:rPr sz="1600" i="1" spc="-5">
                <a:latin typeface="Arial"/>
                <a:cs typeface="Arial"/>
              </a:rPr>
              <a:t>l</a:t>
            </a:r>
            <a:r>
              <a:rPr sz="1600" i="1">
                <a:latin typeface="Arial"/>
                <a:cs typeface="Arial"/>
              </a:rPr>
              <a:t>i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>
                <a:latin typeface="Arial"/>
                <a:cs typeface="Arial"/>
              </a:rPr>
              <a:t>e</a:t>
            </a:r>
            <a:r>
              <a:rPr sz="1600" i="1" spc="-10">
                <a:latin typeface="Arial"/>
                <a:cs typeface="Arial"/>
              </a:rPr>
              <a:t>-</a:t>
            </a:r>
            <a:r>
              <a:rPr sz="1600" i="1" spc="5">
                <a:latin typeface="Arial"/>
                <a:cs typeface="Arial"/>
              </a:rPr>
              <a:t>s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 spc="-5">
                <a:latin typeface="Arial"/>
                <a:cs typeface="Arial"/>
              </a:rPr>
              <a:t>le</a:t>
            </a:r>
            <a:r>
              <a:rPr sz="1600" i="1" spc="5">
                <a:latin typeface="Arial"/>
                <a:cs typeface="Arial"/>
              </a:rPr>
              <a:t>ct</a:t>
            </a:r>
            <a:r>
              <a:rPr sz="1600" i="1" spc="-25">
                <a:latin typeface="Arial"/>
                <a:cs typeface="Arial"/>
              </a:rPr>
              <a:t>i</a:t>
            </a:r>
            <a:r>
              <a:rPr sz="1600" i="1" spc="5">
                <a:latin typeface="Arial"/>
                <a:cs typeface="Arial"/>
              </a:rPr>
              <a:t>v</a:t>
            </a:r>
            <a:r>
              <a:rPr sz="1600" i="1">
                <a:latin typeface="Arial"/>
                <a:cs typeface="Arial"/>
              </a:rPr>
              <a:t>e</a:t>
            </a:r>
            <a:r>
              <a:rPr sz="1600" i="1" spc="-50">
                <a:latin typeface="Times New Roman"/>
                <a:cs typeface="Times New Roman"/>
              </a:rPr>
              <a:t> </a:t>
            </a:r>
            <a:r>
              <a:rPr sz="1600" i="1" spc="-10">
                <a:latin typeface="Arial"/>
                <a:cs typeface="Arial"/>
              </a:rPr>
              <a:t>deh</a:t>
            </a:r>
            <a:r>
              <a:rPr sz="1600" i="1" spc="5">
                <a:latin typeface="Arial"/>
                <a:cs typeface="Arial"/>
              </a:rPr>
              <a:t>y</a:t>
            </a:r>
            <a:r>
              <a:rPr sz="1600" i="1" spc="-10">
                <a:latin typeface="Arial"/>
                <a:cs typeface="Arial"/>
              </a:rPr>
              <a:t>drogena</a:t>
            </a:r>
            <a:r>
              <a:rPr sz="1600" i="1" spc="5">
                <a:latin typeface="Arial"/>
                <a:cs typeface="Arial"/>
              </a:rPr>
              <a:t>s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>
                <a:latin typeface="Arial"/>
                <a:cs typeface="Arial"/>
              </a:rPr>
              <a:t>s</a:t>
            </a:r>
            <a:r>
              <a:rPr sz="1600" i="1" spc="15">
                <a:latin typeface="Times New Roman"/>
                <a:cs typeface="Times New Roman"/>
              </a:rPr>
              <a:t> </a:t>
            </a:r>
            <a:r>
              <a:rPr sz="1600" i="1" spc="5">
                <a:latin typeface="Arial"/>
                <a:cs typeface="Arial"/>
              </a:rPr>
              <a:t>c</a:t>
            </a:r>
            <a:r>
              <a:rPr sz="1600" i="1" spc="-10">
                <a:latin typeface="Arial"/>
                <a:cs typeface="Arial"/>
              </a:rPr>
              <a:t>oup</a:t>
            </a:r>
            <a:r>
              <a:rPr sz="1600" i="1" spc="-5">
                <a:latin typeface="Arial"/>
                <a:cs typeface="Arial"/>
              </a:rPr>
              <a:t>le</a:t>
            </a:r>
            <a:r>
              <a:rPr sz="1600" i="1">
                <a:latin typeface="Arial"/>
                <a:cs typeface="Arial"/>
              </a:rPr>
              <a:t>d</a:t>
            </a:r>
            <a:r>
              <a:rPr sz="1600" i="1" spc="20">
                <a:latin typeface="Times New Roman"/>
                <a:cs typeface="Times New Roman"/>
              </a:rPr>
              <a:t> 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>
                <a:latin typeface="Arial"/>
                <a:cs typeface="Arial"/>
              </a:rPr>
              <a:t>o</a:t>
            </a:r>
            <a:r>
              <a:rPr sz="1600" i="1" spc="25">
                <a:latin typeface="Times New Roman"/>
                <a:cs typeface="Times New Roman"/>
              </a:rPr>
              <a:t> </a:t>
            </a:r>
            <a:r>
              <a:rPr sz="1600" i="1" spc="-10">
                <a:latin typeface="Arial"/>
                <a:cs typeface="Arial"/>
              </a:rPr>
              <a:t>b</a:t>
            </a:r>
            <a:r>
              <a:rPr sz="1600" i="1" spc="-5">
                <a:latin typeface="Arial"/>
                <a:cs typeface="Arial"/>
              </a:rPr>
              <a:t>iol</a:t>
            </a:r>
            <a:r>
              <a:rPr sz="1600" i="1" spc="-10">
                <a:latin typeface="Arial"/>
                <a:cs typeface="Arial"/>
              </a:rPr>
              <a:t>u</a:t>
            </a:r>
            <a:r>
              <a:rPr sz="1600" i="1" spc="-20">
                <a:latin typeface="Arial"/>
                <a:cs typeface="Arial"/>
              </a:rPr>
              <a:t>m</a:t>
            </a:r>
            <a:r>
              <a:rPr sz="1600" i="1" spc="-5">
                <a:latin typeface="Arial"/>
                <a:cs typeface="Arial"/>
              </a:rPr>
              <a:t>in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 spc="5">
                <a:latin typeface="Arial"/>
                <a:cs typeface="Arial"/>
              </a:rPr>
              <a:t>sc</a:t>
            </a:r>
            <a:r>
              <a:rPr sz="1600" i="1" spc="-10">
                <a:latin typeface="Arial"/>
                <a:cs typeface="Arial"/>
              </a:rPr>
              <a:t>en</a:t>
            </a:r>
            <a:r>
              <a:rPr sz="1600" i="1">
                <a:latin typeface="Arial"/>
                <a:cs typeface="Arial"/>
              </a:rPr>
              <a:t>t</a:t>
            </a:r>
            <a:r>
              <a:rPr sz="1600" i="1" spc="15">
                <a:latin typeface="Times New Roman"/>
                <a:cs typeface="Times New Roman"/>
              </a:rPr>
              <a:t> </a:t>
            </a:r>
            <a:r>
              <a:rPr sz="1600" i="1" spc="-15">
                <a:latin typeface="Arial"/>
                <a:cs typeface="Arial"/>
              </a:rPr>
              <a:t>N</a:t>
            </a:r>
            <a:r>
              <a:rPr sz="1600" i="1" spc="5">
                <a:latin typeface="Arial"/>
                <a:cs typeface="Arial"/>
              </a:rPr>
              <a:t>A</a:t>
            </a:r>
            <a:r>
              <a:rPr sz="1600" i="1" spc="-10">
                <a:latin typeface="Arial"/>
                <a:cs typeface="Arial"/>
              </a:rPr>
              <a:t>D(</a:t>
            </a:r>
            <a:r>
              <a:rPr sz="1600" i="1" spc="5">
                <a:latin typeface="Arial"/>
                <a:cs typeface="Arial"/>
              </a:rPr>
              <a:t>P</a:t>
            </a:r>
            <a:r>
              <a:rPr sz="1600" i="1" spc="-10">
                <a:latin typeface="Arial"/>
                <a:cs typeface="Arial"/>
              </a:rPr>
              <a:t>)</a:t>
            </a:r>
            <a:r>
              <a:rPr sz="1600" i="1">
                <a:latin typeface="Arial"/>
                <a:cs typeface="Arial"/>
              </a:rPr>
              <a:t>H</a:t>
            </a:r>
            <a:r>
              <a:rPr sz="1600" i="1" spc="20">
                <a:latin typeface="Times New Roman"/>
                <a:cs typeface="Times New Roman"/>
              </a:rPr>
              <a:t> </a:t>
            </a:r>
            <a:r>
              <a:rPr sz="1600" i="1" spc="-10">
                <a:latin typeface="Arial"/>
                <a:cs typeface="Arial"/>
              </a:rPr>
              <a:t>de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 spc="5">
                <a:latin typeface="Arial"/>
                <a:cs typeface="Arial"/>
              </a:rPr>
              <a:t>ct</a:t>
            </a:r>
            <a:r>
              <a:rPr sz="1600" i="1" spc="-5">
                <a:latin typeface="Arial"/>
                <a:cs typeface="Arial"/>
              </a:rPr>
              <a:t>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9429" y="3913091"/>
            <a:ext cx="64897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85">
                <a:latin typeface="Maiandra GD"/>
                <a:cs typeface="Maiandra GD"/>
              </a:rPr>
              <a:t>“</a:t>
            </a:r>
            <a:r>
              <a:rPr sz="1400" i="1" spc="-60">
                <a:latin typeface="Century Gothic"/>
                <a:cs typeface="Century Gothic"/>
              </a:rPr>
              <a:t>Wi</a:t>
            </a:r>
            <a:r>
              <a:rPr sz="1400" i="1" spc="-30">
                <a:latin typeface="Century Gothic"/>
                <a:cs typeface="Century Gothic"/>
              </a:rPr>
              <a:t>t</a:t>
            </a:r>
            <a:r>
              <a:rPr sz="1400" i="1" spc="-105">
                <a:latin typeface="Century Gothic"/>
                <a:cs typeface="Century Gothic"/>
              </a:rPr>
              <a:t>h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120">
                <a:latin typeface="Century Gothic"/>
                <a:cs typeface="Century Gothic"/>
              </a:rPr>
              <a:t>h</a:t>
            </a:r>
            <a:r>
              <a:rPr sz="1400" i="1" spc="-210">
                <a:latin typeface="Century Gothic"/>
                <a:cs typeface="Century Gothic"/>
              </a:rPr>
              <a:t>e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100">
                <a:latin typeface="Century Gothic"/>
                <a:cs typeface="Century Gothic"/>
              </a:rPr>
              <a:t>aid</a:t>
            </a:r>
            <a:r>
              <a:rPr sz="1400" i="1" spc="35">
                <a:latin typeface="Times New Roman"/>
                <a:cs typeface="Times New Roman"/>
              </a:rPr>
              <a:t> </a:t>
            </a:r>
            <a:r>
              <a:rPr sz="1400" i="1" spc="-85">
                <a:latin typeface="Century Gothic"/>
                <a:cs typeface="Century Gothic"/>
              </a:rPr>
              <a:t>of</a:t>
            </a:r>
            <a:r>
              <a:rPr sz="1400" i="1" spc="80">
                <a:latin typeface="Times New Roman"/>
                <a:cs typeface="Times New Roman"/>
              </a:rPr>
              <a:t> </a:t>
            </a:r>
            <a:r>
              <a:rPr sz="1400" i="1" spc="-165">
                <a:latin typeface="Century Gothic"/>
                <a:cs typeface="Century Gothic"/>
              </a:rPr>
              <a:t>a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60">
                <a:latin typeface="Century Gothic"/>
                <a:cs typeface="Century Gothic"/>
              </a:rPr>
              <a:t>x</a:t>
            </a:r>
            <a:r>
              <a:rPr sz="1400" i="1" spc="-5">
                <a:latin typeface="Century Gothic"/>
                <a:cs typeface="Century Gothic"/>
              </a:rPr>
              <a:t>ili</a:t>
            </a:r>
            <a:r>
              <a:rPr sz="1400" i="1">
                <a:latin typeface="Century Gothic"/>
                <a:cs typeface="Century Gothic"/>
              </a:rPr>
              <a:t>a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105">
                <a:latin typeface="Century Gothic"/>
                <a:cs typeface="Century Gothic"/>
              </a:rPr>
              <a:t>y</a:t>
            </a:r>
            <a:r>
              <a:rPr sz="1400" i="1" spc="30">
                <a:latin typeface="Times New Roman"/>
                <a:cs typeface="Times New Roman"/>
              </a:rPr>
              <a:t> 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20">
                <a:latin typeface="Century Gothic"/>
                <a:cs typeface="Century Gothic"/>
              </a:rPr>
              <a:t>n</a:t>
            </a:r>
            <a:r>
              <a:rPr sz="1400" i="1" spc="-90">
                <a:latin typeface="Century Gothic"/>
                <a:cs typeface="Century Gothic"/>
              </a:rPr>
              <a:t>zy</a:t>
            </a:r>
            <a:r>
              <a:rPr sz="1400" i="1" spc="-150">
                <a:latin typeface="Century Gothic"/>
                <a:cs typeface="Century Gothic"/>
              </a:rPr>
              <a:t>m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105">
                <a:latin typeface="Times New Roman"/>
                <a:cs typeface="Times New Roman"/>
              </a:rPr>
              <a:t> </a:t>
            </a:r>
            <a:r>
              <a:rPr sz="1400" i="1" spc="-120">
                <a:latin typeface="Century Gothic"/>
                <a:cs typeface="Century Gothic"/>
              </a:rPr>
              <a:t>n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90">
                <a:latin typeface="Century Gothic"/>
                <a:cs typeface="Century Gothic"/>
              </a:rPr>
              <a:t>a</a:t>
            </a:r>
            <a:r>
              <a:rPr sz="1400" i="1" spc="-30">
                <a:latin typeface="Century Gothic"/>
                <a:cs typeface="Century Gothic"/>
              </a:rPr>
              <a:t>r</a:t>
            </a:r>
            <a:r>
              <a:rPr sz="1400" i="1" spc="-20">
                <a:latin typeface="Century Gothic"/>
                <a:cs typeface="Century Gothic"/>
              </a:rPr>
              <a:t>l</a:t>
            </a:r>
            <a:r>
              <a:rPr sz="1400" i="1" spc="-40">
                <a:latin typeface="Century Gothic"/>
                <a:cs typeface="Century Gothic"/>
              </a:rPr>
              <a:t>y</a:t>
            </a:r>
            <a:r>
              <a:rPr sz="1400" i="1" spc="80">
                <a:latin typeface="Times New Roman"/>
                <a:cs typeface="Times New Roman"/>
              </a:rPr>
              <a:t> 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75">
                <a:latin typeface="Century Gothic"/>
                <a:cs typeface="Century Gothic"/>
              </a:rPr>
              <a:t>v</a:t>
            </a:r>
            <a:r>
              <a:rPr sz="1400" i="1" spc="-215">
                <a:latin typeface="Century Gothic"/>
                <a:cs typeface="Century Gothic"/>
              </a:rPr>
              <a:t>e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105">
                <a:latin typeface="Century Gothic"/>
                <a:cs typeface="Century Gothic"/>
              </a:rPr>
              <a:t>y</a:t>
            </a:r>
            <a:r>
              <a:rPr sz="1400" i="1" spc="80">
                <a:latin typeface="Times New Roman"/>
                <a:cs typeface="Times New Roman"/>
              </a:rPr>
              <a:t> 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100">
                <a:latin typeface="Century Gothic"/>
                <a:cs typeface="Century Gothic"/>
              </a:rPr>
              <a:t>b</a:t>
            </a:r>
            <a:r>
              <a:rPr sz="1400" i="1" spc="-50">
                <a:latin typeface="Century Gothic"/>
                <a:cs typeface="Century Gothic"/>
              </a:rPr>
              <a:t>s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145">
                <a:latin typeface="Century Gothic"/>
                <a:cs typeface="Century Gothic"/>
              </a:rPr>
              <a:t>a</a:t>
            </a:r>
            <a:r>
              <a:rPr sz="1400" i="1" spc="-140">
                <a:latin typeface="Century Gothic"/>
                <a:cs typeface="Century Gothic"/>
              </a:rPr>
              <a:t>n</a:t>
            </a:r>
            <a:r>
              <a:rPr sz="1400" i="1" spc="-240">
                <a:latin typeface="Century Gothic"/>
                <a:cs typeface="Century Gothic"/>
              </a:rPr>
              <a:t>ce</a:t>
            </a:r>
            <a:r>
              <a:rPr sz="1400" i="1" spc="45">
                <a:latin typeface="Times New Roman"/>
                <a:cs typeface="Times New Roman"/>
              </a:rPr>
              <a:t> </a:t>
            </a:r>
            <a:r>
              <a:rPr sz="1400" i="1" spc="-85">
                <a:latin typeface="Century Gothic"/>
                <a:cs typeface="Century Gothic"/>
              </a:rPr>
              <a:t>of</a:t>
            </a:r>
            <a:r>
              <a:rPr sz="1400" i="1" spc="55">
                <a:latin typeface="Times New Roman"/>
                <a:cs typeface="Times New Roman"/>
              </a:rPr>
              <a:t> </a:t>
            </a:r>
            <a:r>
              <a:rPr sz="1400" i="1" spc="-95">
                <a:latin typeface="Century Gothic"/>
                <a:cs typeface="Century Gothic"/>
              </a:rPr>
              <a:t>bio</a:t>
            </a:r>
            <a:r>
              <a:rPr sz="1400" i="1" spc="-80">
                <a:latin typeface="Century Gothic"/>
                <a:cs typeface="Century Gothic"/>
              </a:rPr>
              <a:t>lo</a:t>
            </a:r>
            <a:r>
              <a:rPr sz="1400" i="1" spc="-114">
                <a:latin typeface="Century Gothic"/>
                <a:cs typeface="Century Gothic"/>
              </a:rPr>
              <a:t>gic</a:t>
            </a:r>
            <a:r>
              <a:rPr sz="1400" i="1" spc="-170">
                <a:latin typeface="Century Gothic"/>
                <a:cs typeface="Century Gothic"/>
              </a:rPr>
              <a:t>a</a:t>
            </a:r>
            <a:r>
              <a:rPr sz="1400" i="1" spc="50">
                <a:latin typeface="Century Gothic"/>
                <a:cs typeface="Century Gothic"/>
              </a:rPr>
              <a:t>l</a:t>
            </a:r>
            <a:r>
              <a:rPr sz="1400" i="1" spc="55">
                <a:latin typeface="Times New Roman"/>
                <a:cs typeface="Times New Roman"/>
              </a:rPr>
              <a:t> </a:t>
            </a:r>
            <a:r>
              <a:rPr sz="1400" i="1" spc="-20">
                <a:latin typeface="Century Gothic"/>
                <a:cs typeface="Century Gothic"/>
              </a:rPr>
              <a:t>i</a:t>
            </a:r>
            <a:r>
              <a:rPr sz="1400" i="1" spc="-45">
                <a:latin typeface="Century Gothic"/>
                <a:cs typeface="Century Gothic"/>
              </a:rPr>
              <a:t>n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-80">
                <a:latin typeface="Century Gothic"/>
                <a:cs typeface="Century Gothic"/>
              </a:rPr>
              <a:t>t</a:t>
            </a:r>
            <a:r>
              <a:rPr sz="1400" i="1" spc="85">
                <a:latin typeface="Times New Roman"/>
                <a:cs typeface="Times New Roman"/>
              </a:rPr>
              <a:t> </a:t>
            </a:r>
            <a:r>
              <a:rPr sz="1400" i="1" spc="-210">
                <a:latin typeface="Century Gothic"/>
                <a:cs typeface="Century Gothic"/>
              </a:rPr>
              <a:t>co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70">
                <a:latin typeface="Century Gothic"/>
                <a:cs typeface="Century Gothic"/>
              </a:rPr>
              <a:t>ld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9429" y="4126452"/>
            <a:ext cx="36728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i="1" spc="-190">
                <a:latin typeface="Century Gothic"/>
                <a:cs typeface="Century Gothic"/>
              </a:rPr>
              <a:t>be</a:t>
            </a:r>
            <a:r>
              <a:rPr sz="1400" i="1" spc="45">
                <a:latin typeface="Times New Roman"/>
                <a:cs typeface="Times New Roman"/>
              </a:rPr>
              <a:t> </a:t>
            </a:r>
            <a:r>
              <a:rPr sz="1400" i="1" spc="-220">
                <a:latin typeface="Century Gothic"/>
                <a:cs typeface="Century Gothic"/>
              </a:rPr>
              <a:t>m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00">
                <a:latin typeface="Century Gothic"/>
                <a:cs typeface="Century Gothic"/>
              </a:rPr>
              <a:t>a</a:t>
            </a:r>
            <a:r>
              <a:rPr sz="1400" i="1" spc="-50">
                <a:latin typeface="Century Gothic"/>
                <a:cs typeface="Century Gothic"/>
              </a:rPr>
              <a:t>s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75">
                <a:latin typeface="Century Gothic"/>
                <a:cs typeface="Century Gothic"/>
              </a:rPr>
              <a:t>d</a:t>
            </a:r>
            <a:r>
              <a:rPr sz="1400" i="1" spc="55">
                <a:latin typeface="Times New Roman"/>
                <a:cs typeface="Times New Roman"/>
              </a:rPr>
              <a:t> </a:t>
            </a:r>
            <a:r>
              <a:rPr sz="1400" i="1" spc="-185">
                <a:latin typeface="Century Gothic"/>
                <a:cs typeface="Century Gothic"/>
              </a:rPr>
              <a:t>w</a:t>
            </a:r>
            <a:r>
              <a:rPr sz="1400" i="1" spc="-15">
                <a:latin typeface="Century Gothic"/>
                <a:cs typeface="Century Gothic"/>
              </a:rPr>
              <a:t>i</a:t>
            </a:r>
            <a:r>
              <a:rPr sz="1400" i="1" spc="-10">
                <a:latin typeface="Century Gothic"/>
                <a:cs typeface="Century Gothic"/>
              </a:rPr>
              <a:t>t</a:t>
            </a:r>
            <a:r>
              <a:rPr sz="1400" i="1" spc="-105">
                <a:latin typeface="Century Gothic"/>
                <a:cs typeface="Century Gothic"/>
              </a:rPr>
              <a:t>h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175">
                <a:latin typeface="Century Gothic"/>
                <a:cs typeface="Century Gothic"/>
              </a:rPr>
              <a:t>a</a:t>
            </a:r>
            <a:r>
              <a:rPr sz="1400" i="1" spc="35">
                <a:latin typeface="Times New Roman"/>
                <a:cs typeface="Times New Roman"/>
              </a:rPr>
              <a:t> </a:t>
            </a:r>
            <a:r>
              <a:rPr sz="1400" i="1" spc="-95">
                <a:latin typeface="Century Gothic"/>
                <a:cs typeface="Century Gothic"/>
              </a:rPr>
              <a:t>py</a:t>
            </a:r>
            <a:r>
              <a:rPr sz="1400" i="1" spc="-40">
                <a:latin typeface="Century Gothic"/>
                <a:cs typeface="Century Gothic"/>
              </a:rPr>
              <a:t>r</a:t>
            </a:r>
            <a:r>
              <a:rPr sz="1400" i="1" spc="-45">
                <a:latin typeface="Century Gothic"/>
                <a:cs typeface="Century Gothic"/>
              </a:rPr>
              <a:t>idi</a:t>
            </a:r>
            <a:r>
              <a:rPr sz="1400" i="1" spc="-70">
                <a:latin typeface="Century Gothic"/>
                <a:cs typeface="Century Gothic"/>
              </a:rPr>
              <a:t>n</a:t>
            </a:r>
            <a:r>
              <a:rPr sz="1400" i="1" spc="-210">
                <a:latin typeface="Century Gothic"/>
                <a:cs typeface="Century Gothic"/>
              </a:rPr>
              <a:t>e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120">
                <a:latin typeface="Century Gothic"/>
                <a:cs typeface="Century Gothic"/>
              </a:rPr>
              <a:t>n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120">
                <a:latin typeface="Century Gothic"/>
                <a:cs typeface="Century Gothic"/>
              </a:rPr>
              <a:t>cl</a:t>
            </a:r>
            <a:r>
              <a:rPr sz="1400" i="1" spc="-195">
                <a:latin typeface="Century Gothic"/>
                <a:cs typeface="Century Gothic"/>
              </a:rPr>
              <a:t>e</a:t>
            </a:r>
            <a:r>
              <a:rPr sz="1400" i="1" spc="-160">
                <a:latin typeface="Century Gothic"/>
                <a:cs typeface="Century Gothic"/>
              </a:rPr>
              <a:t>o</a:t>
            </a:r>
            <a:r>
              <a:rPr sz="1400" i="1" spc="-80">
                <a:latin typeface="Century Gothic"/>
                <a:cs typeface="Century Gothic"/>
              </a:rPr>
              <a:t>t</a:t>
            </a:r>
            <a:r>
              <a:rPr sz="1400" i="1" spc="-100">
                <a:latin typeface="Century Gothic"/>
                <a:cs typeface="Century Gothic"/>
              </a:rPr>
              <a:t>id</a:t>
            </a:r>
            <a:r>
              <a:rPr sz="1400" i="1" spc="-140">
                <a:latin typeface="Century Gothic"/>
                <a:cs typeface="Century Gothic"/>
              </a:rPr>
              <a:t>e</a:t>
            </a:r>
            <a:r>
              <a:rPr sz="1400" i="1" spc="95">
                <a:latin typeface="Times New Roman"/>
                <a:cs typeface="Times New Roman"/>
              </a:rPr>
              <a:t> 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-40">
                <a:latin typeface="Century Gothic"/>
                <a:cs typeface="Century Gothic"/>
              </a:rPr>
              <a:t>ys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85">
                <a:latin typeface="Century Gothic"/>
                <a:cs typeface="Century Gothic"/>
              </a:rPr>
              <a:t>m</a:t>
            </a:r>
            <a:r>
              <a:rPr sz="1400" spc="-75">
                <a:latin typeface="Maiandra GD"/>
                <a:cs typeface="Maiandra GD"/>
              </a:rPr>
              <a:t>”</a:t>
            </a:r>
            <a:endParaRPr sz="1400">
              <a:latin typeface="Maiandra GD"/>
              <a:cs typeface="Maiandra G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8842" y="4144963"/>
            <a:ext cx="23996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>
                <a:latin typeface="Arial"/>
                <a:cs typeface="Arial"/>
              </a:rPr>
              <a:t>O</a:t>
            </a:r>
            <a:r>
              <a:rPr sz="1200" spc="20">
                <a:latin typeface="Arial"/>
                <a:cs typeface="Arial"/>
              </a:rPr>
              <a:t>li</a:t>
            </a:r>
            <a:r>
              <a:rPr sz="1200">
                <a:latin typeface="Arial"/>
                <a:cs typeface="Arial"/>
              </a:rPr>
              <a:t>ver</a:t>
            </a:r>
            <a:r>
              <a:rPr sz="1200" spc="-3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Lo</a:t>
            </a:r>
            <a:r>
              <a:rPr sz="1200" spc="-30">
                <a:latin typeface="Arial"/>
                <a:cs typeface="Arial"/>
              </a:rPr>
              <a:t>w</a:t>
            </a:r>
            <a:r>
              <a:rPr sz="1200" spc="5">
                <a:latin typeface="Arial"/>
                <a:cs typeface="Arial"/>
              </a:rPr>
              <a:t>r</a:t>
            </a:r>
            <a:r>
              <a:rPr sz="1200">
                <a:latin typeface="Arial"/>
                <a:cs typeface="Arial"/>
              </a:rPr>
              <a:t>y</a:t>
            </a:r>
            <a:r>
              <a:rPr sz="1200" spc="30">
                <a:latin typeface="Times New Roman"/>
                <a:cs typeface="Times New Roman"/>
              </a:rPr>
              <a:t> </a:t>
            </a:r>
            <a:r>
              <a:rPr sz="1200" spc="-10">
                <a:latin typeface="Arial"/>
                <a:cs typeface="Arial"/>
              </a:rPr>
              <a:t>J</a:t>
            </a:r>
            <a:r>
              <a:rPr sz="1200" spc="-20">
                <a:latin typeface="Arial"/>
                <a:cs typeface="Arial"/>
              </a:rPr>
              <a:t>B</a:t>
            </a:r>
            <a:r>
              <a:rPr sz="1200">
                <a:latin typeface="Arial"/>
                <a:cs typeface="Arial"/>
              </a:rPr>
              <a:t>C</a:t>
            </a:r>
            <a:r>
              <a:rPr sz="1200" spc="55">
                <a:latin typeface="Times New Roman"/>
                <a:cs typeface="Times New Roman"/>
              </a:rPr>
              <a:t> </a:t>
            </a:r>
            <a:r>
              <a:rPr sz="1200" spc="5">
                <a:latin typeface="Arial"/>
                <a:cs typeface="Arial"/>
              </a:rPr>
              <a:t>(</a:t>
            </a:r>
            <a:r>
              <a:rPr sz="1200">
                <a:latin typeface="Arial"/>
                <a:cs typeface="Arial"/>
              </a:rPr>
              <a:t>1961)</a:t>
            </a:r>
            <a:r>
              <a:rPr sz="1200" spc="-3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236</a:t>
            </a:r>
            <a:r>
              <a:rPr sz="1200" spc="-5">
                <a:latin typeface="Arial"/>
                <a:cs typeface="Arial"/>
              </a:rPr>
              <a:t>,</a:t>
            </a:r>
            <a:r>
              <a:rPr sz="1200" spc="1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2746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CE9AAF9-16D2-454F-94E0-E019CF2CBAFE}"/>
              </a:ext>
            </a:extLst>
          </p:cNvPr>
          <p:cNvSpPr txBox="1">
            <a:spLocks/>
          </p:cNvSpPr>
          <p:nvPr/>
        </p:nvSpPr>
        <p:spPr>
          <a:xfrm>
            <a:off x="753397" y="141954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Rule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49E7CA6-394C-430A-A5C7-E58859499FA8}"/>
              </a:ext>
            </a:extLst>
          </p:cNvPr>
          <p:cNvSpPr txBox="1">
            <a:spLocks/>
          </p:cNvSpPr>
          <p:nvPr/>
        </p:nvSpPr>
        <p:spPr>
          <a:xfrm>
            <a:off x="2020824" y="4514830"/>
            <a:ext cx="9060131" cy="1825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Metabolites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metabolite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and pro-luciferin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cs-CZ" sz="16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metabolite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dehydrogenase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presence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NAD(P)+ and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NAD(P)H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endParaRPr lang="cs-CZ" sz="16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NAD(P)H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pro-luciferin to luciferin by a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reductase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enzyme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luciferin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by Ultra-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Glo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B0BD1F-D525-4A73-8900-0DF8148E174D}"/>
              </a:ext>
            </a:extLst>
          </p:cNvPr>
          <p:cNvSpPr txBox="1"/>
          <p:nvPr/>
        </p:nvSpPr>
        <p:spPr>
          <a:xfrm>
            <a:off x="2104998" y="2813269"/>
            <a:ext cx="135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Pro-luciferin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7DDED76-251D-5689-8DA3-2028816F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29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0824" y="1606297"/>
            <a:ext cx="7900415" cy="2392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99268" y="1345689"/>
            <a:ext cx="756602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05"/>
              </a:lnSpc>
            </a:pPr>
            <a:r>
              <a:rPr sz="1600" i="1">
                <a:latin typeface="Arial"/>
                <a:cs typeface="Arial"/>
              </a:rPr>
              <a:t>Me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 spc="-10">
                <a:latin typeface="Arial"/>
                <a:cs typeface="Arial"/>
              </a:rPr>
              <a:t>abo</a:t>
            </a:r>
            <a:r>
              <a:rPr sz="1600" i="1" spc="-5">
                <a:latin typeface="Arial"/>
                <a:cs typeface="Arial"/>
              </a:rPr>
              <a:t>l</a:t>
            </a:r>
            <a:r>
              <a:rPr sz="1600" i="1">
                <a:latin typeface="Arial"/>
                <a:cs typeface="Arial"/>
              </a:rPr>
              <a:t>i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>
                <a:latin typeface="Arial"/>
                <a:cs typeface="Arial"/>
              </a:rPr>
              <a:t>e</a:t>
            </a:r>
            <a:r>
              <a:rPr sz="1600" i="1" spc="-10">
                <a:latin typeface="Arial"/>
                <a:cs typeface="Arial"/>
              </a:rPr>
              <a:t>-</a:t>
            </a:r>
            <a:r>
              <a:rPr sz="1600" i="1" spc="5">
                <a:latin typeface="Arial"/>
                <a:cs typeface="Arial"/>
              </a:rPr>
              <a:t>s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 spc="-5">
                <a:latin typeface="Arial"/>
                <a:cs typeface="Arial"/>
              </a:rPr>
              <a:t>le</a:t>
            </a:r>
            <a:r>
              <a:rPr sz="1600" i="1" spc="5">
                <a:latin typeface="Arial"/>
                <a:cs typeface="Arial"/>
              </a:rPr>
              <a:t>ct</a:t>
            </a:r>
            <a:r>
              <a:rPr sz="1600" i="1" spc="-25">
                <a:latin typeface="Arial"/>
                <a:cs typeface="Arial"/>
              </a:rPr>
              <a:t>i</a:t>
            </a:r>
            <a:r>
              <a:rPr sz="1600" i="1" spc="5">
                <a:latin typeface="Arial"/>
                <a:cs typeface="Arial"/>
              </a:rPr>
              <a:t>v</a:t>
            </a:r>
            <a:r>
              <a:rPr sz="1600" i="1">
                <a:latin typeface="Arial"/>
                <a:cs typeface="Arial"/>
              </a:rPr>
              <a:t>e</a:t>
            </a:r>
            <a:r>
              <a:rPr sz="1600" i="1" spc="-50">
                <a:latin typeface="Times New Roman"/>
                <a:cs typeface="Times New Roman"/>
              </a:rPr>
              <a:t> </a:t>
            </a:r>
            <a:r>
              <a:rPr sz="1600" i="1" spc="-10">
                <a:latin typeface="Arial"/>
                <a:cs typeface="Arial"/>
              </a:rPr>
              <a:t>deh</a:t>
            </a:r>
            <a:r>
              <a:rPr sz="1600" i="1" spc="5">
                <a:latin typeface="Arial"/>
                <a:cs typeface="Arial"/>
              </a:rPr>
              <a:t>y</a:t>
            </a:r>
            <a:r>
              <a:rPr sz="1600" i="1" spc="-10">
                <a:latin typeface="Arial"/>
                <a:cs typeface="Arial"/>
              </a:rPr>
              <a:t>drogena</a:t>
            </a:r>
            <a:r>
              <a:rPr sz="1600" i="1" spc="5">
                <a:latin typeface="Arial"/>
                <a:cs typeface="Arial"/>
              </a:rPr>
              <a:t>s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>
                <a:latin typeface="Arial"/>
                <a:cs typeface="Arial"/>
              </a:rPr>
              <a:t>s</a:t>
            </a:r>
            <a:r>
              <a:rPr sz="1600" i="1" spc="15">
                <a:latin typeface="Times New Roman"/>
                <a:cs typeface="Times New Roman"/>
              </a:rPr>
              <a:t> </a:t>
            </a:r>
            <a:r>
              <a:rPr sz="1600" i="1" spc="5">
                <a:latin typeface="Arial"/>
                <a:cs typeface="Arial"/>
              </a:rPr>
              <a:t>c</a:t>
            </a:r>
            <a:r>
              <a:rPr sz="1600" i="1" spc="-10">
                <a:latin typeface="Arial"/>
                <a:cs typeface="Arial"/>
              </a:rPr>
              <a:t>oup</a:t>
            </a:r>
            <a:r>
              <a:rPr sz="1600" i="1" spc="-5">
                <a:latin typeface="Arial"/>
                <a:cs typeface="Arial"/>
              </a:rPr>
              <a:t>le</a:t>
            </a:r>
            <a:r>
              <a:rPr sz="1600" i="1">
                <a:latin typeface="Arial"/>
                <a:cs typeface="Arial"/>
              </a:rPr>
              <a:t>d</a:t>
            </a:r>
            <a:r>
              <a:rPr sz="1600" i="1" spc="20">
                <a:latin typeface="Times New Roman"/>
                <a:cs typeface="Times New Roman"/>
              </a:rPr>
              <a:t> 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>
                <a:latin typeface="Arial"/>
                <a:cs typeface="Arial"/>
              </a:rPr>
              <a:t>o</a:t>
            </a:r>
            <a:r>
              <a:rPr sz="1600" i="1" spc="25">
                <a:latin typeface="Times New Roman"/>
                <a:cs typeface="Times New Roman"/>
              </a:rPr>
              <a:t> </a:t>
            </a:r>
            <a:r>
              <a:rPr sz="1600" i="1" spc="-10">
                <a:latin typeface="Arial"/>
                <a:cs typeface="Arial"/>
              </a:rPr>
              <a:t>b</a:t>
            </a:r>
            <a:r>
              <a:rPr sz="1600" i="1" spc="-5">
                <a:latin typeface="Arial"/>
                <a:cs typeface="Arial"/>
              </a:rPr>
              <a:t>iol</a:t>
            </a:r>
            <a:r>
              <a:rPr sz="1600" i="1" spc="-10">
                <a:latin typeface="Arial"/>
                <a:cs typeface="Arial"/>
              </a:rPr>
              <a:t>u</a:t>
            </a:r>
            <a:r>
              <a:rPr sz="1600" i="1" spc="-20">
                <a:latin typeface="Arial"/>
                <a:cs typeface="Arial"/>
              </a:rPr>
              <a:t>m</a:t>
            </a:r>
            <a:r>
              <a:rPr sz="1600" i="1" spc="-5">
                <a:latin typeface="Arial"/>
                <a:cs typeface="Arial"/>
              </a:rPr>
              <a:t>in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 spc="5">
                <a:latin typeface="Arial"/>
                <a:cs typeface="Arial"/>
              </a:rPr>
              <a:t>sc</a:t>
            </a:r>
            <a:r>
              <a:rPr sz="1600" i="1" spc="-10">
                <a:latin typeface="Arial"/>
                <a:cs typeface="Arial"/>
              </a:rPr>
              <a:t>en</a:t>
            </a:r>
            <a:r>
              <a:rPr sz="1600" i="1">
                <a:latin typeface="Arial"/>
                <a:cs typeface="Arial"/>
              </a:rPr>
              <a:t>t</a:t>
            </a:r>
            <a:r>
              <a:rPr sz="1600" i="1" spc="15">
                <a:latin typeface="Times New Roman"/>
                <a:cs typeface="Times New Roman"/>
              </a:rPr>
              <a:t> </a:t>
            </a:r>
            <a:r>
              <a:rPr sz="1600" i="1" spc="-15">
                <a:latin typeface="Arial"/>
                <a:cs typeface="Arial"/>
              </a:rPr>
              <a:t>N</a:t>
            </a:r>
            <a:r>
              <a:rPr sz="1600" i="1" spc="5">
                <a:latin typeface="Arial"/>
                <a:cs typeface="Arial"/>
              </a:rPr>
              <a:t>A</a:t>
            </a:r>
            <a:r>
              <a:rPr sz="1600" i="1" spc="-10">
                <a:latin typeface="Arial"/>
                <a:cs typeface="Arial"/>
              </a:rPr>
              <a:t>D(</a:t>
            </a:r>
            <a:r>
              <a:rPr sz="1600" i="1" spc="5">
                <a:latin typeface="Arial"/>
                <a:cs typeface="Arial"/>
              </a:rPr>
              <a:t>P</a:t>
            </a:r>
            <a:r>
              <a:rPr sz="1600" i="1" spc="-10">
                <a:latin typeface="Arial"/>
                <a:cs typeface="Arial"/>
              </a:rPr>
              <a:t>)</a:t>
            </a:r>
            <a:r>
              <a:rPr sz="1600" i="1">
                <a:latin typeface="Arial"/>
                <a:cs typeface="Arial"/>
              </a:rPr>
              <a:t>H</a:t>
            </a:r>
            <a:r>
              <a:rPr sz="1600" i="1" spc="20">
                <a:latin typeface="Times New Roman"/>
                <a:cs typeface="Times New Roman"/>
              </a:rPr>
              <a:t> </a:t>
            </a:r>
            <a:r>
              <a:rPr sz="1600" i="1" spc="-10">
                <a:latin typeface="Arial"/>
                <a:cs typeface="Arial"/>
              </a:rPr>
              <a:t>de</a:t>
            </a:r>
            <a:r>
              <a:rPr sz="1600" i="1" spc="5">
                <a:latin typeface="Arial"/>
                <a:cs typeface="Arial"/>
              </a:rPr>
              <a:t>t</a:t>
            </a:r>
            <a:r>
              <a:rPr sz="1600" i="1" spc="-10">
                <a:latin typeface="Arial"/>
                <a:cs typeface="Arial"/>
              </a:rPr>
              <a:t>e</a:t>
            </a:r>
            <a:r>
              <a:rPr sz="1600" i="1" spc="5">
                <a:latin typeface="Arial"/>
                <a:cs typeface="Arial"/>
              </a:rPr>
              <a:t>ct</a:t>
            </a:r>
            <a:r>
              <a:rPr sz="1600" i="1" spc="-5">
                <a:latin typeface="Arial"/>
                <a:cs typeface="Arial"/>
              </a:rPr>
              <a:t>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9429" y="3913091"/>
            <a:ext cx="64897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85">
                <a:latin typeface="Maiandra GD"/>
                <a:cs typeface="Maiandra GD"/>
              </a:rPr>
              <a:t>“</a:t>
            </a:r>
            <a:r>
              <a:rPr sz="1400" i="1" spc="-60">
                <a:latin typeface="Century Gothic"/>
                <a:cs typeface="Century Gothic"/>
              </a:rPr>
              <a:t>Wi</a:t>
            </a:r>
            <a:r>
              <a:rPr sz="1400" i="1" spc="-30">
                <a:latin typeface="Century Gothic"/>
                <a:cs typeface="Century Gothic"/>
              </a:rPr>
              <a:t>t</a:t>
            </a:r>
            <a:r>
              <a:rPr sz="1400" i="1" spc="-105">
                <a:latin typeface="Century Gothic"/>
                <a:cs typeface="Century Gothic"/>
              </a:rPr>
              <a:t>h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120">
                <a:latin typeface="Century Gothic"/>
                <a:cs typeface="Century Gothic"/>
              </a:rPr>
              <a:t>h</a:t>
            </a:r>
            <a:r>
              <a:rPr sz="1400" i="1" spc="-210">
                <a:latin typeface="Century Gothic"/>
                <a:cs typeface="Century Gothic"/>
              </a:rPr>
              <a:t>e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100">
                <a:latin typeface="Century Gothic"/>
                <a:cs typeface="Century Gothic"/>
              </a:rPr>
              <a:t>aid</a:t>
            </a:r>
            <a:r>
              <a:rPr sz="1400" i="1" spc="35">
                <a:latin typeface="Times New Roman"/>
                <a:cs typeface="Times New Roman"/>
              </a:rPr>
              <a:t> </a:t>
            </a:r>
            <a:r>
              <a:rPr sz="1400" i="1" spc="-85">
                <a:latin typeface="Century Gothic"/>
                <a:cs typeface="Century Gothic"/>
              </a:rPr>
              <a:t>of</a:t>
            </a:r>
            <a:r>
              <a:rPr sz="1400" i="1" spc="80">
                <a:latin typeface="Times New Roman"/>
                <a:cs typeface="Times New Roman"/>
              </a:rPr>
              <a:t> </a:t>
            </a:r>
            <a:r>
              <a:rPr sz="1400" i="1" spc="-165">
                <a:latin typeface="Century Gothic"/>
                <a:cs typeface="Century Gothic"/>
              </a:rPr>
              <a:t>a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60">
                <a:latin typeface="Century Gothic"/>
                <a:cs typeface="Century Gothic"/>
              </a:rPr>
              <a:t>x</a:t>
            </a:r>
            <a:r>
              <a:rPr sz="1400" i="1" spc="-5">
                <a:latin typeface="Century Gothic"/>
                <a:cs typeface="Century Gothic"/>
              </a:rPr>
              <a:t>ili</a:t>
            </a:r>
            <a:r>
              <a:rPr sz="1400" i="1">
                <a:latin typeface="Century Gothic"/>
                <a:cs typeface="Century Gothic"/>
              </a:rPr>
              <a:t>a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105">
                <a:latin typeface="Century Gothic"/>
                <a:cs typeface="Century Gothic"/>
              </a:rPr>
              <a:t>y</a:t>
            </a:r>
            <a:r>
              <a:rPr sz="1400" i="1" spc="30">
                <a:latin typeface="Times New Roman"/>
                <a:cs typeface="Times New Roman"/>
              </a:rPr>
              <a:t> 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20">
                <a:latin typeface="Century Gothic"/>
                <a:cs typeface="Century Gothic"/>
              </a:rPr>
              <a:t>n</a:t>
            </a:r>
            <a:r>
              <a:rPr sz="1400" i="1" spc="-90">
                <a:latin typeface="Century Gothic"/>
                <a:cs typeface="Century Gothic"/>
              </a:rPr>
              <a:t>zy</a:t>
            </a:r>
            <a:r>
              <a:rPr sz="1400" i="1" spc="-150">
                <a:latin typeface="Century Gothic"/>
                <a:cs typeface="Century Gothic"/>
              </a:rPr>
              <a:t>m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105">
                <a:latin typeface="Times New Roman"/>
                <a:cs typeface="Times New Roman"/>
              </a:rPr>
              <a:t> </a:t>
            </a:r>
            <a:r>
              <a:rPr sz="1400" i="1" spc="-120">
                <a:latin typeface="Century Gothic"/>
                <a:cs typeface="Century Gothic"/>
              </a:rPr>
              <a:t>n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90">
                <a:latin typeface="Century Gothic"/>
                <a:cs typeface="Century Gothic"/>
              </a:rPr>
              <a:t>a</a:t>
            </a:r>
            <a:r>
              <a:rPr sz="1400" i="1" spc="-30">
                <a:latin typeface="Century Gothic"/>
                <a:cs typeface="Century Gothic"/>
              </a:rPr>
              <a:t>r</a:t>
            </a:r>
            <a:r>
              <a:rPr sz="1400" i="1" spc="-20">
                <a:latin typeface="Century Gothic"/>
                <a:cs typeface="Century Gothic"/>
              </a:rPr>
              <a:t>l</a:t>
            </a:r>
            <a:r>
              <a:rPr sz="1400" i="1" spc="-40">
                <a:latin typeface="Century Gothic"/>
                <a:cs typeface="Century Gothic"/>
              </a:rPr>
              <a:t>y</a:t>
            </a:r>
            <a:r>
              <a:rPr sz="1400" i="1" spc="80">
                <a:latin typeface="Times New Roman"/>
                <a:cs typeface="Times New Roman"/>
              </a:rPr>
              <a:t> 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75">
                <a:latin typeface="Century Gothic"/>
                <a:cs typeface="Century Gothic"/>
              </a:rPr>
              <a:t>v</a:t>
            </a:r>
            <a:r>
              <a:rPr sz="1400" i="1" spc="-215">
                <a:latin typeface="Century Gothic"/>
                <a:cs typeface="Century Gothic"/>
              </a:rPr>
              <a:t>e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105">
                <a:latin typeface="Century Gothic"/>
                <a:cs typeface="Century Gothic"/>
              </a:rPr>
              <a:t>y</a:t>
            </a:r>
            <a:r>
              <a:rPr sz="1400" i="1" spc="80">
                <a:latin typeface="Times New Roman"/>
                <a:cs typeface="Times New Roman"/>
              </a:rPr>
              <a:t> 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100">
                <a:latin typeface="Century Gothic"/>
                <a:cs typeface="Century Gothic"/>
              </a:rPr>
              <a:t>b</a:t>
            </a:r>
            <a:r>
              <a:rPr sz="1400" i="1" spc="-50">
                <a:latin typeface="Century Gothic"/>
                <a:cs typeface="Century Gothic"/>
              </a:rPr>
              <a:t>s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145">
                <a:latin typeface="Century Gothic"/>
                <a:cs typeface="Century Gothic"/>
              </a:rPr>
              <a:t>a</a:t>
            </a:r>
            <a:r>
              <a:rPr sz="1400" i="1" spc="-140">
                <a:latin typeface="Century Gothic"/>
                <a:cs typeface="Century Gothic"/>
              </a:rPr>
              <a:t>n</a:t>
            </a:r>
            <a:r>
              <a:rPr sz="1400" i="1" spc="-240">
                <a:latin typeface="Century Gothic"/>
                <a:cs typeface="Century Gothic"/>
              </a:rPr>
              <a:t>ce</a:t>
            </a:r>
            <a:r>
              <a:rPr sz="1400" i="1" spc="45">
                <a:latin typeface="Times New Roman"/>
                <a:cs typeface="Times New Roman"/>
              </a:rPr>
              <a:t> </a:t>
            </a:r>
            <a:r>
              <a:rPr sz="1400" i="1" spc="-85">
                <a:latin typeface="Century Gothic"/>
                <a:cs typeface="Century Gothic"/>
              </a:rPr>
              <a:t>of</a:t>
            </a:r>
            <a:r>
              <a:rPr sz="1400" i="1" spc="55">
                <a:latin typeface="Times New Roman"/>
                <a:cs typeface="Times New Roman"/>
              </a:rPr>
              <a:t> </a:t>
            </a:r>
            <a:r>
              <a:rPr sz="1400" i="1" spc="-95">
                <a:latin typeface="Century Gothic"/>
                <a:cs typeface="Century Gothic"/>
              </a:rPr>
              <a:t>bio</a:t>
            </a:r>
            <a:r>
              <a:rPr sz="1400" i="1" spc="-80">
                <a:latin typeface="Century Gothic"/>
                <a:cs typeface="Century Gothic"/>
              </a:rPr>
              <a:t>lo</a:t>
            </a:r>
            <a:r>
              <a:rPr sz="1400" i="1" spc="-114">
                <a:latin typeface="Century Gothic"/>
                <a:cs typeface="Century Gothic"/>
              </a:rPr>
              <a:t>gic</a:t>
            </a:r>
            <a:r>
              <a:rPr sz="1400" i="1" spc="-170">
                <a:latin typeface="Century Gothic"/>
                <a:cs typeface="Century Gothic"/>
              </a:rPr>
              <a:t>a</a:t>
            </a:r>
            <a:r>
              <a:rPr sz="1400" i="1" spc="50">
                <a:latin typeface="Century Gothic"/>
                <a:cs typeface="Century Gothic"/>
              </a:rPr>
              <a:t>l</a:t>
            </a:r>
            <a:r>
              <a:rPr sz="1400" i="1" spc="55">
                <a:latin typeface="Times New Roman"/>
                <a:cs typeface="Times New Roman"/>
              </a:rPr>
              <a:t> </a:t>
            </a:r>
            <a:r>
              <a:rPr sz="1400" i="1" spc="-20">
                <a:latin typeface="Century Gothic"/>
                <a:cs typeface="Century Gothic"/>
              </a:rPr>
              <a:t>i</a:t>
            </a:r>
            <a:r>
              <a:rPr sz="1400" i="1" spc="-45">
                <a:latin typeface="Century Gothic"/>
                <a:cs typeface="Century Gothic"/>
              </a:rPr>
              <a:t>n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-80">
                <a:latin typeface="Century Gothic"/>
                <a:cs typeface="Century Gothic"/>
              </a:rPr>
              <a:t>t</a:t>
            </a:r>
            <a:r>
              <a:rPr sz="1400" i="1" spc="85">
                <a:latin typeface="Times New Roman"/>
                <a:cs typeface="Times New Roman"/>
              </a:rPr>
              <a:t> </a:t>
            </a:r>
            <a:r>
              <a:rPr sz="1400" i="1" spc="-210">
                <a:latin typeface="Century Gothic"/>
                <a:cs typeface="Century Gothic"/>
              </a:rPr>
              <a:t>co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70">
                <a:latin typeface="Century Gothic"/>
                <a:cs typeface="Century Gothic"/>
              </a:rPr>
              <a:t>ld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9429" y="4126452"/>
            <a:ext cx="36728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i="1" spc="-190">
                <a:latin typeface="Century Gothic"/>
                <a:cs typeface="Century Gothic"/>
              </a:rPr>
              <a:t>be</a:t>
            </a:r>
            <a:r>
              <a:rPr sz="1400" i="1" spc="45">
                <a:latin typeface="Times New Roman"/>
                <a:cs typeface="Times New Roman"/>
              </a:rPr>
              <a:t> </a:t>
            </a:r>
            <a:r>
              <a:rPr sz="1400" i="1" spc="-220">
                <a:latin typeface="Century Gothic"/>
                <a:cs typeface="Century Gothic"/>
              </a:rPr>
              <a:t>m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00">
                <a:latin typeface="Century Gothic"/>
                <a:cs typeface="Century Gothic"/>
              </a:rPr>
              <a:t>a</a:t>
            </a:r>
            <a:r>
              <a:rPr sz="1400" i="1" spc="-50">
                <a:latin typeface="Century Gothic"/>
                <a:cs typeface="Century Gothic"/>
              </a:rPr>
              <a:t>s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50">
                <a:latin typeface="Century Gothic"/>
                <a:cs typeface="Century Gothic"/>
              </a:rPr>
              <a:t>r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75">
                <a:latin typeface="Century Gothic"/>
                <a:cs typeface="Century Gothic"/>
              </a:rPr>
              <a:t>d</a:t>
            </a:r>
            <a:r>
              <a:rPr sz="1400" i="1" spc="55">
                <a:latin typeface="Times New Roman"/>
                <a:cs typeface="Times New Roman"/>
              </a:rPr>
              <a:t> </a:t>
            </a:r>
            <a:r>
              <a:rPr sz="1400" i="1" spc="-185">
                <a:latin typeface="Century Gothic"/>
                <a:cs typeface="Century Gothic"/>
              </a:rPr>
              <a:t>w</a:t>
            </a:r>
            <a:r>
              <a:rPr sz="1400" i="1" spc="-15">
                <a:latin typeface="Century Gothic"/>
                <a:cs typeface="Century Gothic"/>
              </a:rPr>
              <a:t>i</a:t>
            </a:r>
            <a:r>
              <a:rPr sz="1400" i="1" spc="-10">
                <a:latin typeface="Century Gothic"/>
                <a:cs typeface="Century Gothic"/>
              </a:rPr>
              <a:t>t</a:t>
            </a:r>
            <a:r>
              <a:rPr sz="1400" i="1" spc="-105">
                <a:latin typeface="Century Gothic"/>
                <a:cs typeface="Century Gothic"/>
              </a:rPr>
              <a:t>h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175">
                <a:latin typeface="Century Gothic"/>
                <a:cs typeface="Century Gothic"/>
              </a:rPr>
              <a:t>a</a:t>
            </a:r>
            <a:r>
              <a:rPr sz="1400" i="1" spc="35">
                <a:latin typeface="Times New Roman"/>
                <a:cs typeface="Times New Roman"/>
              </a:rPr>
              <a:t> </a:t>
            </a:r>
            <a:r>
              <a:rPr sz="1400" i="1" spc="-95">
                <a:latin typeface="Century Gothic"/>
                <a:cs typeface="Century Gothic"/>
              </a:rPr>
              <a:t>py</a:t>
            </a:r>
            <a:r>
              <a:rPr sz="1400" i="1" spc="-40">
                <a:latin typeface="Century Gothic"/>
                <a:cs typeface="Century Gothic"/>
              </a:rPr>
              <a:t>r</a:t>
            </a:r>
            <a:r>
              <a:rPr sz="1400" i="1" spc="-45">
                <a:latin typeface="Century Gothic"/>
                <a:cs typeface="Century Gothic"/>
              </a:rPr>
              <a:t>idi</a:t>
            </a:r>
            <a:r>
              <a:rPr sz="1400" i="1" spc="-70">
                <a:latin typeface="Century Gothic"/>
                <a:cs typeface="Century Gothic"/>
              </a:rPr>
              <a:t>n</a:t>
            </a:r>
            <a:r>
              <a:rPr sz="1400" i="1" spc="-210">
                <a:latin typeface="Century Gothic"/>
                <a:cs typeface="Century Gothic"/>
              </a:rPr>
              <a:t>e</a:t>
            </a:r>
            <a:r>
              <a:rPr sz="1400" i="1" spc="65">
                <a:latin typeface="Times New Roman"/>
                <a:cs typeface="Times New Roman"/>
              </a:rPr>
              <a:t> </a:t>
            </a:r>
            <a:r>
              <a:rPr sz="1400" i="1" spc="-120">
                <a:latin typeface="Century Gothic"/>
                <a:cs typeface="Century Gothic"/>
              </a:rPr>
              <a:t>n</a:t>
            </a:r>
            <a:r>
              <a:rPr sz="1400" i="1" spc="-140">
                <a:latin typeface="Century Gothic"/>
                <a:cs typeface="Century Gothic"/>
              </a:rPr>
              <a:t>u</a:t>
            </a:r>
            <a:r>
              <a:rPr sz="1400" i="1" spc="-120">
                <a:latin typeface="Century Gothic"/>
                <a:cs typeface="Century Gothic"/>
              </a:rPr>
              <a:t>cl</a:t>
            </a:r>
            <a:r>
              <a:rPr sz="1400" i="1" spc="-195">
                <a:latin typeface="Century Gothic"/>
                <a:cs typeface="Century Gothic"/>
              </a:rPr>
              <a:t>e</a:t>
            </a:r>
            <a:r>
              <a:rPr sz="1400" i="1" spc="-160">
                <a:latin typeface="Century Gothic"/>
                <a:cs typeface="Century Gothic"/>
              </a:rPr>
              <a:t>o</a:t>
            </a:r>
            <a:r>
              <a:rPr sz="1400" i="1" spc="-80">
                <a:latin typeface="Century Gothic"/>
                <a:cs typeface="Century Gothic"/>
              </a:rPr>
              <a:t>t</a:t>
            </a:r>
            <a:r>
              <a:rPr sz="1400" i="1" spc="-100">
                <a:latin typeface="Century Gothic"/>
                <a:cs typeface="Century Gothic"/>
              </a:rPr>
              <a:t>id</a:t>
            </a:r>
            <a:r>
              <a:rPr sz="1400" i="1" spc="-140">
                <a:latin typeface="Century Gothic"/>
                <a:cs typeface="Century Gothic"/>
              </a:rPr>
              <a:t>e</a:t>
            </a:r>
            <a:r>
              <a:rPr sz="1400" i="1" spc="95">
                <a:latin typeface="Times New Roman"/>
                <a:cs typeface="Times New Roman"/>
              </a:rPr>
              <a:t> </a:t>
            </a:r>
            <a:r>
              <a:rPr sz="1400" i="1" spc="25">
                <a:latin typeface="Century Gothic"/>
                <a:cs typeface="Century Gothic"/>
              </a:rPr>
              <a:t>s</a:t>
            </a:r>
            <a:r>
              <a:rPr sz="1400" i="1" spc="-40">
                <a:latin typeface="Century Gothic"/>
                <a:cs typeface="Century Gothic"/>
              </a:rPr>
              <a:t>ys</a:t>
            </a:r>
            <a:r>
              <a:rPr sz="1400" i="1" spc="-75">
                <a:latin typeface="Century Gothic"/>
                <a:cs typeface="Century Gothic"/>
              </a:rPr>
              <a:t>t</a:t>
            </a:r>
            <a:r>
              <a:rPr sz="1400" i="1" spc="-225">
                <a:latin typeface="Century Gothic"/>
                <a:cs typeface="Century Gothic"/>
              </a:rPr>
              <a:t>e</a:t>
            </a:r>
            <a:r>
              <a:rPr sz="1400" i="1" spc="-185">
                <a:latin typeface="Century Gothic"/>
                <a:cs typeface="Century Gothic"/>
              </a:rPr>
              <a:t>m</a:t>
            </a:r>
            <a:r>
              <a:rPr sz="1400" spc="-75">
                <a:latin typeface="Maiandra GD"/>
                <a:cs typeface="Maiandra GD"/>
              </a:rPr>
              <a:t>”</a:t>
            </a:r>
            <a:endParaRPr sz="1400">
              <a:latin typeface="Maiandra GD"/>
              <a:cs typeface="Maiandra G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8842" y="4144963"/>
            <a:ext cx="23996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>
                <a:latin typeface="Arial"/>
                <a:cs typeface="Arial"/>
              </a:rPr>
              <a:t>O</a:t>
            </a:r>
            <a:r>
              <a:rPr sz="1200" spc="20">
                <a:latin typeface="Arial"/>
                <a:cs typeface="Arial"/>
              </a:rPr>
              <a:t>li</a:t>
            </a:r>
            <a:r>
              <a:rPr sz="1200">
                <a:latin typeface="Arial"/>
                <a:cs typeface="Arial"/>
              </a:rPr>
              <a:t>ver</a:t>
            </a:r>
            <a:r>
              <a:rPr sz="1200" spc="-3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Lo</a:t>
            </a:r>
            <a:r>
              <a:rPr sz="1200" spc="-30">
                <a:latin typeface="Arial"/>
                <a:cs typeface="Arial"/>
              </a:rPr>
              <a:t>w</a:t>
            </a:r>
            <a:r>
              <a:rPr sz="1200" spc="5">
                <a:latin typeface="Arial"/>
                <a:cs typeface="Arial"/>
              </a:rPr>
              <a:t>r</a:t>
            </a:r>
            <a:r>
              <a:rPr sz="1200">
                <a:latin typeface="Arial"/>
                <a:cs typeface="Arial"/>
              </a:rPr>
              <a:t>y</a:t>
            </a:r>
            <a:r>
              <a:rPr sz="1200" spc="30">
                <a:latin typeface="Times New Roman"/>
                <a:cs typeface="Times New Roman"/>
              </a:rPr>
              <a:t> </a:t>
            </a:r>
            <a:r>
              <a:rPr sz="1200" spc="-10">
                <a:latin typeface="Arial"/>
                <a:cs typeface="Arial"/>
              </a:rPr>
              <a:t>J</a:t>
            </a:r>
            <a:r>
              <a:rPr sz="1200" spc="-20">
                <a:latin typeface="Arial"/>
                <a:cs typeface="Arial"/>
              </a:rPr>
              <a:t>B</a:t>
            </a:r>
            <a:r>
              <a:rPr sz="1200">
                <a:latin typeface="Arial"/>
                <a:cs typeface="Arial"/>
              </a:rPr>
              <a:t>C</a:t>
            </a:r>
            <a:r>
              <a:rPr sz="1200" spc="55">
                <a:latin typeface="Times New Roman"/>
                <a:cs typeface="Times New Roman"/>
              </a:rPr>
              <a:t> </a:t>
            </a:r>
            <a:r>
              <a:rPr sz="1200" spc="5">
                <a:latin typeface="Arial"/>
                <a:cs typeface="Arial"/>
              </a:rPr>
              <a:t>(</a:t>
            </a:r>
            <a:r>
              <a:rPr sz="1200">
                <a:latin typeface="Arial"/>
                <a:cs typeface="Arial"/>
              </a:rPr>
              <a:t>1961)</a:t>
            </a:r>
            <a:r>
              <a:rPr sz="1200" spc="-3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236</a:t>
            </a:r>
            <a:r>
              <a:rPr sz="1200" spc="-5">
                <a:latin typeface="Arial"/>
                <a:cs typeface="Arial"/>
              </a:rPr>
              <a:t>,</a:t>
            </a:r>
            <a:r>
              <a:rPr sz="1200" spc="10">
                <a:latin typeface="Times New Roman"/>
                <a:cs typeface="Times New Roman"/>
              </a:rPr>
              <a:t> </a:t>
            </a:r>
            <a:r>
              <a:rPr sz="1200">
                <a:latin typeface="Arial"/>
                <a:cs typeface="Arial"/>
              </a:rPr>
              <a:t>2746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CE9AAF9-16D2-454F-94E0-E019CF2CBAFE}"/>
              </a:ext>
            </a:extLst>
          </p:cNvPr>
          <p:cNvSpPr txBox="1">
            <a:spLocks/>
          </p:cNvSpPr>
          <p:nvPr/>
        </p:nvSpPr>
        <p:spPr>
          <a:xfrm>
            <a:off x="753397" y="141954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Rule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49E7CA6-394C-430A-A5C7-E58859499FA8}"/>
              </a:ext>
            </a:extLst>
          </p:cNvPr>
          <p:cNvSpPr txBox="1">
            <a:spLocks/>
          </p:cNvSpPr>
          <p:nvPr/>
        </p:nvSpPr>
        <p:spPr>
          <a:xfrm>
            <a:off x="2020824" y="4514830"/>
            <a:ext cx="9060131" cy="1825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logs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(0,1-100 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S/B &lt; 100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sensitivity,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requiring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- &gt;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run in a 384-well plate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applicable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to many sample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homogenized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, 2D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, medium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3AEF10A-3F9A-171E-D61F-07DD1F02AD3D}"/>
              </a:ext>
            </a:extLst>
          </p:cNvPr>
          <p:cNvSpPr txBox="1"/>
          <p:nvPr/>
        </p:nvSpPr>
        <p:spPr>
          <a:xfrm>
            <a:off x="2104998" y="2813269"/>
            <a:ext cx="135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Pro-luciferin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4A9150D-A56C-04F9-568C-C45D7828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35</a:t>
            </a:fld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CCE9AAF9-16D2-454F-94E0-E019CF2CBAFE}"/>
              </a:ext>
            </a:extLst>
          </p:cNvPr>
          <p:cNvSpPr txBox="1">
            <a:spLocks/>
          </p:cNvSpPr>
          <p:nvPr/>
        </p:nvSpPr>
        <p:spPr>
          <a:xfrm>
            <a:off x="753397" y="141954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</a:t>
            </a:r>
            <a:endParaRPr lang="cs-CZ" sz="320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7D54BABC-99DB-2A6C-A191-674088201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118418"/>
              </p:ext>
            </p:extLst>
          </p:nvPr>
        </p:nvGraphicFramePr>
        <p:xfrm>
          <a:off x="470829" y="1703876"/>
          <a:ext cx="11232000" cy="414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896744344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555715541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160692509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189705454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291029548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146227990"/>
                    </a:ext>
                  </a:extLst>
                </a:gridCol>
              </a:tblGrid>
              <a:tr h="581120"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Cofactors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b="1" spc="-5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cs-CZ" sz="1800" b="1" spc="-5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Amino Acid </a:t>
                      </a:r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Lipid </a:t>
                      </a:r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Mitochondrial</a:t>
                      </a:r>
                      <a:r>
                        <a:rPr lang="cs-CZ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66912"/>
                  </a:ext>
                </a:extLst>
              </a:tr>
              <a:tr h="1273504">
                <a:tc>
                  <a:txBody>
                    <a:bodyPr/>
                    <a:lstStyle/>
                    <a:p>
                      <a:r>
                        <a:rPr lang="cs-CZ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lang="cs-CZ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cs-CZ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  <a:endParaRPr lang="cs-CZ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lang="pl-PL" sz="1800" u="heavy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NAD/NADH</a:t>
                      </a:r>
                      <a:r>
                        <a:rPr lang="pl-PL" sz="180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​</a:t>
                      </a:r>
                      <a:endParaRPr lang="pl-PL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lang="pl-PL"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NADP/NADPH</a:t>
                      </a:r>
                      <a:endParaRPr lang="pl-PL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lang="pl-PL"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NAD(P)H</a:t>
                      </a:r>
                      <a:endParaRPr lang="pl-PL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Glucose</a:t>
                      </a:r>
                      <a:r>
                        <a:rPr sz="1800" u="heavy" spc="-3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sz="1800" u="heavy" spc="-2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Uptake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(2DG6P)</a:t>
                      </a:r>
                      <a:r>
                        <a:rPr sz="1800" spc="-1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​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Glucose</a:t>
                      </a:r>
                      <a:r>
                        <a:rPr sz="1800" spc="-5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​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Lactate</a:t>
                      </a:r>
                      <a:r>
                        <a:rPr sz="1800" spc="-15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​</a:t>
                      </a:r>
                      <a:endParaRPr lang="cs-CZ" sz="1800" spc="-15">
                        <a:solidFill>
                          <a:srgbClr val="0462C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Glutamine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Glutamate</a:t>
                      </a:r>
                      <a:endParaRPr lang="cs-CZ" sz="1800" u="heavy" spc="-10">
                        <a:solidFill>
                          <a:srgbClr val="0462C1"/>
                        </a:solidFill>
                        <a:uFill>
                          <a:solidFill>
                            <a:srgbClr val="0462C1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Triglyceride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Glycerol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Cholesterol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Cholesterol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Ester</a:t>
                      </a:r>
                      <a:r>
                        <a:rPr sz="1800" spc="-1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​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840048"/>
                  </a:ext>
                </a:extLst>
              </a:tr>
              <a:tr h="775403"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Access</a:t>
                      </a: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Glycogen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marR="135255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Branched</a:t>
                      </a:r>
                      <a:r>
                        <a:rPr sz="1800" u="heavy" spc="-7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Chain </a:t>
                      </a:r>
                      <a:r>
                        <a:rPr sz="1800" spc="-39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Amino Acids </a:t>
                      </a:r>
                      <a:r>
                        <a:rPr sz="180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(BCAA)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Ketone</a:t>
                      </a:r>
                      <a:r>
                        <a:rPr sz="1800" spc="-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Bodies</a:t>
                      </a: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800" spc="-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(3HB)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89163"/>
                  </a:ext>
                </a:extLst>
              </a:tr>
              <a:tr h="1079222"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development</a:t>
                      </a: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Font typeface="Arial MT"/>
                        <a:buChar char="•"/>
                        <a:tabLst>
                          <a:tab pos="265430" algn="l"/>
                        </a:tabLst>
                      </a:pPr>
                      <a:r>
                        <a:rPr lang="cs-CZ" sz="1800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Malate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5430" algn="l"/>
                        </a:tabLst>
                      </a:pPr>
                      <a:r>
                        <a:rPr lang="cs-CZ" sz="1800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Isocitrate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265430" algn="l"/>
                        </a:tabLst>
                      </a:pPr>
                      <a:r>
                        <a:rPr lang="cs-CZ" sz="1800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Pyruvate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97589"/>
                  </a:ext>
                </a:extLst>
              </a:tr>
            </a:tbl>
          </a:graphicData>
        </a:graphic>
      </p:graphicFrame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805E67F9-BD39-AF4C-5C08-5867A4D2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497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CCE9AAF9-16D2-454F-94E0-E019CF2CBAFE}"/>
              </a:ext>
            </a:extLst>
          </p:cNvPr>
          <p:cNvSpPr txBox="1">
            <a:spLocks/>
          </p:cNvSpPr>
          <p:nvPr/>
        </p:nvSpPr>
        <p:spPr>
          <a:xfrm>
            <a:off x="753397" y="141954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</a:t>
            </a:r>
            <a:endParaRPr lang="cs-CZ" sz="320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7D54BABC-99DB-2A6C-A191-674088201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69527"/>
              </p:ext>
            </p:extLst>
          </p:nvPr>
        </p:nvGraphicFramePr>
        <p:xfrm>
          <a:off x="470829" y="1703876"/>
          <a:ext cx="11232000" cy="414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896744344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555715541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160692509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189705454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291029548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146227990"/>
                    </a:ext>
                  </a:extLst>
                </a:gridCol>
              </a:tblGrid>
              <a:tr h="581120"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Cofactors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b="1" spc="-5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cs-CZ" sz="1800" b="1" spc="-5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Amino Acid </a:t>
                      </a:r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Lipid </a:t>
                      </a:r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Mitochondrial</a:t>
                      </a:r>
                      <a:r>
                        <a:rPr lang="cs-CZ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66912"/>
                  </a:ext>
                </a:extLst>
              </a:tr>
              <a:tr h="1273504">
                <a:tc>
                  <a:txBody>
                    <a:bodyPr/>
                    <a:lstStyle/>
                    <a:p>
                      <a:r>
                        <a:rPr lang="cs-CZ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lang="cs-CZ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cs-CZ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  <a:endParaRPr lang="cs-CZ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lang="pl-PL" sz="1800" u="heavy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NAD/NADH</a:t>
                      </a:r>
                      <a:r>
                        <a:rPr lang="pl-PL" sz="180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​</a:t>
                      </a:r>
                      <a:endParaRPr lang="pl-PL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lang="pl-PL"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NADP/NADPH</a:t>
                      </a:r>
                      <a:endParaRPr lang="pl-PL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lang="pl-PL"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NAD(P)H</a:t>
                      </a:r>
                      <a:endParaRPr lang="pl-PL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Glucose</a:t>
                      </a:r>
                      <a:r>
                        <a:rPr sz="1800" u="heavy" spc="-3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sz="1800" u="heavy" spc="-2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Uptake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(2DG6P)</a:t>
                      </a:r>
                      <a:r>
                        <a:rPr sz="1800" spc="-1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​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Glucose</a:t>
                      </a:r>
                      <a:r>
                        <a:rPr sz="1800" spc="-5">
                          <a:solidFill>
                            <a:srgbClr val="D615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​</a:t>
                      </a:r>
                      <a:endParaRPr sz="1800">
                        <a:solidFill>
                          <a:srgbClr val="D6153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Lactate</a:t>
                      </a:r>
                      <a:r>
                        <a:rPr sz="1800" spc="-15">
                          <a:solidFill>
                            <a:srgbClr val="D615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​</a:t>
                      </a:r>
                      <a:endParaRPr lang="cs-CZ" sz="1800" spc="-15">
                        <a:solidFill>
                          <a:srgbClr val="D6153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Glutamine</a:t>
                      </a:r>
                      <a:endParaRPr sz="1800">
                        <a:solidFill>
                          <a:srgbClr val="D6153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Glutamate</a:t>
                      </a:r>
                      <a:endParaRPr lang="cs-CZ" sz="1800" u="heavy" spc="-10">
                        <a:solidFill>
                          <a:srgbClr val="D61535"/>
                        </a:solidFill>
                        <a:uFill>
                          <a:solidFill>
                            <a:srgbClr val="0462C1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Triglyceride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Glycerol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Cholesterol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5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Cholesterol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800" u="heavy" spc="-1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Ester</a:t>
                      </a:r>
                      <a:r>
                        <a:rPr sz="1800" spc="-10">
                          <a:solidFill>
                            <a:srgbClr val="0462C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​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840048"/>
                  </a:ext>
                </a:extLst>
              </a:tr>
              <a:tr h="775403"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Access</a:t>
                      </a: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10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Glycogen</a:t>
                      </a:r>
                      <a:endParaRPr sz="1800">
                        <a:solidFill>
                          <a:srgbClr val="D6153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marR="135255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Clr>
                          <a:srgbClr val="000000"/>
                        </a:buClr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u="heavy" spc="-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Branched</a:t>
                      </a:r>
                      <a:r>
                        <a:rPr sz="1800" u="heavy" spc="-7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sz="1800" u="heavy" spc="-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Chain </a:t>
                      </a:r>
                      <a:r>
                        <a:rPr sz="1800" spc="-390">
                          <a:solidFill>
                            <a:srgbClr val="D615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sz="1800" u="heavy" spc="-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Amino Acids </a:t>
                      </a:r>
                      <a:r>
                        <a:rPr sz="1800">
                          <a:solidFill>
                            <a:srgbClr val="D615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sz="1800" u="heavy" spc="-5">
                          <a:solidFill>
                            <a:srgbClr val="D61535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(BCAA)</a:t>
                      </a:r>
                      <a:endParaRPr sz="1800">
                        <a:solidFill>
                          <a:srgbClr val="D6153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160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800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Ketone</a:t>
                      </a:r>
                      <a:r>
                        <a:rPr sz="1800" spc="-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Bodies</a:t>
                      </a: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800" spc="-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(3HB)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89163"/>
                  </a:ext>
                </a:extLst>
              </a:tr>
              <a:tr h="1079222"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development</a:t>
                      </a:r>
                    </a:p>
                  </a:txBody>
                  <a:tcPr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245"/>
                        </a:spcBef>
                        <a:buFont typeface="Arial MT"/>
                        <a:buChar char="•"/>
                        <a:tabLst>
                          <a:tab pos="265430" algn="l"/>
                        </a:tabLst>
                      </a:pPr>
                      <a:r>
                        <a:rPr lang="cs-CZ" sz="1800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Malate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5430" algn="l"/>
                        </a:tabLst>
                      </a:pPr>
                      <a:r>
                        <a:rPr lang="cs-CZ" sz="1800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Isocitrate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265430" algn="l"/>
                        </a:tabLst>
                      </a:pPr>
                      <a:r>
                        <a:rPr lang="cs-CZ" sz="1800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Pyruvate</a:t>
                      </a:r>
                      <a:endParaRPr lang="cs-CZ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cs-CZ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97589"/>
                  </a:ext>
                </a:extLst>
              </a:tr>
            </a:tbl>
          </a:graphicData>
        </a:graphic>
      </p:graphicFrame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9B339791-1C46-D3E6-6FAC-0089039F9FDD}"/>
              </a:ext>
            </a:extLst>
          </p:cNvPr>
          <p:cNvCxnSpPr/>
          <p:nvPr/>
        </p:nvCxnSpPr>
        <p:spPr>
          <a:xfrm>
            <a:off x="5000263" y="4166886"/>
            <a:ext cx="1469985" cy="19561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BCE0750-009E-1190-FF64-357DDB4D0B0D}"/>
              </a:ext>
            </a:extLst>
          </p:cNvPr>
          <p:cNvCxnSpPr/>
          <p:nvPr/>
        </p:nvCxnSpPr>
        <p:spPr>
          <a:xfrm flipV="1">
            <a:off x="6470248" y="4433104"/>
            <a:ext cx="763929" cy="16899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3387039-59C1-78B6-C1E4-936F8801558E}"/>
              </a:ext>
            </a:extLst>
          </p:cNvPr>
          <p:cNvCxnSpPr/>
          <p:nvPr/>
        </p:nvCxnSpPr>
        <p:spPr>
          <a:xfrm flipH="1" flipV="1">
            <a:off x="5266481" y="3217762"/>
            <a:ext cx="1203767" cy="290524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94C2521-18F0-958F-A8BF-5EC23D3651CE}"/>
              </a:ext>
            </a:extLst>
          </p:cNvPr>
          <p:cNvCxnSpPr/>
          <p:nvPr/>
        </p:nvCxnSpPr>
        <p:spPr>
          <a:xfrm flipH="1">
            <a:off x="6470248" y="3009418"/>
            <a:ext cx="277793" cy="311359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B1F6D6-AB75-A3ED-9789-0E24D26A823E}"/>
              </a:ext>
            </a:extLst>
          </p:cNvPr>
          <p:cNvSpPr txBox="1"/>
          <p:nvPr/>
        </p:nvSpPr>
        <p:spPr>
          <a:xfrm>
            <a:off x="4976149" y="6123008"/>
            <a:ext cx="468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 to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supernatant</a:t>
            </a:r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44C8EE53-4E09-50D3-22E7-967A516B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792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615652EC-FBC2-9DA0-2DF2-825BC9E8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464" y="972656"/>
            <a:ext cx="3266162" cy="5764736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A4F6FFA1-4772-0D9C-89E3-A6EC2DD2B727}"/>
              </a:ext>
            </a:extLst>
          </p:cNvPr>
          <p:cNvSpPr txBox="1">
            <a:spLocks/>
          </p:cNvSpPr>
          <p:nvPr/>
        </p:nvSpPr>
        <p:spPr>
          <a:xfrm>
            <a:off x="869144" y="0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lang="cs-CZ" sz="320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DC9B7EB9-8D4E-D716-3CAC-54E88F590432}"/>
              </a:ext>
            </a:extLst>
          </p:cNvPr>
          <p:cNvSpPr>
            <a:spLocks noChangeAspect="1"/>
          </p:cNvSpPr>
          <p:nvPr/>
        </p:nvSpPr>
        <p:spPr>
          <a:xfrm>
            <a:off x="7082025" y="1691265"/>
            <a:ext cx="3081528" cy="4681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6B8ECAC-C670-96AD-2514-2D489548D410}"/>
              </a:ext>
            </a:extLst>
          </p:cNvPr>
          <p:cNvSpPr txBox="1"/>
          <p:nvPr/>
        </p:nvSpPr>
        <p:spPr>
          <a:xfrm rot="16200000">
            <a:off x="-704404" y="2685971"/>
            <a:ext cx="464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sz="3200" b="1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cs-CZ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937D37E-4AEB-A501-846D-95C7161C7D3C}"/>
              </a:ext>
            </a:extLst>
          </p:cNvPr>
          <p:cNvSpPr txBox="1"/>
          <p:nvPr/>
        </p:nvSpPr>
        <p:spPr>
          <a:xfrm rot="16200000">
            <a:off x="3907270" y="3247615"/>
            <a:ext cx="576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cs-CZ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ástupný symbol pro číslo snímku 29">
            <a:extLst>
              <a:ext uri="{FF2B5EF4-FFF2-40B4-BE49-F238E27FC236}">
                <a16:creationId xmlns:a16="http://schemas.microsoft.com/office/drawing/2014/main" id="{5545D5ED-6C31-B903-EEA7-3C2D1B50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38</a:t>
            </a:fld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265" y="264145"/>
            <a:ext cx="10980572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sz="3200" b="1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5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3200" b="1" spc="-5" err="1">
                <a:latin typeface="Arial" panose="020B0604020202020204" pitchFamily="34" charset="0"/>
                <a:cs typeface="Arial" panose="020B0604020202020204" pitchFamily="34" charset="0"/>
              </a:rPr>
              <a:t>ultiple</a:t>
            </a:r>
            <a:r>
              <a:rPr sz="3200" b="1" spc="-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5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3200" b="1" spc="-5" err="1">
                <a:latin typeface="Arial" panose="020B0604020202020204" pitchFamily="34" charset="0"/>
                <a:cs typeface="Arial" panose="020B0604020202020204" pitchFamily="34" charset="0"/>
              </a:rPr>
              <a:t>etabolites</a:t>
            </a:r>
            <a:r>
              <a:rPr sz="3200" b="1" spc="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3200" b="1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b="1" spc="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5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3200" b="1" spc="-5">
                <a:latin typeface="Arial" panose="020B0604020202020204" pitchFamily="34" charset="0"/>
                <a:cs typeface="Arial" panose="020B0604020202020204" pitchFamily="34" charset="0"/>
              </a:rPr>
              <a:t>ingle </a:t>
            </a:r>
            <a:r>
              <a:rPr lang="cs-CZ" sz="3200" b="1" spc="-5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3200" b="1" spc="-5">
                <a:latin typeface="Arial" panose="020B0604020202020204" pitchFamily="34" charset="0"/>
                <a:cs typeface="Arial" panose="020B0604020202020204" pitchFamily="34" charset="0"/>
              </a:rPr>
              <a:t>ample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309" y="1587306"/>
            <a:ext cx="4412576" cy="273260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2530" y="1133903"/>
            <a:ext cx="38360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lang="cs-CZ" b="1" err="1">
                <a:latin typeface="Calibri"/>
                <a:cs typeface="Calibri"/>
              </a:rPr>
              <a:t>Dilluted</a:t>
            </a:r>
            <a:r>
              <a:rPr lang="cs-CZ" b="1">
                <a:latin typeface="Calibri"/>
                <a:cs typeface="Calibri"/>
              </a:rPr>
              <a:t> sample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3913" y="4357245"/>
            <a:ext cx="203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latin typeface="Calibri"/>
                <a:cs typeface="Calibri"/>
              </a:rPr>
              <a:t>Measure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 spc="-5">
                <a:latin typeface="Calibri"/>
                <a:cs typeface="Calibri"/>
              </a:rPr>
              <a:t>light</a:t>
            </a:r>
            <a:r>
              <a:rPr sz="1800" b="1" spc="-5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output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ChangeAspect="1"/>
          </p:cNvPicPr>
          <p:nvPr/>
        </p:nvPicPr>
        <p:blipFill rotWithShape="1">
          <a:blip r:embed="rId3" cstate="print"/>
          <a:srcRect r="54684"/>
          <a:stretch/>
        </p:blipFill>
        <p:spPr>
          <a:xfrm>
            <a:off x="4994391" y="1133903"/>
            <a:ext cx="3322149" cy="336266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47205" y="6534761"/>
            <a:ext cx="53447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0" algn="l"/>
              </a:tabLst>
            </a:pPr>
            <a:r>
              <a:rPr sz="1400" spc="-5">
                <a:latin typeface="Arial" panose="020B0604020202020204" pitchFamily="34" charset="0"/>
                <a:cs typeface="Arial" panose="020B0604020202020204" pitchFamily="34" charset="0"/>
              </a:rPr>
              <a:t>Leippe,</a:t>
            </a:r>
            <a:r>
              <a:rPr sz="1400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D.,</a:t>
            </a:r>
            <a:r>
              <a:rPr sz="1400" spc="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sz="1400" i="1" spc="-5">
                <a:latin typeface="Arial" panose="020B0604020202020204" pitchFamily="34" charset="0"/>
                <a:cs typeface="Arial" panose="020B0604020202020204" pitchFamily="34" charset="0"/>
              </a:rPr>
              <a:t> al.</a:t>
            </a:r>
            <a:r>
              <a:rPr sz="1400" i="1" spc="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r>
              <a:rPr sz="1400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>
                <a:latin typeface="Arial" panose="020B0604020202020204" pitchFamily="34" charset="0"/>
                <a:cs typeface="Arial" panose="020B0604020202020204" pitchFamily="34" charset="0"/>
              </a:rPr>
              <a:t>SLAS</a:t>
            </a:r>
            <a:r>
              <a:rPr sz="1400" i="1" spc="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cs-CZ" sz="1400" i="1" spc="-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sz="1400" i="1" spc="-5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400" i="1" spc="-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>
                <a:latin typeface="Arial" panose="020B0604020202020204" pitchFamily="34" charset="0"/>
                <a:cs typeface="Arial" panose="020B0604020202020204" pitchFamily="34" charset="0"/>
              </a:rPr>
              <a:t>366-77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6195B5DE-6B41-D915-7ABE-7698226AC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560"/>
          <a:stretch/>
        </p:blipFill>
        <p:spPr>
          <a:xfrm>
            <a:off x="8316540" y="1148136"/>
            <a:ext cx="3536151" cy="3348436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D819B32-AE25-2E5C-94F1-C3F3D5F8D991}"/>
              </a:ext>
            </a:extLst>
          </p:cNvPr>
          <p:cNvSpPr txBox="1">
            <a:spLocks/>
          </p:cNvSpPr>
          <p:nvPr/>
        </p:nvSpPr>
        <p:spPr>
          <a:xfrm>
            <a:off x="1916652" y="4768846"/>
            <a:ext cx="9060131" cy="1825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A549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plated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15 000 (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bars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5000 (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bars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in DMEM medium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μl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medium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removed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dilluted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in 97,5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μl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PBS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frozen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-20 °C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experiment, sample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aliquotes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pipetted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384-well plate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lactate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, glutamine and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glutamate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concentrations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lines =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– medium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6C3BB0EE-B154-223D-3CF0-81C8F0D2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39</a:t>
            </a:fld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36588" y="52898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GloMax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Luminometers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Mycoplasma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Testing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Measuring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Metabolic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  <a:endParaRPr lang="cs-CZ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Quantifying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Apoptosis</a:t>
              </a:r>
              <a:endParaRPr lang="cs-CZ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Measuring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Cell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Viability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and Cytotoxicity</a:t>
              </a:r>
            </a:p>
          </p:txBody>
        </p:sp>
      </p:grpSp>
      <p:sp>
        <p:nvSpPr>
          <p:cNvPr id="63" name="Volný tvar: obrazec 62">
            <a:extLst>
              <a:ext uri="{FF2B5EF4-FFF2-40B4-BE49-F238E27FC236}">
                <a16:creationId xmlns:a16="http://schemas.microsoft.com/office/drawing/2014/main" id="{70A609FD-761E-4E8C-8BD3-70D676528098}"/>
              </a:ext>
            </a:extLst>
          </p:cNvPr>
          <p:cNvSpPr/>
          <p:nvPr/>
        </p:nvSpPr>
        <p:spPr>
          <a:xfrm>
            <a:off x="1108198" y="1784604"/>
            <a:ext cx="8508075" cy="540000"/>
          </a:xfrm>
          <a:custGeom>
            <a:avLst/>
            <a:gdLst>
              <a:gd name="connsiteX0" fmla="*/ 0 w 8156700"/>
              <a:gd name="connsiteY0" fmla="*/ 0 h 540000"/>
              <a:gd name="connsiteX1" fmla="*/ 7886700 w 8156700"/>
              <a:gd name="connsiteY1" fmla="*/ 0 h 540000"/>
              <a:gd name="connsiteX2" fmla="*/ 8156700 w 8156700"/>
              <a:gd name="connsiteY2" fmla="*/ 270000 h 540000"/>
              <a:gd name="connsiteX3" fmla="*/ 7886700 w 8156700"/>
              <a:gd name="connsiteY3" fmla="*/ 540000 h 540000"/>
              <a:gd name="connsiteX4" fmla="*/ 0 w 8156700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6700" h="540000">
                <a:moveTo>
                  <a:pt x="0" y="0"/>
                </a:moveTo>
                <a:lnTo>
                  <a:pt x="7886700" y="0"/>
                </a:lnTo>
                <a:cubicBezTo>
                  <a:pt x="8035817" y="0"/>
                  <a:pt x="8156700" y="120883"/>
                  <a:pt x="8156700" y="270000"/>
                </a:cubicBezTo>
                <a:cubicBezTo>
                  <a:pt x="8156700" y="419117"/>
                  <a:pt x="8035817" y="540000"/>
                  <a:pt x="7886700" y="540000"/>
                </a:cubicBezTo>
                <a:lnTo>
                  <a:pt x="0" y="540000"/>
                </a:lnTo>
                <a:close/>
              </a:path>
            </a:pathLst>
          </a:custGeom>
          <a:gradFill flip="none" rotWithShape="1">
            <a:gsLst>
              <a:gs pos="19000">
                <a:srgbClr val="D61535"/>
              </a:gs>
              <a:gs pos="100000">
                <a:srgbClr val="D61535">
                  <a:tint val="44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>
            <a:noAutofit/>
          </a:bodyPr>
          <a:lstStyle/>
          <a:p>
            <a:endParaRPr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1869552"/>
            <a:ext cx="8778074" cy="1180935"/>
            <a:chOff x="838197" y="2193020"/>
            <a:chExt cx="8778074" cy="1180935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693561" y="2193020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r>
                <a:rPr lang="cs-CZ" sz="200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cs-CZ" sz="2000" err="1">
                  <a:latin typeface="Arial" panose="020B0604020202020204" pitchFamily="34" charset="0"/>
                  <a:cs typeface="Arial" panose="020B0604020202020204" pitchFamily="34" charset="0"/>
                </a:rPr>
                <a:t>Luciferases</a:t>
              </a:r>
              <a:endParaRPr lang="cs-CZ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80F14C9-F0F8-4E55-B49B-D261C0C2265A}"/>
              </a:ext>
            </a:extLst>
          </p:cNvPr>
          <p:cNvGrpSpPr/>
          <p:nvPr/>
        </p:nvGrpSpPr>
        <p:grpSpPr>
          <a:xfrm>
            <a:off x="838199" y="1784604"/>
            <a:ext cx="540000" cy="540000"/>
            <a:chOff x="945770" y="2391918"/>
            <a:chExt cx="540000" cy="540000"/>
          </a:xfrm>
        </p:grpSpPr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9EE4B789-A8B2-49D3-A106-B043E15931A2}"/>
                </a:ext>
              </a:extLst>
            </p:cNvPr>
            <p:cNvSpPr/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255270" y="0"/>
                  </a:moveTo>
                  <a:lnTo>
                    <a:pt x="209384" y="4113"/>
                  </a:lnTo>
                  <a:lnTo>
                    <a:pt x="166197" y="15971"/>
                  </a:lnTo>
                  <a:lnTo>
                    <a:pt x="126429" y="34854"/>
                  </a:lnTo>
                  <a:lnTo>
                    <a:pt x="90802" y="60040"/>
                  </a:lnTo>
                  <a:lnTo>
                    <a:pt x="60035" y="90807"/>
                  </a:lnTo>
                  <a:lnTo>
                    <a:pt x="34851" y="126435"/>
                  </a:lnTo>
                  <a:lnTo>
                    <a:pt x="15970" y="166202"/>
                  </a:lnTo>
                  <a:lnTo>
                    <a:pt x="4112" y="209387"/>
                  </a:lnTo>
                  <a:lnTo>
                    <a:pt x="0" y="255269"/>
                  </a:lnTo>
                  <a:lnTo>
                    <a:pt x="4112" y="301152"/>
                  </a:lnTo>
                  <a:lnTo>
                    <a:pt x="15970" y="344337"/>
                  </a:lnTo>
                  <a:lnTo>
                    <a:pt x="34851" y="384104"/>
                  </a:lnTo>
                  <a:lnTo>
                    <a:pt x="60035" y="419732"/>
                  </a:lnTo>
                  <a:lnTo>
                    <a:pt x="90802" y="450499"/>
                  </a:lnTo>
                  <a:lnTo>
                    <a:pt x="126429" y="475685"/>
                  </a:lnTo>
                  <a:lnTo>
                    <a:pt x="166197" y="494568"/>
                  </a:lnTo>
                  <a:lnTo>
                    <a:pt x="209384" y="506426"/>
                  </a:lnTo>
                  <a:lnTo>
                    <a:pt x="255270" y="510539"/>
                  </a:lnTo>
                  <a:lnTo>
                    <a:pt x="301155" y="506426"/>
                  </a:lnTo>
                  <a:lnTo>
                    <a:pt x="344342" y="494568"/>
                  </a:lnTo>
                  <a:lnTo>
                    <a:pt x="384110" y="475685"/>
                  </a:lnTo>
                  <a:lnTo>
                    <a:pt x="419737" y="450499"/>
                  </a:lnTo>
                  <a:lnTo>
                    <a:pt x="450504" y="419732"/>
                  </a:lnTo>
                  <a:lnTo>
                    <a:pt x="475688" y="384104"/>
                  </a:lnTo>
                  <a:lnTo>
                    <a:pt x="494569" y="344337"/>
                  </a:lnTo>
                  <a:lnTo>
                    <a:pt x="506427" y="301152"/>
                  </a:lnTo>
                  <a:lnTo>
                    <a:pt x="510540" y="255269"/>
                  </a:lnTo>
                  <a:lnTo>
                    <a:pt x="506427" y="209387"/>
                  </a:lnTo>
                  <a:lnTo>
                    <a:pt x="494569" y="166202"/>
                  </a:lnTo>
                  <a:lnTo>
                    <a:pt x="475688" y="126435"/>
                  </a:lnTo>
                  <a:lnTo>
                    <a:pt x="450504" y="90807"/>
                  </a:lnTo>
                  <a:lnTo>
                    <a:pt x="419737" y="60040"/>
                  </a:lnTo>
                  <a:lnTo>
                    <a:pt x="384110" y="34854"/>
                  </a:lnTo>
                  <a:lnTo>
                    <a:pt x="344342" y="15971"/>
                  </a:lnTo>
                  <a:lnTo>
                    <a:pt x="301155" y="4113"/>
                  </a:lnTo>
                  <a:lnTo>
                    <a:pt x="255270" y="0"/>
                  </a:lnTo>
                  <a:close/>
                </a:path>
              </a:pathLst>
            </a:custGeom>
            <a:solidFill>
              <a:srgbClr val="6D6E7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6D6E72"/>
                </a:solidFill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CC03F4E6-C94E-4569-9D77-519348AFF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0" y="255269"/>
                  </a:moveTo>
                  <a:lnTo>
                    <a:pt x="4112" y="209387"/>
                  </a:lnTo>
                  <a:lnTo>
                    <a:pt x="15970" y="166202"/>
                  </a:lnTo>
                  <a:lnTo>
                    <a:pt x="34851" y="126435"/>
                  </a:lnTo>
                  <a:lnTo>
                    <a:pt x="60035" y="90807"/>
                  </a:lnTo>
                  <a:lnTo>
                    <a:pt x="90802" y="60040"/>
                  </a:lnTo>
                  <a:lnTo>
                    <a:pt x="126429" y="34854"/>
                  </a:lnTo>
                  <a:lnTo>
                    <a:pt x="166197" y="15971"/>
                  </a:lnTo>
                  <a:lnTo>
                    <a:pt x="209384" y="4113"/>
                  </a:lnTo>
                  <a:lnTo>
                    <a:pt x="255270" y="0"/>
                  </a:lnTo>
                  <a:lnTo>
                    <a:pt x="301155" y="4113"/>
                  </a:lnTo>
                  <a:lnTo>
                    <a:pt x="344342" y="15971"/>
                  </a:lnTo>
                  <a:lnTo>
                    <a:pt x="384110" y="34854"/>
                  </a:lnTo>
                  <a:lnTo>
                    <a:pt x="419737" y="60040"/>
                  </a:lnTo>
                  <a:lnTo>
                    <a:pt x="450504" y="90807"/>
                  </a:lnTo>
                  <a:lnTo>
                    <a:pt x="475688" y="126435"/>
                  </a:lnTo>
                  <a:lnTo>
                    <a:pt x="494569" y="166202"/>
                  </a:lnTo>
                  <a:lnTo>
                    <a:pt x="506427" y="209387"/>
                  </a:lnTo>
                  <a:lnTo>
                    <a:pt x="510540" y="255269"/>
                  </a:lnTo>
                  <a:lnTo>
                    <a:pt x="506427" y="301152"/>
                  </a:lnTo>
                  <a:lnTo>
                    <a:pt x="494569" y="344337"/>
                  </a:lnTo>
                  <a:lnTo>
                    <a:pt x="475688" y="384104"/>
                  </a:lnTo>
                  <a:lnTo>
                    <a:pt x="450504" y="419732"/>
                  </a:lnTo>
                  <a:lnTo>
                    <a:pt x="419737" y="450499"/>
                  </a:lnTo>
                  <a:lnTo>
                    <a:pt x="384110" y="475685"/>
                  </a:lnTo>
                  <a:lnTo>
                    <a:pt x="344342" y="494568"/>
                  </a:lnTo>
                  <a:lnTo>
                    <a:pt x="301155" y="506426"/>
                  </a:lnTo>
                  <a:lnTo>
                    <a:pt x="255270" y="510539"/>
                  </a:lnTo>
                  <a:lnTo>
                    <a:pt x="209384" y="506426"/>
                  </a:lnTo>
                  <a:lnTo>
                    <a:pt x="166197" y="494568"/>
                  </a:lnTo>
                  <a:lnTo>
                    <a:pt x="126429" y="475685"/>
                  </a:lnTo>
                  <a:lnTo>
                    <a:pt x="90802" y="450499"/>
                  </a:lnTo>
                  <a:lnTo>
                    <a:pt x="60035" y="419732"/>
                  </a:lnTo>
                  <a:lnTo>
                    <a:pt x="34851" y="384104"/>
                  </a:lnTo>
                  <a:lnTo>
                    <a:pt x="15970" y="344337"/>
                  </a:lnTo>
                  <a:lnTo>
                    <a:pt x="4112" y="301152"/>
                  </a:lnTo>
                  <a:lnTo>
                    <a:pt x="0" y="25526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FB91DA3-9CAF-44B4-BA92-F00EBA9F4E99}"/>
              </a:ext>
            </a:extLst>
          </p:cNvPr>
          <p:cNvSpPr txBox="1"/>
          <p:nvPr/>
        </p:nvSpPr>
        <p:spPr>
          <a:xfrm>
            <a:off x="936590" y="1854549"/>
            <a:ext cx="34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362A916C-222B-4186-9C21-94BBB072551D}"/>
              </a:ext>
            </a:extLst>
          </p:cNvPr>
          <p:cNvSpPr txBox="1"/>
          <p:nvPr/>
        </p:nvSpPr>
        <p:spPr>
          <a:xfrm>
            <a:off x="1742301" y="2565728"/>
            <a:ext cx="745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16A0C8B-00E6-A9D6-21C4-BF0A1FA836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065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19015" y="3403091"/>
            <a:ext cx="394970" cy="1029969"/>
            <a:chOff x="4319015" y="3403091"/>
            <a:chExt cx="394970" cy="1029969"/>
          </a:xfrm>
        </p:grpSpPr>
        <p:sp>
          <p:nvSpPr>
            <p:cNvPr id="4" name="object 4"/>
            <p:cNvSpPr/>
            <p:nvPr/>
          </p:nvSpPr>
          <p:spPr>
            <a:xfrm>
              <a:off x="4319015" y="3859910"/>
              <a:ext cx="394970" cy="572770"/>
            </a:xfrm>
            <a:custGeom>
              <a:avLst/>
              <a:gdLst/>
              <a:ahLst/>
              <a:cxnLst/>
              <a:rect l="l" t="t" r="r" b="b"/>
              <a:pathLst>
                <a:path w="394970" h="572770">
                  <a:moveTo>
                    <a:pt x="394716" y="0"/>
                  </a:moveTo>
                  <a:lnTo>
                    <a:pt x="392218" y="51459"/>
                  </a:lnTo>
                  <a:lnTo>
                    <a:pt x="384887" y="101460"/>
                  </a:lnTo>
                  <a:lnTo>
                    <a:pt x="372963" y="149641"/>
                  </a:lnTo>
                  <a:lnTo>
                    <a:pt x="356686" y="195645"/>
                  </a:lnTo>
                  <a:lnTo>
                    <a:pt x="336298" y="239113"/>
                  </a:lnTo>
                  <a:lnTo>
                    <a:pt x="312038" y="279685"/>
                  </a:lnTo>
                  <a:lnTo>
                    <a:pt x="284149" y="317003"/>
                  </a:lnTo>
                  <a:lnTo>
                    <a:pt x="252871" y="350708"/>
                  </a:lnTo>
                  <a:lnTo>
                    <a:pt x="218443" y="380440"/>
                  </a:lnTo>
                  <a:lnTo>
                    <a:pt x="181109" y="405841"/>
                  </a:lnTo>
                  <a:lnTo>
                    <a:pt x="141107" y="426552"/>
                  </a:lnTo>
                  <a:lnTo>
                    <a:pt x="98679" y="442213"/>
                  </a:lnTo>
                  <a:lnTo>
                    <a:pt x="98679" y="375284"/>
                  </a:lnTo>
                  <a:lnTo>
                    <a:pt x="0" y="488441"/>
                  </a:lnTo>
                  <a:lnTo>
                    <a:pt x="98679" y="572643"/>
                  </a:lnTo>
                  <a:lnTo>
                    <a:pt x="98679" y="505587"/>
                  </a:lnTo>
                  <a:lnTo>
                    <a:pt x="141107" y="489925"/>
                  </a:lnTo>
                  <a:lnTo>
                    <a:pt x="181109" y="469214"/>
                  </a:lnTo>
                  <a:lnTo>
                    <a:pt x="218443" y="443813"/>
                  </a:lnTo>
                  <a:lnTo>
                    <a:pt x="252871" y="414081"/>
                  </a:lnTo>
                  <a:lnTo>
                    <a:pt x="284149" y="380376"/>
                  </a:lnTo>
                  <a:lnTo>
                    <a:pt x="312039" y="343058"/>
                  </a:lnTo>
                  <a:lnTo>
                    <a:pt x="336298" y="302486"/>
                  </a:lnTo>
                  <a:lnTo>
                    <a:pt x="356686" y="259018"/>
                  </a:lnTo>
                  <a:lnTo>
                    <a:pt x="372963" y="213014"/>
                  </a:lnTo>
                  <a:lnTo>
                    <a:pt x="384887" y="164833"/>
                  </a:lnTo>
                  <a:lnTo>
                    <a:pt x="392218" y="114832"/>
                  </a:lnTo>
                  <a:lnTo>
                    <a:pt x="394716" y="63372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19015" y="3403091"/>
              <a:ext cx="394970" cy="488950"/>
            </a:xfrm>
            <a:custGeom>
              <a:avLst/>
              <a:gdLst/>
              <a:ahLst/>
              <a:cxnLst/>
              <a:rect l="l" t="t" r="r" b="b"/>
              <a:pathLst>
                <a:path w="394970" h="488950">
                  <a:moveTo>
                    <a:pt x="0" y="0"/>
                  </a:moveTo>
                  <a:lnTo>
                    <a:pt x="0" y="63373"/>
                  </a:lnTo>
                  <a:lnTo>
                    <a:pt x="43854" y="66166"/>
                  </a:lnTo>
                  <a:lnTo>
                    <a:pt x="86356" y="74356"/>
                  </a:lnTo>
                  <a:lnTo>
                    <a:pt x="127240" y="87652"/>
                  </a:lnTo>
                  <a:lnTo>
                    <a:pt x="166239" y="105766"/>
                  </a:lnTo>
                  <a:lnTo>
                    <a:pt x="203086" y="128410"/>
                  </a:lnTo>
                  <a:lnTo>
                    <a:pt x="237514" y="155296"/>
                  </a:lnTo>
                  <a:lnTo>
                    <a:pt x="269255" y="186134"/>
                  </a:lnTo>
                  <a:lnTo>
                    <a:pt x="298044" y="220636"/>
                  </a:lnTo>
                  <a:lnTo>
                    <a:pt x="323614" y="258514"/>
                  </a:lnTo>
                  <a:lnTo>
                    <a:pt x="345697" y="299480"/>
                  </a:lnTo>
                  <a:lnTo>
                    <a:pt x="364026" y="343243"/>
                  </a:lnTo>
                  <a:lnTo>
                    <a:pt x="378336" y="389517"/>
                  </a:lnTo>
                  <a:lnTo>
                    <a:pt x="388358" y="438013"/>
                  </a:lnTo>
                  <a:lnTo>
                    <a:pt x="393826" y="488442"/>
                  </a:lnTo>
                  <a:lnTo>
                    <a:pt x="394497" y="438617"/>
                  </a:lnTo>
                  <a:lnTo>
                    <a:pt x="390613" y="389979"/>
                  </a:lnTo>
                  <a:lnTo>
                    <a:pt x="382398" y="342823"/>
                  </a:lnTo>
                  <a:lnTo>
                    <a:pt x="370075" y="297449"/>
                  </a:lnTo>
                  <a:lnTo>
                    <a:pt x="353869" y="254155"/>
                  </a:lnTo>
                  <a:lnTo>
                    <a:pt x="334002" y="213238"/>
                  </a:lnTo>
                  <a:lnTo>
                    <a:pt x="310700" y="174996"/>
                  </a:lnTo>
                  <a:lnTo>
                    <a:pt x="284185" y="139728"/>
                  </a:lnTo>
                  <a:lnTo>
                    <a:pt x="254682" y="107731"/>
                  </a:lnTo>
                  <a:lnTo>
                    <a:pt x="222414" y="79304"/>
                  </a:lnTo>
                  <a:lnTo>
                    <a:pt x="187605" y="54744"/>
                  </a:lnTo>
                  <a:lnTo>
                    <a:pt x="150478" y="34350"/>
                  </a:lnTo>
                  <a:lnTo>
                    <a:pt x="111258" y="18420"/>
                  </a:lnTo>
                  <a:lnTo>
                    <a:pt x="70168" y="7251"/>
                  </a:lnTo>
                  <a:lnTo>
                    <a:pt x="27432" y="1143"/>
                  </a:lnTo>
                  <a:lnTo>
                    <a:pt x="13715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67810" y="3329685"/>
            <a:ext cx="7423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>
                <a:latin typeface="Arial MT"/>
                <a:cs typeface="Arial MT"/>
              </a:rPr>
              <a:t>NAD(P)+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9273" y="3584829"/>
            <a:ext cx="1287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-5">
                <a:latin typeface="Arial"/>
                <a:cs typeface="Arial"/>
              </a:rPr>
              <a:t>Me</a:t>
            </a:r>
            <a:r>
              <a:rPr sz="1200" i="1">
                <a:latin typeface="Arial"/>
                <a:cs typeface="Arial"/>
              </a:rPr>
              <a:t>t</a:t>
            </a:r>
            <a:r>
              <a:rPr sz="1200" i="1" spc="5">
                <a:latin typeface="Arial"/>
                <a:cs typeface="Arial"/>
              </a:rPr>
              <a:t>a</a:t>
            </a:r>
            <a:r>
              <a:rPr sz="1200" i="1" spc="-5">
                <a:latin typeface="Arial"/>
                <a:cs typeface="Arial"/>
              </a:rPr>
              <a:t>bol</a:t>
            </a:r>
            <a:r>
              <a:rPr sz="1200" i="1" spc="-10">
                <a:latin typeface="Arial"/>
                <a:cs typeface="Arial"/>
              </a:rPr>
              <a:t>i</a:t>
            </a:r>
            <a:r>
              <a:rPr sz="1200" i="1">
                <a:latin typeface="Arial"/>
                <a:cs typeface="Arial"/>
              </a:rPr>
              <a:t>te</a:t>
            </a:r>
            <a:r>
              <a:rPr sz="1200" i="1" spc="-5">
                <a:latin typeface="Arial"/>
                <a:cs typeface="Arial"/>
              </a:rPr>
              <a:t>-sp</a:t>
            </a:r>
            <a:r>
              <a:rPr sz="1200" i="1" spc="-15">
                <a:latin typeface="Arial"/>
                <a:cs typeface="Arial"/>
              </a:rPr>
              <a:t>e</a:t>
            </a:r>
            <a:r>
              <a:rPr sz="1200" i="1">
                <a:latin typeface="Arial"/>
                <a:cs typeface="Arial"/>
              </a:rPr>
              <a:t>cific  </a:t>
            </a:r>
            <a:r>
              <a:rPr sz="1200" i="1" spc="-5">
                <a:latin typeface="Arial"/>
                <a:cs typeface="Arial"/>
              </a:rPr>
              <a:t>dehydrogenase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77185" y="5465064"/>
            <a:ext cx="1842135" cy="596900"/>
            <a:chOff x="2877185" y="5465064"/>
            <a:chExt cx="1842135" cy="596900"/>
          </a:xfrm>
        </p:grpSpPr>
        <p:sp>
          <p:nvSpPr>
            <p:cNvPr id="9" name="object 9"/>
            <p:cNvSpPr/>
            <p:nvPr/>
          </p:nvSpPr>
          <p:spPr>
            <a:xfrm>
              <a:off x="3652266" y="5465064"/>
              <a:ext cx="568325" cy="368935"/>
            </a:xfrm>
            <a:custGeom>
              <a:avLst/>
              <a:gdLst/>
              <a:ahLst/>
              <a:cxnLst/>
              <a:rect l="l" t="t" r="r" b="b"/>
              <a:pathLst>
                <a:path w="568325" h="368935">
                  <a:moveTo>
                    <a:pt x="490728" y="0"/>
                  </a:moveTo>
                  <a:lnTo>
                    <a:pt x="383921" y="92202"/>
                  </a:lnTo>
                  <a:lnTo>
                    <a:pt x="446532" y="92202"/>
                  </a:lnTo>
                  <a:lnTo>
                    <a:pt x="430717" y="131852"/>
                  </a:lnTo>
                  <a:lnTo>
                    <a:pt x="409804" y="169232"/>
                  </a:lnTo>
                  <a:lnTo>
                    <a:pt x="384155" y="204119"/>
                  </a:lnTo>
                  <a:lnTo>
                    <a:pt x="354132" y="236287"/>
                  </a:lnTo>
                  <a:lnTo>
                    <a:pt x="320098" y="265512"/>
                  </a:lnTo>
                  <a:lnTo>
                    <a:pt x="282416" y="291569"/>
                  </a:lnTo>
                  <a:lnTo>
                    <a:pt x="241447" y="314234"/>
                  </a:lnTo>
                  <a:lnTo>
                    <a:pt x="197555" y="333281"/>
                  </a:lnTo>
                  <a:lnTo>
                    <a:pt x="151102" y="348487"/>
                  </a:lnTo>
                  <a:lnTo>
                    <a:pt x="102450" y="359626"/>
                  </a:lnTo>
                  <a:lnTo>
                    <a:pt x="51961" y="366475"/>
                  </a:lnTo>
                  <a:lnTo>
                    <a:pt x="0" y="368808"/>
                  </a:lnTo>
                  <a:lnTo>
                    <a:pt x="59309" y="368808"/>
                  </a:lnTo>
                  <a:lnTo>
                    <a:pt x="111241" y="366475"/>
                  </a:lnTo>
                  <a:lnTo>
                    <a:pt x="161705" y="359626"/>
                  </a:lnTo>
                  <a:lnTo>
                    <a:pt x="210337" y="348487"/>
                  </a:lnTo>
                  <a:lnTo>
                    <a:pt x="256775" y="333281"/>
                  </a:lnTo>
                  <a:lnTo>
                    <a:pt x="300654" y="314234"/>
                  </a:lnTo>
                  <a:lnTo>
                    <a:pt x="341614" y="291569"/>
                  </a:lnTo>
                  <a:lnTo>
                    <a:pt x="379289" y="265512"/>
                  </a:lnTo>
                  <a:lnTo>
                    <a:pt x="413319" y="236287"/>
                  </a:lnTo>
                  <a:lnTo>
                    <a:pt x="443339" y="204119"/>
                  </a:lnTo>
                  <a:lnTo>
                    <a:pt x="468986" y="169232"/>
                  </a:lnTo>
                  <a:lnTo>
                    <a:pt x="489899" y="131852"/>
                  </a:lnTo>
                  <a:lnTo>
                    <a:pt x="505713" y="92202"/>
                  </a:lnTo>
                  <a:lnTo>
                    <a:pt x="568325" y="92202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91256" y="5465064"/>
              <a:ext cx="490855" cy="368935"/>
            </a:xfrm>
            <a:custGeom>
              <a:avLst/>
              <a:gdLst/>
              <a:ahLst/>
              <a:cxnLst/>
              <a:rect l="l" t="t" r="r" b="b"/>
              <a:pathLst>
                <a:path w="490854" h="368935">
                  <a:moveTo>
                    <a:pt x="59181" y="0"/>
                  </a:moveTo>
                  <a:lnTo>
                    <a:pt x="0" y="0"/>
                  </a:lnTo>
                  <a:lnTo>
                    <a:pt x="254" y="15748"/>
                  </a:lnTo>
                  <a:lnTo>
                    <a:pt x="7444" y="66394"/>
                  </a:lnTo>
                  <a:lnTo>
                    <a:pt x="19845" y="107404"/>
                  </a:lnTo>
                  <a:lnTo>
                    <a:pt x="37723" y="146394"/>
                  </a:lnTo>
                  <a:lnTo>
                    <a:pt x="60710" y="183105"/>
                  </a:lnTo>
                  <a:lnTo>
                    <a:pt x="88440" y="217279"/>
                  </a:lnTo>
                  <a:lnTo>
                    <a:pt x="120544" y="248657"/>
                  </a:lnTo>
                  <a:lnTo>
                    <a:pt x="156654" y="276982"/>
                  </a:lnTo>
                  <a:lnTo>
                    <a:pt x="196403" y="301994"/>
                  </a:lnTo>
                  <a:lnTo>
                    <a:pt x="239424" y="323436"/>
                  </a:lnTo>
                  <a:lnTo>
                    <a:pt x="285348" y="341049"/>
                  </a:lnTo>
                  <a:lnTo>
                    <a:pt x="333808" y="354575"/>
                  </a:lnTo>
                  <a:lnTo>
                    <a:pt x="384437" y="363755"/>
                  </a:lnTo>
                  <a:lnTo>
                    <a:pt x="436866" y="368331"/>
                  </a:lnTo>
                  <a:lnTo>
                    <a:pt x="490728" y="368046"/>
                  </a:lnTo>
                  <a:lnTo>
                    <a:pt x="435738" y="362579"/>
                  </a:lnTo>
                  <a:lnTo>
                    <a:pt x="383029" y="352153"/>
                  </a:lnTo>
                  <a:lnTo>
                    <a:pt x="332969" y="337080"/>
                  </a:lnTo>
                  <a:lnTo>
                    <a:pt x="285926" y="317676"/>
                  </a:lnTo>
                  <a:lnTo>
                    <a:pt x="242271" y="294255"/>
                  </a:lnTo>
                  <a:lnTo>
                    <a:pt x="202370" y="267131"/>
                  </a:lnTo>
                  <a:lnTo>
                    <a:pt x="166593" y="236619"/>
                  </a:lnTo>
                  <a:lnTo>
                    <a:pt x="135309" y="203032"/>
                  </a:lnTo>
                  <a:lnTo>
                    <a:pt x="108886" y="166687"/>
                  </a:lnTo>
                  <a:lnTo>
                    <a:pt x="87694" y="127896"/>
                  </a:lnTo>
                  <a:lnTo>
                    <a:pt x="72099" y="86975"/>
                  </a:lnTo>
                  <a:lnTo>
                    <a:pt x="62472" y="44238"/>
                  </a:lnTo>
                  <a:lnTo>
                    <a:pt x="59181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77185" y="5890476"/>
              <a:ext cx="1842135" cy="171450"/>
            </a:xfrm>
            <a:custGeom>
              <a:avLst/>
              <a:gdLst/>
              <a:ahLst/>
              <a:cxnLst/>
              <a:rect l="l" t="t" r="r" b="b"/>
              <a:pathLst>
                <a:path w="1842135" h="171450">
                  <a:moveTo>
                    <a:pt x="1784990" y="57048"/>
                  </a:moveTo>
                  <a:lnTo>
                    <a:pt x="1698625" y="57048"/>
                  </a:lnTo>
                  <a:lnTo>
                    <a:pt x="1698878" y="114198"/>
                  </a:lnTo>
                  <a:lnTo>
                    <a:pt x="1670346" y="114297"/>
                  </a:lnTo>
                  <a:lnTo>
                    <a:pt x="1670557" y="171449"/>
                  </a:lnTo>
                  <a:lnTo>
                    <a:pt x="1841627" y="85128"/>
                  </a:lnTo>
                  <a:lnTo>
                    <a:pt x="1784990" y="57048"/>
                  </a:lnTo>
                  <a:close/>
                </a:path>
                <a:path w="1842135" h="171450">
                  <a:moveTo>
                    <a:pt x="1670134" y="57147"/>
                  </a:moveTo>
                  <a:lnTo>
                    <a:pt x="0" y="62953"/>
                  </a:lnTo>
                  <a:lnTo>
                    <a:pt x="253" y="120103"/>
                  </a:lnTo>
                  <a:lnTo>
                    <a:pt x="1670346" y="114297"/>
                  </a:lnTo>
                  <a:lnTo>
                    <a:pt x="1670134" y="57147"/>
                  </a:lnTo>
                  <a:close/>
                </a:path>
                <a:path w="1842135" h="171450">
                  <a:moveTo>
                    <a:pt x="1698625" y="57048"/>
                  </a:moveTo>
                  <a:lnTo>
                    <a:pt x="1670134" y="57147"/>
                  </a:lnTo>
                  <a:lnTo>
                    <a:pt x="1670346" y="114297"/>
                  </a:lnTo>
                  <a:lnTo>
                    <a:pt x="1698878" y="114198"/>
                  </a:lnTo>
                  <a:lnTo>
                    <a:pt x="1698625" y="57048"/>
                  </a:lnTo>
                  <a:close/>
                </a:path>
                <a:path w="1842135" h="171450">
                  <a:moveTo>
                    <a:pt x="1669923" y="0"/>
                  </a:moveTo>
                  <a:lnTo>
                    <a:pt x="1670134" y="57147"/>
                  </a:lnTo>
                  <a:lnTo>
                    <a:pt x="1784990" y="57048"/>
                  </a:lnTo>
                  <a:lnTo>
                    <a:pt x="1669923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497067" y="5434774"/>
            <a:ext cx="1523365" cy="988694"/>
            <a:chOff x="5497067" y="5434774"/>
            <a:chExt cx="1523365" cy="988694"/>
          </a:xfrm>
        </p:grpSpPr>
        <p:sp>
          <p:nvSpPr>
            <p:cNvPr id="13" name="object 13"/>
            <p:cNvSpPr/>
            <p:nvPr/>
          </p:nvSpPr>
          <p:spPr>
            <a:xfrm>
              <a:off x="5497067" y="5873114"/>
              <a:ext cx="1523365" cy="171450"/>
            </a:xfrm>
            <a:custGeom>
              <a:avLst/>
              <a:gdLst/>
              <a:ahLst/>
              <a:cxnLst/>
              <a:rect l="l" t="t" r="r" b="b"/>
              <a:pathLst>
                <a:path w="1523365" h="171450">
                  <a:moveTo>
                    <a:pt x="1351788" y="0"/>
                  </a:moveTo>
                  <a:lnTo>
                    <a:pt x="1351788" y="171450"/>
                  </a:lnTo>
                  <a:lnTo>
                    <a:pt x="1466088" y="114300"/>
                  </a:lnTo>
                  <a:lnTo>
                    <a:pt x="1380363" y="114300"/>
                  </a:lnTo>
                  <a:lnTo>
                    <a:pt x="1380363" y="57150"/>
                  </a:lnTo>
                  <a:lnTo>
                    <a:pt x="1466088" y="57150"/>
                  </a:lnTo>
                  <a:lnTo>
                    <a:pt x="1351788" y="0"/>
                  </a:lnTo>
                  <a:close/>
                </a:path>
                <a:path w="1523365" h="171450">
                  <a:moveTo>
                    <a:pt x="1351788" y="57150"/>
                  </a:moveTo>
                  <a:lnTo>
                    <a:pt x="0" y="57150"/>
                  </a:lnTo>
                  <a:lnTo>
                    <a:pt x="0" y="114300"/>
                  </a:lnTo>
                  <a:lnTo>
                    <a:pt x="1351788" y="114300"/>
                  </a:lnTo>
                  <a:lnTo>
                    <a:pt x="1351788" y="57150"/>
                  </a:lnTo>
                  <a:close/>
                </a:path>
                <a:path w="1523365" h="171450">
                  <a:moveTo>
                    <a:pt x="1466088" y="57150"/>
                  </a:moveTo>
                  <a:lnTo>
                    <a:pt x="1380363" y="57150"/>
                  </a:lnTo>
                  <a:lnTo>
                    <a:pt x="1380363" y="114300"/>
                  </a:lnTo>
                  <a:lnTo>
                    <a:pt x="1466088" y="114300"/>
                  </a:lnTo>
                  <a:lnTo>
                    <a:pt x="1523238" y="85725"/>
                  </a:lnTo>
                  <a:lnTo>
                    <a:pt x="1466088" y="5715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29477" y="5449061"/>
              <a:ext cx="1012190" cy="960119"/>
            </a:xfrm>
            <a:custGeom>
              <a:avLst/>
              <a:gdLst/>
              <a:ahLst/>
              <a:cxnLst/>
              <a:rect l="l" t="t" r="r" b="b"/>
              <a:pathLst>
                <a:path w="1012190" h="960120">
                  <a:moveTo>
                    <a:pt x="505968" y="0"/>
                  </a:moveTo>
                  <a:lnTo>
                    <a:pt x="457245" y="2197"/>
                  </a:lnTo>
                  <a:lnTo>
                    <a:pt x="409832" y="8656"/>
                  </a:lnTo>
                  <a:lnTo>
                    <a:pt x="363941" y="19175"/>
                  </a:lnTo>
                  <a:lnTo>
                    <a:pt x="319782" y="33552"/>
                  </a:lnTo>
                  <a:lnTo>
                    <a:pt x="277569" y="51587"/>
                  </a:lnTo>
                  <a:lnTo>
                    <a:pt x="237514" y="73078"/>
                  </a:lnTo>
                  <a:lnTo>
                    <a:pt x="199829" y="97825"/>
                  </a:lnTo>
                  <a:lnTo>
                    <a:pt x="164726" y="125625"/>
                  </a:lnTo>
                  <a:lnTo>
                    <a:pt x="132417" y="156278"/>
                  </a:lnTo>
                  <a:lnTo>
                    <a:pt x="103114" y="189583"/>
                  </a:lnTo>
                  <a:lnTo>
                    <a:pt x="77030" y="225338"/>
                  </a:lnTo>
                  <a:lnTo>
                    <a:pt x="54377" y="263342"/>
                  </a:lnTo>
                  <a:lnTo>
                    <a:pt x="35367" y="303394"/>
                  </a:lnTo>
                  <a:lnTo>
                    <a:pt x="20212" y="345294"/>
                  </a:lnTo>
                  <a:lnTo>
                    <a:pt x="9124" y="388838"/>
                  </a:lnTo>
                  <a:lnTo>
                    <a:pt x="2316" y="433827"/>
                  </a:lnTo>
                  <a:lnTo>
                    <a:pt x="0" y="480059"/>
                  </a:lnTo>
                  <a:lnTo>
                    <a:pt x="2316" y="526292"/>
                  </a:lnTo>
                  <a:lnTo>
                    <a:pt x="9124" y="571281"/>
                  </a:lnTo>
                  <a:lnTo>
                    <a:pt x="20212" y="614825"/>
                  </a:lnTo>
                  <a:lnTo>
                    <a:pt x="35367" y="656725"/>
                  </a:lnTo>
                  <a:lnTo>
                    <a:pt x="54377" y="696777"/>
                  </a:lnTo>
                  <a:lnTo>
                    <a:pt x="77030" y="734781"/>
                  </a:lnTo>
                  <a:lnTo>
                    <a:pt x="103114" y="770536"/>
                  </a:lnTo>
                  <a:lnTo>
                    <a:pt x="132417" y="803841"/>
                  </a:lnTo>
                  <a:lnTo>
                    <a:pt x="164726" y="834494"/>
                  </a:lnTo>
                  <a:lnTo>
                    <a:pt x="199829" y="862294"/>
                  </a:lnTo>
                  <a:lnTo>
                    <a:pt x="237514" y="887041"/>
                  </a:lnTo>
                  <a:lnTo>
                    <a:pt x="277569" y="908532"/>
                  </a:lnTo>
                  <a:lnTo>
                    <a:pt x="319782" y="926567"/>
                  </a:lnTo>
                  <a:lnTo>
                    <a:pt x="363941" y="940944"/>
                  </a:lnTo>
                  <a:lnTo>
                    <a:pt x="409832" y="951463"/>
                  </a:lnTo>
                  <a:lnTo>
                    <a:pt x="457245" y="957922"/>
                  </a:lnTo>
                  <a:lnTo>
                    <a:pt x="505968" y="960119"/>
                  </a:lnTo>
                  <a:lnTo>
                    <a:pt x="554690" y="957922"/>
                  </a:lnTo>
                  <a:lnTo>
                    <a:pt x="602103" y="951463"/>
                  </a:lnTo>
                  <a:lnTo>
                    <a:pt x="647994" y="940944"/>
                  </a:lnTo>
                  <a:lnTo>
                    <a:pt x="692153" y="926567"/>
                  </a:lnTo>
                  <a:lnTo>
                    <a:pt x="734366" y="908532"/>
                  </a:lnTo>
                  <a:lnTo>
                    <a:pt x="774421" y="887041"/>
                  </a:lnTo>
                  <a:lnTo>
                    <a:pt x="812106" y="862294"/>
                  </a:lnTo>
                  <a:lnTo>
                    <a:pt x="847209" y="834494"/>
                  </a:lnTo>
                  <a:lnTo>
                    <a:pt x="879518" y="803841"/>
                  </a:lnTo>
                  <a:lnTo>
                    <a:pt x="908821" y="770536"/>
                  </a:lnTo>
                  <a:lnTo>
                    <a:pt x="934905" y="734781"/>
                  </a:lnTo>
                  <a:lnTo>
                    <a:pt x="957558" y="696777"/>
                  </a:lnTo>
                  <a:lnTo>
                    <a:pt x="976568" y="656725"/>
                  </a:lnTo>
                  <a:lnTo>
                    <a:pt x="991723" y="614825"/>
                  </a:lnTo>
                  <a:lnTo>
                    <a:pt x="1002811" y="571281"/>
                  </a:lnTo>
                  <a:lnTo>
                    <a:pt x="1009619" y="526292"/>
                  </a:lnTo>
                  <a:lnTo>
                    <a:pt x="1011936" y="480059"/>
                  </a:lnTo>
                  <a:lnTo>
                    <a:pt x="1009619" y="433827"/>
                  </a:lnTo>
                  <a:lnTo>
                    <a:pt x="1002811" y="388838"/>
                  </a:lnTo>
                  <a:lnTo>
                    <a:pt x="991723" y="345294"/>
                  </a:lnTo>
                  <a:lnTo>
                    <a:pt x="976568" y="303394"/>
                  </a:lnTo>
                  <a:lnTo>
                    <a:pt x="957558" y="263342"/>
                  </a:lnTo>
                  <a:lnTo>
                    <a:pt x="934905" y="225338"/>
                  </a:lnTo>
                  <a:lnTo>
                    <a:pt x="908821" y="189583"/>
                  </a:lnTo>
                  <a:lnTo>
                    <a:pt x="879518" y="156278"/>
                  </a:lnTo>
                  <a:lnTo>
                    <a:pt x="847209" y="125625"/>
                  </a:lnTo>
                  <a:lnTo>
                    <a:pt x="812106" y="97825"/>
                  </a:lnTo>
                  <a:lnTo>
                    <a:pt x="774421" y="73078"/>
                  </a:lnTo>
                  <a:lnTo>
                    <a:pt x="734366" y="51587"/>
                  </a:lnTo>
                  <a:lnTo>
                    <a:pt x="692153" y="33552"/>
                  </a:lnTo>
                  <a:lnTo>
                    <a:pt x="647994" y="19175"/>
                  </a:lnTo>
                  <a:lnTo>
                    <a:pt x="602103" y="8656"/>
                  </a:lnTo>
                  <a:lnTo>
                    <a:pt x="554690" y="2197"/>
                  </a:lnTo>
                  <a:lnTo>
                    <a:pt x="505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29477" y="5449061"/>
              <a:ext cx="1012190" cy="960119"/>
            </a:xfrm>
            <a:custGeom>
              <a:avLst/>
              <a:gdLst/>
              <a:ahLst/>
              <a:cxnLst/>
              <a:rect l="l" t="t" r="r" b="b"/>
              <a:pathLst>
                <a:path w="1012190" h="960120">
                  <a:moveTo>
                    <a:pt x="0" y="480059"/>
                  </a:moveTo>
                  <a:lnTo>
                    <a:pt x="2316" y="433827"/>
                  </a:lnTo>
                  <a:lnTo>
                    <a:pt x="9124" y="388838"/>
                  </a:lnTo>
                  <a:lnTo>
                    <a:pt x="20212" y="345294"/>
                  </a:lnTo>
                  <a:lnTo>
                    <a:pt x="35367" y="303394"/>
                  </a:lnTo>
                  <a:lnTo>
                    <a:pt x="54377" y="263342"/>
                  </a:lnTo>
                  <a:lnTo>
                    <a:pt x="77030" y="225338"/>
                  </a:lnTo>
                  <a:lnTo>
                    <a:pt x="103114" y="189583"/>
                  </a:lnTo>
                  <a:lnTo>
                    <a:pt x="132417" y="156278"/>
                  </a:lnTo>
                  <a:lnTo>
                    <a:pt x="164726" y="125625"/>
                  </a:lnTo>
                  <a:lnTo>
                    <a:pt x="199829" y="97825"/>
                  </a:lnTo>
                  <a:lnTo>
                    <a:pt x="237514" y="73078"/>
                  </a:lnTo>
                  <a:lnTo>
                    <a:pt x="277569" y="51587"/>
                  </a:lnTo>
                  <a:lnTo>
                    <a:pt x="319782" y="33552"/>
                  </a:lnTo>
                  <a:lnTo>
                    <a:pt x="363941" y="19175"/>
                  </a:lnTo>
                  <a:lnTo>
                    <a:pt x="409832" y="8656"/>
                  </a:lnTo>
                  <a:lnTo>
                    <a:pt x="457245" y="2197"/>
                  </a:lnTo>
                  <a:lnTo>
                    <a:pt x="505968" y="0"/>
                  </a:lnTo>
                  <a:lnTo>
                    <a:pt x="554690" y="2197"/>
                  </a:lnTo>
                  <a:lnTo>
                    <a:pt x="602103" y="8656"/>
                  </a:lnTo>
                  <a:lnTo>
                    <a:pt x="647994" y="19175"/>
                  </a:lnTo>
                  <a:lnTo>
                    <a:pt x="692153" y="33552"/>
                  </a:lnTo>
                  <a:lnTo>
                    <a:pt x="734366" y="51587"/>
                  </a:lnTo>
                  <a:lnTo>
                    <a:pt x="774421" y="73078"/>
                  </a:lnTo>
                  <a:lnTo>
                    <a:pt x="812106" y="97825"/>
                  </a:lnTo>
                  <a:lnTo>
                    <a:pt x="847209" y="125625"/>
                  </a:lnTo>
                  <a:lnTo>
                    <a:pt x="879518" y="156278"/>
                  </a:lnTo>
                  <a:lnTo>
                    <a:pt x="908821" y="189583"/>
                  </a:lnTo>
                  <a:lnTo>
                    <a:pt x="934905" y="225338"/>
                  </a:lnTo>
                  <a:lnTo>
                    <a:pt x="957558" y="263342"/>
                  </a:lnTo>
                  <a:lnTo>
                    <a:pt x="976568" y="303394"/>
                  </a:lnTo>
                  <a:lnTo>
                    <a:pt x="991723" y="345294"/>
                  </a:lnTo>
                  <a:lnTo>
                    <a:pt x="1002811" y="388838"/>
                  </a:lnTo>
                  <a:lnTo>
                    <a:pt x="1009619" y="433827"/>
                  </a:lnTo>
                  <a:lnTo>
                    <a:pt x="1011936" y="480059"/>
                  </a:lnTo>
                  <a:lnTo>
                    <a:pt x="1009619" y="526292"/>
                  </a:lnTo>
                  <a:lnTo>
                    <a:pt x="1002811" y="571281"/>
                  </a:lnTo>
                  <a:lnTo>
                    <a:pt x="991723" y="614825"/>
                  </a:lnTo>
                  <a:lnTo>
                    <a:pt x="976568" y="656725"/>
                  </a:lnTo>
                  <a:lnTo>
                    <a:pt x="957558" y="696777"/>
                  </a:lnTo>
                  <a:lnTo>
                    <a:pt x="934905" y="734781"/>
                  </a:lnTo>
                  <a:lnTo>
                    <a:pt x="908821" y="770536"/>
                  </a:lnTo>
                  <a:lnTo>
                    <a:pt x="879518" y="803841"/>
                  </a:lnTo>
                  <a:lnTo>
                    <a:pt x="847209" y="834494"/>
                  </a:lnTo>
                  <a:lnTo>
                    <a:pt x="812106" y="862294"/>
                  </a:lnTo>
                  <a:lnTo>
                    <a:pt x="774421" y="887041"/>
                  </a:lnTo>
                  <a:lnTo>
                    <a:pt x="734366" y="908532"/>
                  </a:lnTo>
                  <a:lnTo>
                    <a:pt x="692153" y="926567"/>
                  </a:lnTo>
                  <a:lnTo>
                    <a:pt x="647994" y="940944"/>
                  </a:lnTo>
                  <a:lnTo>
                    <a:pt x="602103" y="951463"/>
                  </a:lnTo>
                  <a:lnTo>
                    <a:pt x="554690" y="957922"/>
                  </a:lnTo>
                  <a:lnTo>
                    <a:pt x="505968" y="960119"/>
                  </a:lnTo>
                  <a:lnTo>
                    <a:pt x="457245" y="957922"/>
                  </a:lnTo>
                  <a:lnTo>
                    <a:pt x="409832" y="951463"/>
                  </a:lnTo>
                  <a:lnTo>
                    <a:pt x="363941" y="940944"/>
                  </a:lnTo>
                  <a:lnTo>
                    <a:pt x="319782" y="926567"/>
                  </a:lnTo>
                  <a:lnTo>
                    <a:pt x="277569" y="908532"/>
                  </a:lnTo>
                  <a:lnTo>
                    <a:pt x="237514" y="887041"/>
                  </a:lnTo>
                  <a:lnTo>
                    <a:pt x="199829" y="862294"/>
                  </a:lnTo>
                  <a:lnTo>
                    <a:pt x="164726" y="834494"/>
                  </a:lnTo>
                  <a:lnTo>
                    <a:pt x="132417" y="803841"/>
                  </a:lnTo>
                  <a:lnTo>
                    <a:pt x="103114" y="770536"/>
                  </a:lnTo>
                  <a:lnTo>
                    <a:pt x="77030" y="734781"/>
                  </a:lnTo>
                  <a:lnTo>
                    <a:pt x="54377" y="696777"/>
                  </a:lnTo>
                  <a:lnTo>
                    <a:pt x="35367" y="656725"/>
                  </a:lnTo>
                  <a:lnTo>
                    <a:pt x="20212" y="614825"/>
                  </a:lnTo>
                  <a:lnTo>
                    <a:pt x="9124" y="571281"/>
                  </a:lnTo>
                  <a:lnTo>
                    <a:pt x="2316" y="526292"/>
                  </a:lnTo>
                  <a:lnTo>
                    <a:pt x="0" y="480059"/>
                  </a:lnTo>
                  <a:close/>
                </a:path>
              </a:pathLst>
            </a:custGeom>
            <a:ln w="28575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717929" y="5756554"/>
            <a:ext cx="1116330" cy="63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14604" algn="ctr">
              <a:lnSpc>
                <a:spcPct val="98100"/>
              </a:lnSpc>
              <a:spcBef>
                <a:spcPts val="135"/>
              </a:spcBef>
            </a:pPr>
            <a:r>
              <a:rPr sz="1350" b="1">
                <a:latin typeface="Arial"/>
                <a:cs typeface="Arial"/>
              </a:rPr>
              <a:t>Reductase </a:t>
            </a:r>
            <a:r>
              <a:rPr sz="1350" b="1" spc="5">
                <a:latin typeface="Arial"/>
                <a:cs typeface="Arial"/>
              </a:rPr>
              <a:t> </a:t>
            </a:r>
            <a:r>
              <a:rPr sz="1350" b="1">
                <a:latin typeface="Arial"/>
                <a:cs typeface="Arial"/>
              </a:rPr>
              <a:t>Substrate </a:t>
            </a:r>
            <a:r>
              <a:rPr sz="1350" b="1" spc="5">
                <a:latin typeface="Arial"/>
                <a:cs typeface="Arial"/>
              </a:rPr>
              <a:t> </a:t>
            </a:r>
            <a:r>
              <a:rPr sz="1350">
                <a:latin typeface="Arial MT"/>
                <a:cs typeface="Arial MT"/>
              </a:rPr>
              <a:t>(</a:t>
            </a:r>
            <a:r>
              <a:rPr sz="1350" spc="-5">
                <a:latin typeface="Arial MT"/>
                <a:cs typeface="Arial MT"/>
              </a:rPr>
              <a:t>P</a:t>
            </a:r>
            <a:r>
              <a:rPr sz="1350">
                <a:latin typeface="Arial MT"/>
                <a:cs typeface="Arial MT"/>
              </a:rPr>
              <a:t>r</a:t>
            </a:r>
            <a:r>
              <a:rPr sz="1350" spc="5">
                <a:latin typeface="Arial MT"/>
                <a:cs typeface="Arial MT"/>
              </a:rPr>
              <a:t>o</a:t>
            </a:r>
            <a:r>
              <a:rPr sz="1350">
                <a:latin typeface="Arial MT"/>
                <a:cs typeface="Arial MT"/>
              </a:rPr>
              <a:t>-Lu</a:t>
            </a:r>
            <a:r>
              <a:rPr sz="1350" spc="-10">
                <a:latin typeface="Arial MT"/>
                <a:cs typeface="Arial MT"/>
              </a:rPr>
              <a:t>c</a:t>
            </a:r>
            <a:r>
              <a:rPr sz="1350">
                <a:latin typeface="Arial MT"/>
                <a:cs typeface="Arial MT"/>
              </a:rPr>
              <a:t>i</a:t>
            </a:r>
            <a:r>
              <a:rPr sz="1350" spc="-10">
                <a:latin typeface="Arial MT"/>
                <a:cs typeface="Arial MT"/>
              </a:rPr>
              <a:t>f</a:t>
            </a:r>
            <a:r>
              <a:rPr sz="1350">
                <a:latin typeface="Arial MT"/>
                <a:cs typeface="Arial MT"/>
              </a:rPr>
              <a:t>e</a:t>
            </a:r>
            <a:r>
              <a:rPr sz="1350" spc="-10">
                <a:latin typeface="Arial MT"/>
                <a:cs typeface="Arial MT"/>
              </a:rPr>
              <a:t>r</a:t>
            </a:r>
            <a:r>
              <a:rPr sz="1350">
                <a:latin typeface="Arial MT"/>
                <a:cs typeface="Arial MT"/>
              </a:rPr>
              <a:t>in)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718430" y="5854090"/>
            <a:ext cx="75311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>
                <a:latin typeface="Arial"/>
                <a:cs typeface="Arial"/>
              </a:rPr>
              <a:t>Luciferin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46369" y="5646826"/>
            <a:ext cx="1005205" cy="657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 indent="-1270" algn="ctr">
              <a:lnSpc>
                <a:spcPct val="100000"/>
              </a:lnSpc>
              <a:spcBef>
                <a:spcPts val="105"/>
              </a:spcBef>
            </a:pPr>
            <a:r>
              <a:rPr sz="1350" b="1">
                <a:latin typeface="Arial"/>
                <a:cs typeface="Arial"/>
              </a:rPr>
              <a:t>Ultra-Glo</a:t>
            </a:r>
            <a:r>
              <a:rPr sz="1350" b="1" baseline="24691">
                <a:latin typeface="Arial"/>
                <a:cs typeface="Arial"/>
              </a:rPr>
              <a:t>™ </a:t>
            </a:r>
            <a:r>
              <a:rPr sz="1350" b="1" spc="7" baseline="24691">
                <a:latin typeface="Arial"/>
                <a:cs typeface="Arial"/>
              </a:rPr>
              <a:t> </a:t>
            </a:r>
            <a:r>
              <a:rPr sz="1350" b="1">
                <a:latin typeface="Arial"/>
                <a:cs typeface="Arial"/>
              </a:rPr>
              <a:t>rLuciferase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b="1">
                <a:latin typeface="Arial"/>
                <a:cs typeface="Arial"/>
              </a:rPr>
              <a:t>+</a:t>
            </a:r>
            <a:r>
              <a:rPr sz="1350" b="1" spc="-50">
                <a:latin typeface="Arial"/>
                <a:cs typeface="Arial"/>
              </a:rPr>
              <a:t> </a:t>
            </a:r>
            <a:r>
              <a:rPr sz="1350" b="1" spc="-15">
                <a:latin typeface="Arial"/>
                <a:cs typeface="Arial"/>
              </a:rPr>
              <a:t>ATP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9459" y="5446776"/>
            <a:ext cx="1007364" cy="102412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395209" y="5817514"/>
            <a:ext cx="440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>
                <a:latin typeface="Arial MT"/>
                <a:cs typeface="Arial MT"/>
              </a:rPr>
              <a:t>Li</a:t>
            </a:r>
            <a:r>
              <a:rPr sz="1500">
                <a:latin typeface="Arial MT"/>
                <a:cs typeface="Arial MT"/>
              </a:rPr>
              <a:t>g</a:t>
            </a:r>
            <a:r>
              <a:rPr sz="1500" spc="-5">
                <a:latin typeface="Arial MT"/>
                <a:cs typeface="Arial MT"/>
              </a:rPr>
              <a:t>h</a:t>
            </a:r>
            <a:r>
              <a:rPr sz="1500">
                <a:latin typeface="Arial MT"/>
                <a:cs typeface="Arial MT"/>
              </a:rPr>
              <a:t>t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3026410" y="5736082"/>
            <a:ext cx="1296035" cy="521970"/>
            <a:chOff x="3026410" y="5736082"/>
            <a:chExt cx="1296035" cy="521970"/>
          </a:xfrm>
        </p:grpSpPr>
        <p:sp>
          <p:nvSpPr>
            <p:cNvPr id="22" name="object 22"/>
            <p:cNvSpPr/>
            <p:nvPr/>
          </p:nvSpPr>
          <p:spPr>
            <a:xfrm>
              <a:off x="3032760" y="5742432"/>
              <a:ext cx="1283335" cy="509270"/>
            </a:xfrm>
            <a:custGeom>
              <a:avLst/>
              <a:gdLst/>
              <a:ahLst/>
              <a:cxnLst/>
              <a:rect l="l" t="t" r="r" b="b"/>
              <a:pathLst>
                <a:path w="1283335" h="509270">
                  <a:moveTo>
                    <a:pt x="641603" y="0"/>
                  </a:moveTo>
                  <a:lnTo>
                    <a:pt x="576006" y="1313"/>
                  </a:lnTo>
                  <a:lnTo>
                    <a:pt x="512303" y="5170"/>
                  </a:lnTo>
                  <a:lnTo>
                    <a:pt x="450817" y="11441"/>
                  </a:lnTo>
                  <a:lnTo>
                    <a:pt x="391870" y="20000"/>
                  </a:lnTo>
                  <a:lnTo>
                    <a:pt x="335785" y="30717"/>
                  </a:lnTo>
                  <a:lnTo>
                    <a:pt x="282885" y="43465"/>
                  </a:lnTo>
                  <a:lnTo>
                    <a:pt x="233491" y="58116"/>
                  </a:lnTo>
                  <a:lnTo>
                    <a:pt x="187928" y="74542"/>
                  </a:lnTo>
                  <a:lnTo>
                    <a:pt x="146517" y="92616"/>
                  </a:lnTo>
                  <a:lnTo>
                    <a:pt x="109580" y="112208"/>
                  </a:lnTo>
                  <a:lnTo>
                    <a:pt x="77441" y="133193"/>
                  </a:lnTo>
                  <a:lnTo>
                    <a:pt x="28846" y="178824"/>
                  </a:lnTo>
                  <a:lnTo>
                    <a:pt x="3312" y="228485"/>
                  </a:lnTo>
                  <a:lnTo>
                    <a:pt x="0" y="254508"/>
                  </a:lnTo>
                  <a:lnTo>
                    <a:pt x="3312" y="280530"/>
                  </a:lnTo>
                  <a:lnTo>
                    <a:pt x="28846" y="330191"/>
                  </a:lnTo>
                  <a:lnTo>
                    <a:pt x="77441" y="375822"/>
                  </a:lnTo>
                  <a:lnTo>
                    <a:pt x="109580" y="396807"/>
                  </a:lnTo>
                  <a:lnTo>
                    <a:pt x="146517" y="416399"/>
                  </a:lnTo>
                  <a:lnTo>
                    <a:pt x="187928" y="434473"/>
                  </a:lnTo>
                  <a:lnTo>
                    <a:pt x="233491" y="450899"/>
                  </a:lnTo>
                  <a:lnTo>
                    <a:pt x="282885" y="465550"/>
                  </a:lnTo>
                  <a:lnTo>
                    <a:pt x="335785" y="478298"/>
                  </a:lnTo>
                  <a:lnTo>
                    <a:pt x="391870" y="489015"/>
                  </a:lnTo>
                  <a:lnTo>
                    <a:pt x="450817" y="497574"/>
                  </a:lnTo>
                  <a:lnTo>
                    <a:pt x="512303" y="503845"/>
                  </a:lnTo>
                  <a:lnTo>
                    <a:pt x="576006" y="507702"/>
                  </a:lnTo>
                  <a:lnTo>
                    <a:pt x="641603" y="509016"/>
                  </a:lnTo>
                  <a:lnTo>
                    <a:pt x="707201" y="507702"/>
                  </a:lnTo>
                  <a:lnTo>
                    <a:pt x="770904" y="503845"/>
                  </a:lnTo>
                  <a:lnTo>
                    <a:pt x="832390" y="497574"/>
                  </a:lnTo>
                  <a:lnTo>
                    <a:pt x="891337" y="489015"/>
                  </a:lnTo>
                  <a:lnTo>
                    <a:pt x="947422" y="478298"/>
                  </a:lnTo>
                  <a:lnTo>
                    <a:pt x="1000322" y="465550"/>
                  </a:lnTo>
                  <a:lnTo>
                    <a:pt x="1049716" y="450899"/>
                  </a:lnTo>
                  <a:lnTo>
                    <a:pt x="1095279" y="434473"/>
                  </a:lnTo>
                  <a:lnTo>
                    <a:pt x="1136690" y="416399"/>
                  </a:lnTo>
                  <a:lnTo>
                    <a:pt x="1173627" y="396807"/>
                  </a:lnTo>
                  <a:lnTo>
                    <a:pt x="1205766" y="375822"/>
                  </a:lnTo>
                  <a:lnTo>
                    <a:pt x="1254361" y="330191"/>
                  </a:lnTo>
                  <a:lnTo>
                    <a:pt x="1279895" y="280530"/>
                  </a:lnTo>
                  <a:lnTo>
                    <a:pt x="1283207" y="254508"/>
                  </a:lnTo>
                  <a:lnTo>
                    <a:pt x="1279895" y="228485"/>
                  </a:lnTo>
                  <a:lnTo>
                    <a:pt x="1254361" y="178824"/>
                  </a:lnTo>
                  <a:lnTo>
                    <a:pt x="1205766" y="133193"/>
                  </a:lnTo>
                  <a:lnTo>
                    <a:pt x="1173627" y="112208"/>
                  </a:lnTo>
                  <a:lnTo>
                    <a:pt x="1136690" y="92616"/>
                  </a:lnTo>
                  <a:lnTo>
                    <a:pt x="1095279" y="74542"/>
                  </a:lnTo>
                  <a:lnTo>
                    <a:pt x="1049716" y="58116"/>
                  </a:lnTo>
                  <a:lnTo>
                    <a:pt x="1000322" y="43465"/>
                  </a:lnTo>
                  <a:lnTo>
                    <a:pt x="947422" y="30717"/>
                  </a:lnTo>
                  <a:lnTo>
                    <a:pt x="891337" y="20000"/>
                  </a:lnTo>
                  <a:lnTo>
                    <a:pt x="832390" y="11441"/>
                  </a:lnTo>
                  <a:lnTo>
                    <a:pt x="770904" y="5170"/>
                  </a:lnTo>
                  <a:lnTo>
                    <a:pt x="707201" y="1313"/>
                  </a:lnTo>
                  <a:lnTo>
                    <a:pt x="641603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32760" y="5742432"/>
              <a:ext cx="1283335" cy="509270"/>
            </a:xfrm>
            <a:custGeom>
              <a:avLst/>
              <a:gdLst/>
              <a:ahLst/>
              <a:cxnLst/>
              <a:rect l="l" t="t" r="r" b="b"/>
              <a:pathLst>
                <a:path w="1283335" h="509270">
                  <a:moveTo>
                    <a:pt x="0" y="254508"/>
                  </a:moveTo>
                  <a:lnTo>
                    <a:pt x="13035" y="203214"/>
                  </a:lnTo>
                  <a:lnTo>
                    <a:pt x="50422" y="155440"/>
                  </a:lnTo>
                  <a:lnTo>
                    <a:pt x="109580" y="112208"/>
                  </a:lnTo>
                  <a:lnTo>
                    <a:pt x="146517" y="92616"/>
                  </a:lnTo>
                  <a:lnTo>
                    <a:pt x="187928" y="74542"/>
                  </a:lnTo>
                  <a:lnTo>
                    <a:pt x="233491" y="58116"/>
                  </a:lnTo>
                  <a:lnTo>
                    <a:pt x="282885" y="43465"/>
                  </a:lnTo>
                  <a:lnTo>
                    <a:pt x="335785" y="30717"/>
                  </a:lnTo>
                  <a:lnTo>
                    <a:pt x="391870" y="20000"/>
                  </a:lnTo>
                  <a:lnTo>
                    <a:pt x="450817" y="11441"/>
                  </a:lnTo>
                  <a:lnTo>
                    <a:pt x="512303" y="5170"/>
                  </a:lnTo>
                  <a:lnTo>
                    <a:pt x="576006" y="1313"/>
                  </a:lnTo>
                  <a:lnTo>
                    <a:pt x="641603" y="0"/>
                  </a:lnTo>
                  <a:lnTo>
                    <a:pt x="707201" y="1313"/>
                  </a:lnTo>
                  <a:lnTo>
                    <a:pt x="770904" y="5170"/>
                  </a:lnTo>
                  <a:lnTo>
                    <a:pt x="832390" y="11441"/>
                  </a:lnTo>
                  <a:lnTo>
                    <a:pt x="891337" y="20000"/>
                  </a:lnTo>
                  <a:lnTo>
                    <a:pt x="947422" y="30717"/>
                  </a:lnTo>
                  <a:lnTo>
                    <a:pt x="1000322" y="43465"/>
                  </a:lnTo>
                  <a:lnTo>
                    <a:pt x="1049716" y="58116"/>
                  </a:lnTo>
                  <a:lnTo>
                    <a:pt x="1095279" y="74542"/>
                  </a:lnTo>
                  <a:lnTo>
                    <a:pt x="1136690" y="92616"/>
                  </a:lnTo>
                  <a:lnTo>
                    <a:pt x="1173627" y="112208"/>
                  </a:lnTo>
                  <a:lnTo>
                    <a:pt x="1205766" y="133193"/>
                  </a:lnTo>
                  <a:lnTo>
                    <a:pt x="1254361" y="178824"/>
                  </a:lnTo>
                  <a:lnTo>
                    <a:pt x="1279895" y="228485"/>
                  </a:lnTo>
                  <a:lnTo>
                    <a:pt x="1283207" y="254508"/>
                  </a:lnTo>
                  <a:lnTo>
                    <a:pt x="1279895" y="280530"/>
                  </a:lnTo>
                  <a:lnTo>
                    <a:pt x="1254361" y="330191"/>
                  </a:lnTo>
                  <a:lnTo>
                    <a:pt x="1205766" y="375822"/>
                  </a:lnTo>
                  <a:lnTo>
                    <a:pt x="1173627" y="396807"/>
                  </a:lnTo>
                  <a:lnTo>
                    <a:pt x="1136690" y="416399"/>
                  </a:lnTo>
                  <a:lnTo>
                    <a:pt x="1095279" y="434473"/>
                  </a:lnTo>
                  <a:lnTo>
                    <a:pt x="1049716" y="450899"/>
                  </a:lnTo>
                  <a:lnTo>
                    <a:pt x="1000322" y="465550"/>
                  </a:lnTo>
                  <a:lnTo>
                    <a:pt x="947422" y="478298"/>
                  </a:lnTo>
                  <a:lnTo>
                    <a:pt x="891337" y="489015"/>
                  </a:lnTo>
                  <a:lnTo>
                    <a:pt x="832390" y="497574"/>
                  </a:lnTo>
                  <a:lnTo>
                    <a:pt x="770904" y="503845"/>
                  </a:lnTo>
                  <a:lnTo>
                    <a:pt x="707201" y="507702"/>
                  </a:lnTo>
                  <a:lnTo>
                    <a:pt x="641603" y="509016"/>
                  </a:lnTo>
                  <a:lnTo>
                    <a:pt x="576006" y="507702"/>
                  </a:lnTo>
                  <a:lnTo>
                    <a:pt x="512303" y="503845"/>
                  </a:lnTo>
                  <a:lnTo>
                    <a:pt x="450817" y="497574"/>
                  </a:lnTo>
                  <a:lnTo>
                    <a:pt x="391870" y="489015"/>
                  </a:lnTo>
                  <a:lnTo>
                    <a:pt x="335785" y="478298"/>
                  </a:lnTo>
                  <a:lnTo>
                    <a:pt x="282885" y="465550"/>
                  </a:lnTo>
                  <a:lnTo>
                    <a:pt x="233491" y="450899"/>
                  </a:lnTo>
                  <a:lnTo>
                    <a:pt x="187928" y="434473"/>
                  </a:lnTo>
                  <a:lnTo>
                    <a:pt x="146517" y="416399"/>
                  </a:lnTo>
                  <a:lnTo>
                    <a:pt x="109580" y="396807"/>
                  </a:lnTo>
                  <a:lnTo>
                    <a:pt x="77441" y="375822"/>
                  </a:lnTo>
                  <a:lnTo>
                    <a:pt x="28846" y="330191"/>
                  </a:lnTo>
                  <a:lnTo>
                    <a:pt x="3312" y="280530"/>
                  </a:lnTo>
                  <a:lnTo>
                    <a:pt x="0" y="25450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225164" y="5876340"/>
            <a:ext cx="896619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>
                <a:solidFill>
                  <a:srgbClr val="FFFFFF"/>
                </a:solidFill>
                <a:latin typeface="Arial"/>
                <a:cs typeface="Arial"/>
              </a:rPr>
              <a:t>Reduc</a:t>
            </a: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5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16594" y="5614212"/>
            <a:ext cx="11652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 algn="just">
              <a:lnSpc>
                <a:spcPct val="100000"/>
              </a:lnSpc>
              <a:spcBef>
                <a:spcPts val="100"/>
              </a:spcBef>
            </a:pPr>
            <a:r>
              <a:rPr sz="1500" b="1" spc="-5">
                <a:latin typeface="Arial"/>
                <a:cs typeface="Arial"/>
              </a:rPr>
              <a:t>Light</a:t>
            </a:r>
            <a:r>
              <a:rPr sz="1500" b="1" spc="-75">
                <a:latin typeface="Arial"/>
                <a:cs typeface="Arial"/>
              </a:rPr>
              <a:t> </a:t>
            </a:r>
            <a:r>
              <a:rPr sz="1500" b="1" spc="-5">
                <a:latin typeface="Arial"/>
                <a:cs typeface="Arial"/>
              </a:rPr>
              <a:t>Output </a:t>
            </a:r>
            <a:r>
              <a:rPr sz="1500" b="1" spc="-405">
                <a:latin typeface="Arial"/>
                <a:cs typeface="Arial"/>
              </a:rPr>
              <a:t> </a:t>
            </a:r>
            <a:r>
              <a:rPr sz="1500" b="1" spc="-5">
                <a:latin typeface="Arial"/>
                <a:cs typeface="Arial"/>
              </a:rPr>
              <a:t>depends on </a:t>
            </a:r>
            <a:r>
              <a:rPr sz="1500" b="1" spc="-40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[Metabolite]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00552" y="5221935"/>
            <a:ext cx="74739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5">
                <a:latin typeface="Arial"/>
                <a:cs typeface="Arial"/>
              </a:rPr>
              <a:t>N</a:t>
            </a:r>
            <a:r>
              <a:rPr sz="1350" b="1" spc="-50">
                <a:latin typeface="Arial"/>
                <a:cs typeface="Arial"/>
              </a:rPr>
              <a:t>A</a:t>
            </a:r>
            <a:r>
              <a:rPr sz="1350" b="1" spc="5">
                <a:latin typeface="Arial"/>
                <a:cs typeface="Arial"/>
              </a:rPr>
              <a:t>D(</a:t>
            </a:r>
            <a:r>
              <a:rPr sz="1350" b="1" spc="-5">
                <a:latin typeface="Arial"/>
                <a:cs typeface="Arial"/>
              </a:rPr>
              <a:t>P</a:t>
            </a:r>
            <a:r>
              <a:rPr sz="1350" b="1">
                <a:latin typeface="Arial"/>
                <a:cs typeface="Arial"/>
              </a:rPr>
              <a:t>)H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85438" y="5221935"/>
            <a:ext cx="72072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>
                <a:latin typeface="Arial MT"/>
                <a:cs typeface="Arial MT"/>
              </a:rPr>
              <a:t>NAD(P)+</a:t>
            </a:r>
          </a:p>
        </p:txBody>
      </p:sp>
      <p:sp>
        <p:nvSpPr>
          <p:cNvPr id="28" name="object 28"/>
          <p:cNvSpPr/>
          <p:nvPr/>
        </p:nvSpPr>
        <p:spPr>
          <a:xfrm>
            <a:off x="4650613" y="3311016"/>
            <a:ext cx="171450" cy="1276350"/>
          </a:xfrm>
          <a:custGeom>
            <a:avLst/>
            <a:gdLst/>
            <a:ahLst/>
            <a:cxnLst/>
            <a:rect l="l" t="t" r="r" b="b"/>
            <a:pathLst>
              <a:path w="171450" h="1276350">
                <a:moveTo>
                  <a:pt x="57198" y="1105026"/>
                </a:moveTo>
                <a:lnTo>
                  <a:pt x="0" y="1106170"/>
                </a:lnTo>
                <a:lnTo>
                  <a:pt x="89281" y="1275842"/>
                </a:lnTo>
                <a:lnTo>
                  <a:pt x="156800" y="1133602"/>
                </a:lnTo>
                <a:lnTo>
                  <a:pt x="57785" y="1133602"/>
                </a:lnTo>
                <a:lnTo>
                  <a:pt x="57198" y="1105026"/>
                </a:lnTo>
                <a:close/>
              </a:path>
              <a:path w="171450" h="1276350">
                <a:moveTo>
                  <a:pt x="114348" y="1103883"/>
                </a:moveTo>
                <a:lnTo>
                  <a:pt x="57198" y="1105026"/>
                </a:lnTo>
                <a:lnTo>
                  <a:pt x="57785" y="1133602"/>
                </a:lnTo>
                <a:lnTo>
                  <a:pt x="114935" y="1132459"/>
                </a:lnTo>
                <a:lnTo>
                  <a:pt x="114348" y="1103883"/>
                </a:lnTo>
                <a:close/>
              </a:path>
              <a:path w="171450" h="1276350">
                <a:moveTo>
                  <a:pt x="171450" y="1102741"/>
                </a:moveTo>
                <a:lnTo>
                  <a:pt x="114348" y="1103883"/>
                </a:lnTo>
                <a:lnTo>
                  <a:pt x="114935" y="1132459"/>
                </a:lnTo>
                <a:lnTo>
                  <a:pt x="57785" y="1133602"/>
                </a:lnTo>
                <a:lnTo>
                  <a:pt x="156800" y="1133602"/>
                </a:lnTo>
                <a:lnTo>
                  <a:pt x="171450" y="1102741"/>
                </a:lnTo>
                <a:close/>
              </a:path>
              <a:path w="171450" h="1276350">
                <a:moveTo>
                  <a:pt x="91694" y="0"/>
                </a:moveTo>
                <a:lnTo>
                  <a:pt x="34544" y="1270"/>
                </a:lnTo>
                <a:lnTo>
                  <a:pt x="57198" y="1105026"/>
                </a:lnTo>
                <a:lnTo>
                  <a:pt x="114348" y="1103883"/>
                </a:lnTo>
                <a:lnTo>
                  <a:pt x="9169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539744" y="4221860"/>
            <a:ext cx="771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>
                <a:latin typeface="Arial"/>
                <a:cs typeface="Arial"/>
              </a:rPr>
              <a:t>N</a:t>
            </a:r>
            <a:r>
              <a:rPr sz="1400" b="1" spc="-45">
                <a:latin typeface="Arial"/>
                <a:cs typeface="Arial"/>
              </a:rPr>
              <a:t>A</a:t>
            </a:r>
            <a:r>
              <a:rPr sz="1400" b="1" spc="-10">
                <a:latin typeface="Arial"/>
                <a:cs typeface="Arial"/>
              </a:rPr>
              <a:t>D</a:t>
            </a:r>
            <a:r>
              <a:rPr sz="1400" b="1">
                <a:latin typeface="Arial"/>
                <a:cs typeface="Arial"/>
              </a:rPr>
              <a:t>(P)H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397508" y="3227832"/>
            <a:ext cx="1029969" cy="396240"/>
            <a:chOff x="1397508" y="3227832"/>
            <a:chExt cx="1029969" cy="396240"/>
          </a:xfrm>
        </p:grpSpPr>
        <p:sp>
          <p:nvSpPr>
            <p:cNvPr id="31" name="object 31"/>
            <p:cNvSpPr/>
            <p:nvPr/>
          </p:nvSpPr>
          <p:spPr>
            <a:xfrm>
              <a:off x="1854073" y="3227832"/>
              <a:ext cx="573405" cy="396240"/>
            </a:xfrm>
            <a:custGeom>
              <a:avLst/>
              <a:gdLst/>
              <a:ahLst/>
              <a:cxnLst/>
              <a:rect l="l" t="t" r="r" b="b"/>
              <a:pathLst>
                <a:path w="573405" h="396239">
                  <a:moveTo>
                    <a:pt x="488314" y="0"/>
                  </a:moveTo>
                  <a:lnTo>
                    <a:pt x="374776" y="99059"/>
                  </a:lnTo>
                  <a:lnTo>
                    <a:pt x="441959" y="99059"/>
                  </a:lnTo>
                  <a:lnTo>
                    <a:pt x="426327" y="141670"/>
                  </a:lnTo>
                  <a:lnTo>
                    <a:pt x="405641" y="181839"/>
                  </a:lnTo>
                  <a:lnTo>
                    <a:pt x="380261" y="219325"/>
                  </a:lnTo>
                  <a:lnTo>
                    <a:pt x="350548" y="253887"/>
                  </a:lnTo>
                  <a:lnTo>
                    <a:pt x="316860" y="285284"/>
                  </a:lnTo>
                  <a:lnTo>
                    <a:pt x="279558" y="313277"/>
                  </a:lnTo>
                  <a:lnTo>
                    <a:pt x="239002" y="337623"/>
                  </a:lnTo>
                  <a:lnTo>
                    <a:pt x="195551" y="358083"/>
                  </a:lnTo>
                  <a:lnTo>
                    <a:pt x="149566" y="374415"/>
                  </a:lnTo>
                  <a:lnTo>
                    <a:pt x="101405" y="386379"/>
                  </a:lnTo>
                  <a:lnTo>
                    <a:pt x="51430" y="393734"/>
                  </a:lnTo>
                  <a:lnTo>
                    <a:pt x="0" y="396239"/>
                  </a:lnTo>
                  <a:lnTo>
                    <a:pt x="63626" y="396239"/>
                  </a:lnTo>
                  <a:lnTo>
                    <a:pt x="115055" y="393734"/>
                  </a:lnTo>
                  <a:lnTo>
                    <a:pt x="165024" y="386379"/>
                  </a:lnTo>
                  <a:lnTo>
                    <a:pt x="213175" y="374415"/>
                  </a:lnTo>
                  <a:lnTo>
                    <a:pt x="259150" y="358083"/>
                  </a:lnTo>
                  <a:lnTo>
                    <a:pt x="302590" y="337623"/>
                  </a:lnTo>
                  <a:lnTo>
                    <a:pt x="343138" y="313277"/>
                  </a:lnTo>
                  <a:lnTo>
                    <a:pt x="380433" y="285284"/>
                  </a:lnTo>
                  <a:lnTo>
                    <a:pt x="414118" y="253887"/>
                  </a:lnTo>
                  <a:lnTo>
                    <a:pt x="443835" y="219325"/>
                  </a:lnTo>
                  <a:lnTo>
                    <a:pt x="469224" y="181839"/>
                  </a:lnTo>
                  <a:lnTo>
                    <a:pt x="489927" y="141670"/>
                  </a:lnTo>
                  <a:lnTo>
                    <a:pt x="505587" y="99059"/>
                  </a:lnTo>
                  <a:lnTo>
                    <a:pt x="572896" y="99059"/>
                  </a:lnTo>
                  <a:lnTo>
                    <a:pt x="488314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97508" y="3227832"/>
              <a:ext cx="488315" cy="396240"/>
            </a:xfrm>
            <a:custGeom>
              <a:avLst/>
              <a:gdLst/>
              <a:ahLst/>
              <a:cxnLst/>
              <a:rect l="l" t="t" r="r" b="b"/>
              <a:pathLst>
                <a:path w="488314" h="396239">
                  <a:moveTo>
                    <a:pt x="63626" y="0"/>
                  </a:moveTo>
                  <a:lnTo>
                    <a:pt x="0" y="0"/>
                  </a:lnTo>
                  <a:lnTo>
                    <a:pt x="285" y="13827"/>
                  </a:lnTo>
                  <a:lnTo>
                    <a:pt x="7274" y="70467"/>
                  </a:lnTo>
                  <a:lnTo>
                    <a:pt x="18458" y="111720"/>
                  </a:lnTo>
                  <a:lnTo>
                    <a:pt x="34398" y="151091"/>
                  </a:lnTo>
                  <a:lnTo>
                    <a:pt x="54797" y="188357"/>
                  </a:lnTo>
                  <a:lnTo>
                    <a:pt x="79356" y="223294"/>
                  </a:lnTo>
                  <a:lnTo>
                    <a:pt x="107778" y="255677"/>
                  </a:lnTo>
                  <a:lnTo>
                    <a:pt x="139765" y="285282"/>
                  </a:lnTo>
                  <a:lnTo>
                    <a:pt x="175021" y="311886"/>
                  </a:lnTo>
                  <a:lnTo>
                    <a:pt x="213247" y="335263"/>
                  </a:lnTo>
                  <a:lnTo>
                    <a:pt x="254145" y="355190"/>
                  </a:lnTo>
                  <a:lnTo>
                    <a:pt x="297419" y="371443"/>
                  </a:lnTo>
                  <a:lnTo>
                    <a:pt x="342770" y="383797"/>
                  </a:lnTo>
                  <a:lnTo>
                    <a:pt x="389902" y="392027"/>
                  </a:lnTo>
                  <a:lnTo>
                    <a:pt x="438516" y="395911"/>
                  </a:lnTo>
                  <a:lnTo>
                    <a:pt x="488315" y="395223"/>
                  </a:lnTo>
                  <a:lnTo>
                    <a:pt x="437938" y="389746"/>
                  </a:lnTo>
                  <a:lnTo>
                    <a:pt x="389491" y="379695"/>
                  </a:lnTo>
                  <a:lnTo>
                    <a:pt x="343262" y="365341"/>
                  </a:lnTo>
                  <a:lnTo>
                    <a:pt x="299539" y="346950"/>
                  </a:lnTo>
                  <a:lnTo>
                    <a:pt x="258611" y="324791"/>
                  </a:lnTo>
                  <a:lnTo>
                    <a:pt x="220766" y="299132"/>
                  </a:lnTo>
                  <a:lnTo>
                    <a:pt x="186293" y="270240"/>
                  </a:lnTo>
                  <a:lnTo>
                    <a:pt x="155480" y="238383"/>
                  </a:lnTo>
                  <a:lnTo>
                    <a:pt x="128616" y="203831"/>
                  </a:lnTo>
                  <a:lnTo>
                    <a:pt x="105989" y="166849"/>
                  </a:lnTo>
                  <a:lnTo>
                    <a:pt x="87888" y="127708"/>
                  </a:lnTo>
                  <a:lnTo>
                    <a:pt x="74602" y="86673"/>
                  </a:lnTo>
                  <a:lnTo>
                    <a:pt x="66418" y="44015"/>
                  </a:lnTo>
                  <a:lnTo>
                    <a:pt x="63626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39164" y="4365497"/>
            <a:ext cx="7423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>
                <a:latin typeface="Arial MT"/>
                <a:cs typeface="Arial MT"/>
              </a:rPr>
              <a:t>NAD(P)+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9144" y="2818891"/>
            <a:ext cx="1100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5080" indent="-222885">
              <a:lnSpc>
                <a:spcPct val="100000"/>
              </a:lnSpc>
              <a:spcBef>
                <a:spcPts val="100"/>
              </a:spcBef>
            </a:pPr>
            <a:r>
              <a:rPr sz="1200" i="1" spc="-5">
                <a:latin typeface="Arial"/>
                <a:cs typeface="Arial"/>
              </a:rPr>
              <a:t>De</a:t>
            </a:r>
            <a:r>
              <a:rPr sz="1200" i="1">
                <a:latin typeface="Arial"/>
                <a:cs typeface="Arial"/>
              </a:rPr>
              <a:t>h</a:t>
            </a:r>
            <a:r>
              <a:rPr sz="1200" i="1" spc="-5">
                <a:latin typeface="Arial"/>
                <a:cs typeface="Arial"/>
              </a:rPr>
              <a:t>ydro</a:t>
            </a:r>
            <a:r>
              <a:rPr sz="1200" i="1" spc="-15">
                <a:latin typeface="Arial"/>
                <a:cs typeface="Arial"/>
              </a:rPr>
              <a:t>ge</a:t>
            </a:r>
            <a:r>
              <a:rPr sz="1200" i="1" spc="-5">
                <a:latin typeface="Arial"/>
                <a:cs typeface="Arial"/>
              </a:rPr>
              <a:t>n</a:t>
            </a:r>
            <a:r>
              <a:rPr sz="1200" i="1" spc="-15">
                <a:latin typeface="Arial"/>
                <a:cs typeface="Arial"/>
              </a:rPr>
              <a:t>a</a:t>
            </a:r>
            <a:r>
              <a:rPr sz="1200" i="1" spc="-5">
                <a:latin typeface="Arial"/>
                <a:cs typeface="Arial"/>
              </a:rPr>
              <a:t>se  </a:t>
            </a:r>
            <a:r>
              <a:rPr sz="1200" i="1">
                <a:latin typeface="Arial"/>
                <a:cs typeface="Arial"/>
              </a:rPr>
              <a:t>substrate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443478" y="4447540"/>
            <a:ext cx="500380" cy="748665"/>
          </a:xfrm>
          <a:custGeom>
            <a:avLst/>
            <a:gdLst/>
            <a:ahLst/>
            <a:cxnLst/>
            <a:rect l="l" t="t" r="r" b="b"/>
            <a:pathLst>
              <a:path w="500379" h="748664">
                <a:moveTo>
                  <a:pt x="476250" y="0"/>
                </a:moveTo>
                <a:lnTo>
                  <a:pt x="429006" y="71628"/>
                </a:lnTo>
                <a:lnTo>
                  <a:pt x="452882" y="87249"/>
                </a:lnTo>
                <a:lnTo>
                  <a:pt x="499999" y="15748"/>
                </a:lnTo>
                <a:lnTo>
                  <a:pt x="476250" y="0"/>
                </a:lnTo>
                <a:close/>
              </a:path>
              <a:path w="500379" h="748664">
                <a:moveTo>
                  <a:pt x="413258" y="95377"/>
                </a:moveTo>
                <a:lnTo>
                  <a:pt x="366141" y="167005"/>
                </a:lnTo>
                <a:lnTo>
                  <a:pt x="389889" y="182753"/>
                </a:lnTo>
                <a:lnTo>
                  <a:pt x="437134" y="111125"/>
                </a:lnTo>
                <a:lnTo>
                  <a:pt x="413258" y="95377"/>
                </a:lnTo>
                <a:close/>
              </a:path>
              <a:path w="500379" h="748664">
                <a:moveTo>
                  <a:pt x="350393" y="190881"/>
                </a:moveTo>
                <a:lnTo>
                  <a:pt x="303149" y="262382"/>
                </a:lnTo>
                <a:lnTo>
                  <a:pt x="327025" y="278130"/>
                </a:lnTo>
                <a:lnTo>
                  <a:pt x="374269" y="206629"/>
                </a:lnTo>
                <a:lnTo>
                  <a:pt x="350393" y="190881"/>
                </a:lnTo>
                <a:close/>
              </a:path>
              <a:path w="500379" h="748664">
                <a:moveTo>
                  <a:pt x="287400" y="286258"/>
                </a:moveTo>
                <a:lnTo>
                  <a:pt x="240284" y="357886"/>
                </a:lnTo>
                <a:lnTo>
                  <a:pt x="264160" y="373634"/>
                </a:lnTo>
                <a:lnTo>
                  <a:pt x="311276" y="302006"/>
                </a:lnTo>
                <a:lnTo>
                  <a:pt x="287400" y="286258"/>
                </a:lnTo>
                <a:close/>
              </a:path>
              <a:path w="500379" h="748664">
                <a:moveTo>
                  <a:pt x="224536" y="381762"/>
                </a:moveTo>
                <a:lnTo>
                  <a:pt x="177292" y="453263"/>
                </a:lnTo>
                <a:lnTo>
                  <a:pt x="201168" y="469011"/>
                </a:lnTo>
                <a:lnTo>
                  <a:pt x="248412" y="397383"/>
                </a:lnTo>
                <a:lnTo>
                  <a:pt x="224536" y="381762"/>
                </a:lnTo>
                <a:close/>
              </a:path>
              <a:path w="500379" h="748664">
                <a:moveTo>
                  <a:pt x="161671" y="477139"/>
                </a:moveTo>
                <a:lnTo>
                  <a:pt x="114426" y="548767"/>
                </a:lnTo>
                <a:lnTo>
                  <a:pt x="138302" y="564388"/>
                </a:lnTo>
                <a:lnTo>
                  <a:pt x="185420" y="492887"/>
                </a:lnTo>
                <a:lnTo>
                  <a:pt x="161671" y="477139"/>
                </a:lnTo>
                <a:close/>
              </a:path>
              <a:path w="500379" h="748664">
                <a:moveTo>
                  <a:pt x="11430" y="653034"/>
                </a:moveTo>
                <a:lnTo>
                  <a:pt x="0" y="748284"/>
                </a:lnTo>
                <a:lnTo>
                  <a:pt x="82931" y="700278"/>
                </a:lnTo>
                <a:lnTo>
                  <a:pt x="77164" y="696468"/>
                </a:lnTo>
                <a:lnTo>
                  <a:pt x="51308" y="696468"/>
                </a:lnTo>
                <a:lnTo>
                  <a:pt x="27432" y="680720"/>
                </a:lnTo>
                <a:lnTo>
                  <a:pt x="35296" y="668803"/>
                </a:lnTo>
                <a:lnTo>
                  <a:pt x="11430" y="653034"/>
                </a:lnTo>
                <a:close/>
              </a:path>
              <a:path w="500379" h="748664">
                <a:moveTo>
                  <a:pt x="35296" y="668803"/>
                </a:moveTo>
                <a:lnTo>
                  <a:pt x="27432" y="680720"/>
                </a:lnTo>
                <a:lnTo>
                  <a:pt x="51308" y="696468"/>
                </a:lnTo>
                <a:lnTo>
                  <a:pt x="59159" y="684571"/>
                </a:lnTo>
                <a:lnTo>
                  <a:pt x="35296" y="668803"/>
                </a:lnTo>
                <a:close/>
              </a:path>
              <a:path w="500379" h="748664">
                <a:moveTo>
                  <a:pt x="59159" y="684571"/>
                </a:moveTo>
                <a:lnTo>
                  <a:pt x="51308" y="696468"/>
                </a:lnTo>
                <a:lnTo>
                  <a:pt x="77164" y="696468"/>
                </a:lnTo>
                <a:lnTo>
                  <a:pt x="59159" y="684571"/>
                </a:lnTo>
                <a:close/>
              </a:path>
              <a:path w="500379" h="748664">
                <a:moveTo>
                  <a:pt x="35813" y="668020"/>
                </a:moveTo>
                <a:lnTo>
                  <a:pt x="35296" y="668803"/>
                </a:lnTo>
                <a:lnTo>
                  <a:pt x="59159" y="684571"/>
                </a:lnTo>
                <a:lnTo>
                  <a:pt x="59689" y="683768"/>
                </a:lnTo>
                <a:lnTo>
                  <a:pt x="35813" y="668020"/>
                </a:lnTo>
                <a:close/>
              </a:path>
              <a:path w="500379" h="748664">
                <a:moveTo>
                  <a:pt x="98679" y="572516"/>
                </a:moveTo>
                <a:lnTo>
                  <a:pt x="51562" y="644144"/>
                </a:lnTo>
                <a:lnTo>
                  <a:pt x="75311" y="659892"/>
                </a:lnTo>
                <a:lnTo>
                  <a:pt x="122555" y="588264"/>
                </a:lnTo>
                <a:lnTo>
                  <a:pt x="98679" y="57251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906651" y="4388358"/>
            <a:ext cx="771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>
                <a:latin typeface="Arial"/>
                <a:cs typeface="Arial"/>
              </a:rPr>
              <a:t>N</a:t>
            </a:r>
            <a:r>
              <a:rPr sz="1400" b="1" spc="-45">
                <a:latin typeface="Arial"/>
                <a:cs typeface="Arial"/>
              </a:rPr>
              <a:t>A</a:t>
            </a:r>
            <a:r>
              <a:rPr sz="1400" b="1" spc="-10">
                <a:latin typeface="Arial"/>
                <a:cs typeface="Arial"/>
              </a:rPr>
              <a:t>D</a:t>
            </a:r>
            <a:r>
              <a:rPr sz="1400" b="1">
                <a:latin typeface="Arial"/>
                <a:cs typeface="Arial"/>
              </a:rPr>
              <a:t>(P)H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97508" y="3979164"/>
            <a:ext cx="1029969" cy="394970"/>
            <a:chOff x="1397508" y="3979164"/>
            <a:chExt cx="1029969" cy="394970"/>
          </a:xfrm>
        </p:grpSpPr>
        <p:sp>
          <p:nvSpPr>
            <p:cNvPr id="38" name="object 38"/>
            <p:cNvSpPr/>
            <p:nvPr/>
          </p:nvSpPr>
          <p:spPr>
            <a:xfrm>
              <a:off x="1854327" y="3979164"/>
              <a:ext cx="572770" cy="394970"/>
            </a:xfrm>
            <a:custGeom>
              <a:avLst/>
              <a:gdLst/>
              <a:ahLst/>
              <a:cxnLst/>
              <a:rect l="l" t="t" r="r" b="b"/>
              <a:pathLst>
                <a:path w="572769" h="394970">
                  <a:moveTo>
                    <a:pt x="63373" y="0"/>
                  </a:moveTo>
                  <a:lnTo>
                    <a:pt x="0" y="0"/>
                  </a:lnTo>
                  <a:lnTo>
                    <a:pt x="51459" y="2497"/>
                  </a:lnTo>
                  <a:lnTo>
                    <a:pt x="101460" y="9828"/>
                  </a:lnTo>
                  <a:lnTo>
                    <a:pt x="149641" y="21752"/>
                  </a:lnTo>
                  <a:lnTo>
                    <a:pt x="195645" y="38029"/>
                  </a:lnTo>
                  <a:lnTo>
                    <a:pt x="239113" y="58417"/>
                  </a:lnTo>
                  <a:lnTo>
                    <a:pt x="279685" y="82677"/>
                  </a:lnTo>
                  <a:lnTo>
                    <a:pt x="317003" y="110566"/>
                  </a:lnTo>
                  <a:lnTo>
                    <a:pt x="350708" y="141844"/>
                  </a:lnTo>
                  <a:lnTo>
                    <a:pt x="380440" y="176272"/>
                  </a:lnTo>
                  <a:lnTo>
                    <a:pt x="405841" y="213606"/>
                  </a:lnTo>
                  <a:lnTo>
                    <a:pt x="426552" y="253608"/>
                  </a:lnTo>
                  <a:lnTo>
                    <a:pt x="442214" y="296037"/>
                  </a:lnTo>
                  <a:lnTo>
                    <a:pt x="375285" y="296037"/>
                  </a:lnTo>
                  <a:lnTo>
                    <a:pt x="488442" y="394716"/>
                  </a:lnTo>
                  <a:lnTo>
                    <a:pt x="572643" y="296037"/>
                  </a:lnTo>
                  <a:lnTo>
                    <a:pt x="505587" y="296037"/>
                  </a:lnTo>
                  <a:lnTo>
                    <a:pt x="489925" y="253608"/>
                  </a:lnTo>
                  <a:lnTo>
                    <a:pt x="469214" y="213606"/>
                  </a:lnTo>
                  <a:lnTo>
                    <a:pt x="443813" y="176272"/>
                  </a:lnTo>
                  <a:lnTo>
                    <a:pt x="414081" y="141844"/>
                  </a:lnTo>
                  <a:lnTo>
                    <a:pt x="380376" y="110566"/>
                  </a:lnTo>
                  <a:lnTo>
                    <a:pt x="343058" y="82677"/>
                  </a:lnTo>
                  <a:lnTo>
                    <a:pt x="302486" y="58417"/>
                  </a:lnTo>
                  <a:lnTo>
                    <a:pt x="259018" y="38029"/>
                  </a:lnTo>
                  <a:lnTo>
                    <a:pt x="213014" y="21752"/>
                  </a:lnTo>
                  <a:lnTo>
                    <a:pt x="164833" y="9828"/>
                  </a:lnTo>
                  <a:lnTo>
                    <a:pt x="114832" y="2497"/>
                  </a:lnTo>
                  <a:lnTo>
                    <a:pt x="6337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97508" y="3979382"/>
              <a:ext cx="488950" cy="394970"/>
            </a:xfrm>
            <a:custGeom>
              <a:avLst/>
              <a:gdLst/>
              <a:ahLst/>
              <a:cxnLst/>
              <a:rect l="l" t="t" r="r" b="b"/>
              <a:pathLst>
                <a:path w="488950" h="394970">
                  <a:moveTo>
                    <a:pt x="438617" y="0"/>
                  </a:moveTo>
                  <a:lnTo>
                    <a:pt x="389979" y="3884"/>
                  </a:lnTo>
                  <a:lnTo>
                    <a:pt x="342823" y="12099"/>
                  </a:lnTo>
                  <a:lnTo>
                    <a:pt x="297449" y="24422"/>
                  </a:lnTo>
                  <a:lnTo>
                    <a:pt x="254155" y="40628"/>
                  </a:lnTo>
                  <a:lnTo>
                    <a:pt x="213238" y="60494"/>
                  </a:lnTo>
                  <a:lnTo>
                    <a:pt x="174996" y="83796"/>
                  </a:lnTo>
                  <a:lnTo>
                    <a:pt x="139728" y="110311"/>
                  </a:lnTo>
                  <a:lnTo>
                    <a:pt x="107731" y="139814"/>
                  </a:lnTo>
                  <a:lnTo>
                    <a:pt x="79304" y="172082"/>
                  </a:lnTo>
                  <a:lnTo>
                    <a:pt x="54744" y="206892"/>
                  </a:lnTo>
                  <a:lnTo>
                    <a:pt x="34350" y="244018"/>
                  </a:lnTo>
                  <a:lnTo>
                    <a:pt x="18420" y="283239"/>
                  </a:lnTo>
                  <a:lnTo>
                    <a:pt x="7251" y="324329"/>
                  </a:lnTo>
                  <a:lnTo>
                    <a:pt x="1142" y="367065"/>
                  </a:lnTo>
                  <a:lnTo>
                    <a:pt x="0" y="394497"/>
                  </a:lnTo>
                  <a:lnTo>
                    <a:pt x="63372" y="394497"/>
                  </a:lnTo>
                  <a:lnTo>
                    <a:pt x="66166" y="350643"/>
                  </a:lnTo>
                  <a:lnTo>
                    <a:pt x="74356" y="308140"/>
                  </a:lnTo>
                  <a:lnTo>
                    <a:pt x="87652" y="267256"/>
                  </a:lnTo>
                  <a:lnTo>
                    <a:pt x="105766" y="228257"/>
                  </a:lnTo>
                  <a:lnTo>
                    <a:pt x="128410" y="191411"/>
                  </a:lnTo>
                  <a:lnTo>
                    <a:pt x="155296" y="156983"/>
                  </a:lnTo>
                  <a:lnTo>
                    <a:pt x="186134" y="125241"/>
                  </a:lnTo>
                  <a:lnTo>
                    <a:pt x="220636" y="96452"/>
                  </a:lnTo>
                  <a:lnTo>
                    <a:pt x="258514" y="70883"/>
                  </a:lnTo>
                  <a:lnTo>
                    <a:pt x="299480" y="48800"/>
                  </a:lnTo>
                  <a:lnTo>
                    <a:pt x="343243" y="30470"/>
                  </a:lnTo>
                  <a:lnTo>
                    <a:pt x="389517" y="16161"/>
                  </a:lnTo>
                  <a:lnTo>
                    <a:pt x="438013" y="6138"/>
                  </a:lnTo>
                  <a:lnTo>
                    <a:pt x="488441" y="670"/>
                  </a:lnTo>
                  <a:lnTo>
                    <a:pt x="438617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130808" y="3566159"/>
            <a:ext cx="1576070" cy="4775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0005" rIns="0" bIns="0" rtlCol="0">
            <a:spAutoFit/>
          </a:bodyPr>
          <a:lstStyle/>
          <a:p>
            <a:pPr marR="40640" algn="ctr">
              <a:lnSpc>
                <a:spcPct val="100000"/>
              </a:lnSpc>
              <a:spcBef>
                <a:spcPts val="315"/>
              </a:spcBef>
            </a:pPr>
            <a:r>
              <a:rPr sz="1400" b="1" spc="-10">
                <a:latin typeface="Arial"/>
                <a:cs typeface="Arial"/>
              </a:rPr>
              <a:t>Dehydrogenase</a:t>
            </a:r>
            <a:endParaRPr sz="14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400" b="1" spc="-5">
                <a:latin typeface="Arial"/>
                <a:cs typeface="Arial"/>
              </a:rPr>
              <a:t>of</a:t>
            </a:r>
            <a:r>
              <a:rPr sz="1400" b="1" spc="-4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Interest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290826" y="4609846"/>
            <a:ext cx="833119" cy="586105"/>
          </a:xfrm>
          <a:custGeom>
            <a:avLst/>
            <a:gdLst/>
            <a:ahLst/>
            <a:cxnLst/>
            <a:rect l="l" t="t" r="r" b="b"/>
            <a:pathLst>
              <a:path w="833119" h="586104">
                <a:moveTo>
                  <a:pt x="16256" y="0"/>
                </a:moveTo>
                <a:lnTo>
                  <a:pt x="0" y="23367"/>
                </a:lnTo>
                <a:lnTo>
                  <a:pt x="70357" y="72389"/>
                </a:lnTo>
                <a:lnTo>
                  <a:pt x="86613" y="48894"/>
                </a:lnTo>
                <a:lnTo>
                  <a:pt x="16256" y="0"/>
                </a:lnTo>
                <a:close/>
              </a:path>
              <a:path w="833119" h="586104">
                <a:moveTo>
                  <a:pt x="110109" y="65277"/>
                </a:moveTo>
                <a:lnTo>
                  <a:pt x="93853" y="88645"/>
                </a:lnTo>
                <a:lnTo>
                  <a:pt x="164211" y="137667"/>
                </a:lnTo>
                <a:lnTo>
                  <a:pt x="180467" y="114172"/>
                </a:lnTo>
                <a:lnTo>
                  <a:pt x="110109" y="65277"/>
                </a:lnTo>
                <a:close/>
              </a:path>
              <a:path w="833119" h="586104">
                <a:moveTo>
                  <a:pt x="203962" y="130428"/>
                </a:moveTo>
                <a:lnTo>
                  <a:pt x="187579" y="153923"/>
                </a:lnTo>
                <a:lnTo>
                  <a:pt x="258063" y="202945"/>
                </a:lnTo>
                <a:lnTo>
                  <a:pt x="274319" y="179450"/>
                </a:lnTo>
                <a:lnTo>
                  <a:pt x="203962" y="130428"/>
                </a:lnTo>
                <a:close/>
              </a:path>
              <a:path w="833119" h="586104">
                <a:moveTo>
                  <a:pt x="297815" y="195706"/>
                </a:moveTo>
                <a:lnTo>
                  <a:pt x="281431" y="219201"/>
                </a:lnTo>
                <a:lnTo>
                  <a:pt x="351790" y="268223"/>
                </a:lnTo>
                <a:lnTo>
                  <a:pt x="368173" y="244728"/>
                </a:lnTo>
                <a:lnTo>
                  <a:pt x="297815" y="195706"/>
                </a:lnTo>
                <a:close/>
              </a:path>
              <a:path w="833119" h="586104">
                <a:moveTo>
                  <a:pt x="391668" y="260984"/>
                </a:moveTo>
                <a:lnTo>
                  <a:pt x="375285" y="284479"/>
                </a:lnTo>
                <a:lnTo>
                  <a:pt x="445643" y="333501"/>
                </a:lnTo>
                <a:lnTo>
                  <a:pt x="462025" y="310006"/>
                </a:lnTo>
                <a:lnTo>
                  <a:pt x="391668" y="260984"/>
                </a:lnTo>
                <a:close/>
              </a:path>
              <a:path w="833119" h="586104">
                <a:moveTo>
                  <a:pt x="485394" y="326262"/>
                </a:moveTo>
                <a:lnTo>
                  <a:pt x="469138" y="349757"/>
                </a:lnTo>
                <a:lnTo>
                  <a:pt x="539496" y="398652"/>
                </a:lnTo>
                <a:lnTo>
                  <a:pt x="555879" y="375284"/>
                </a:lnTo>
                <a:lnTo>
                  <a:pt x="485394" y="326262"/>
                </a:lnTo>
                <a:close/>
              </a:path>
              <a:path w="833119" h="586104">
                <a:moveTo>
                  <a:pt x="579247" y="391540"/>
                </a:moveTo>
                <a:lnTo>
                  <a:pt x="562991" y="415035"/>
                </a:lnTo>
                <a:lnTo>
                  <a:pt x="633349" y="463930"/>
                </a:lnTo>
                <a:lnTo>
                  <a:pt x="649605" y="440562"/>
                </a:lnTo>
                <a:lnTo>
                  <a:pt x="579247" y="391540"/>
                </a:lnTo>
                <a:close/>
              </a:path>
              <a:path w="833119" h="586104">
                <a:moveTo>
                  <a:pt x="754651" y="548422"/>
                </a:moveTo>
                <a:lnTo>
                  <a:pt x="738378" y="571880"/>
                </a:lnTo>
                <a:lnTo>
                  <a:pt x="833119" y="585596"/>
                </a:lnTo>
                <a:lnTo>
                  <a:pt x="817284" y="556513"/>
                </a:lnTo>
                <a:lnTo>
                  <a:pt x="766318" y="556513"/>
                </a:lnTo>
                <a:lnTo>
                  <a:pt x="754651" y="548422"/>
                </a:lnTo>
                <a:close/>
              </a:path>
              <a:path w="833119" h="586104">
                <a:moveTo>
                  <a:pt x="770976" y="524887"/>
                </a:moveTo>
                <a:lnTo>
                  <a:pt x="754651" y="548422"/>
                </a:lnTo>
                <a:lnTo>
                  <a:pt x="766318" y="556513"/>
                </a:lnTo>
                <a:lnTo>
                  <a:pt x="782701" y="533018"/>
                </a:lnTo>
                <a:lnTo>
                  <a:pt x="770976" y="524887"/>
                </a:lnTo>
                <a:close/>
              </a:path>
              <a:path w="833119" h="586104">
                <a:moveTo>
                  <a:pt x="787273" y="501395"/>
                </a:moveTo>
                <a:lnTo>
                  <a:pt x="770976" y="524887"/>
                </a:lnTo>
                <a:lnTo>
                  <a:pt x="782701" y="533018"/>
                </a:lnTo>
                <a:lnTo>
                  <a:pt x="766318" y="556513"/>
                </a:lnTo>
                <a:lnTo>
                  <a:pt x="817284" y="556513"/>
                </a:lnTo>
                <a:lnTo>
                  <a:pt x="787273" y="501395"/>
                </a:lnTo>
                <a:close/>
              </a:path>
              <a:path w="833119" h="586104">
                <a:moveTo>
                  <a:pt x="766953" y="522096"/>
                </a:moveTo>
                <a:lnTo>
                  <a:pt x="750569" y="545591"/>
                </a:lnTo>
                <a:lnTo>
                  <a:pt x="754651" y="548422"/>
                </a:lnTo>
                <a:lnTo>
                  <a:pt x="770976" y="524887"/>
                </a:lnTo>
                <a:lnTo>
                  <a:pt x="766953" y="522096"/>
                </a:lnTo>
                <a:close/>
              </a:path>
              <a:path w="833119" h="586104">
                <a:moveTo>
                  <a:pt x="673100" y="456818"/>
                </a:moveTo>
                <a:lnTo>
                  <a:pt x="656844" y="480313"/>
                </a:lnTo>
                <a:lnTo>
                  <a:pt x="727201" y="529208"/>
                </a:lnTo>
                <a:lnTo>
                  <a:pt x="743457" y="505840"/>
                </a:lnTo>
                <a:lnTo>
                  <a:pt x="673100" y="45681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10345" y="1446876"/>
            <a:ext cx="2819451" cy="1223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225" marR="187960" indent="-2540" algn="ctr">
              <a:lnSpc>
                <a:spcPct val="100000"/>
              </a:lnSpc>
              <a:spcBef>
                <a:spcPts val="100"/>
              </a:spcBef>
            </a:pPr>
            <a:r>
              <a:rPr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600" b="1" spc="-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sz="1600" b="1" spc="-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600" b="1" u="heavy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b="1" u="heavy" spc="-2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u="heavy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u="heavy" spc="-2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b="1" u="heavy" spc="-1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1600" b="1" u="heavy" spc="-1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sz="1600" b="1" u="heavy" spc="-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b="1" u="heavy" spc="-1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heavy" spc="-1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sz="1600" b="1" u="heavy" spc="-2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heavy" spc="-2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840"/>
              </a:spcBef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Application:</a:t>
            </a:r>
            <a:r>
              <a:rPr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sz="1200" spc="-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2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sz="1200" spc="-4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sz="1200" spc="-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2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200" spc="-2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dehydrogenase</a:t>
            </a:r>
            <a:r>
              <a:rPr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2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4235196" y="2862072"/>
            <a:ext cx="1117600" cy="4775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128905" marR="118745" indent="-32384">
              <a:lnSpc>
                <a:spcPct val="100000"/>
              </a:lnSpc>
              <a:spcBef>
                <a:spcPts val="325"/>
              </a:spcBef>
            </a:pPr>
            <a:r>
              <a:rPr sz="1400" b="1" spc="-5">
                <a:latin typeface="Arial"/>
                <a:cs typeface="Arial"/>
              </a:rPr>
              <a:t>Metabolite </a:t>
            </a:r>
            <a:r>
              <a:rPr sz="1400" b="1" spc="-375">
                <a:latin typeface="Arial"/>
                <a:cs typeface="Arial"/>
              </a:rPr>
              <a:t> </a:t>
            </a:r>
            <a:r>
              <a:rPr sz="1400" b="1" spc="-5">
                <a:latin typeface="Arial"/>
                <a:cs typeface="Arial"/>
              </a:rPr>
              <a:t>of</a:t>
            </a:r>
            <a:r>
              <a:rPr sz="1400" b="1" spc="-9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Interest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43B5A2EE-3015-9D7F-6720-AF6EBB8AA398}"/>
              </a:ext>
            </a:extLst>
          </p:cNvPr>
          <p:cNvSpPr txBox="1">
            <a:spLocks/>
          </p:cNvSpPr>
          <p:nvPr/>
        </p:nvSpPr>
        <p:spPr>
          <a:xfrm>
            <a:off x="869144" y="0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NAD(P)H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DIY Metabolite 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Dehydrogenase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cs-CZ" sz="32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32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Zástupný obsah 2">
            <a:extLst>
              <a:ext uri="{FF2B5EF4-FFF2-40B4-BE49-F238E27FC236}">
                <a16:creationId xmlns:a16="http://schemas.microsoft.com/office/drawing/2014/main" id="{3467BC69-672B-454A-427F-E391865CC807}"/>
              </a:ext>
            </a:extLst>
          </p:cNvPr>
          <p:cNvSpPr txBox="1">
            <a:spLocks/>
          </p:cNvSpPr>
          <p:nvPr/>
        </p:nvSpPr>
        <p:spPr>
          <a:xfrm>
            <a:off x="7838662" y="1538825"/>
            <a:ext cx="3222530" cy="3048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1600" b="1" spc="-10">
                <a:latin typeface="Arial" panose="020B0604020202020204" pitchFamily="34" charset="0"/>
                <a:cs typeface="Arial" panose="020B0604020202020204" pitchFamily="34" charset="0"/>
              </a:rPr>
              <a:t>DIY </a:t>
            </a:r>
            <a:r>
              <a:rPr lang="cs-CZ" sz="1600" b="1" spc="-10" err="1"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r>
              <a:rPr lang="cs-CZ" sz="1600" b="1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spc="-1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cs-CZ" sz="1600" b="1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Reductase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endParaRPr lang="cs-CZ" sz="16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Reductase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enzyme</a:t>
            </a:r>
          </a:p>
          <a:p>
            <a:pPr>
              <a:buSzPct val="120000"/>
              <a:buBlip>
                <a:blip r:embed="rId3"/>
              </a:buBlip>
            </a:pP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NAD+ and NAD(P)+</a:t>
            </a:r>
          </a:p>
          <a:p>
            <a:pPr>
              <a:buSzPct val="120000"/>
              <a:buBlip>
                <a:blip r:embed="rId3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reagent</a:t>
            </a:r>
            <a:endParaRPr lang="cs-CZ" sz="16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>
              <a:buSzPct val="120000"/>
              <a:buBlip>
                <a:blip r:embed="rId3"/>
              </a:buBlip>
            </a:pP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Neutralization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pc="-1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1600" spc="-1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0" indent="0">
              <a:buSzPct val="120000"/>
              <a:buNone/>
            </a:pPr>
            <a:endParaRPr lang="cs-CZ" sz="1200" i="1" spc="-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SzPct val="120000"/>
              <a:buNone/>
            </a:pPr>
            <a:r>
              <a:rPr lang="en-US" sz="1200" i="1" spc="-5">
                <a:latin typeface="Arial" panose="020B0604020202020204" pitchFamily="34" charset="0"/>
                <a:cs typeface="Arial" panose="020B0604020202020204" pitchFamily="34" charset="0"/>
              </a:rPr>
              <a:t>Metabolite-Glo™</a:t>
            </a:r>
            <a:r>
              <a:rPr lang="en-US" sz="1200" i="1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spc="-5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n-US" sz="1200" i="1" spc="-1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r>
              <a:rPr lang="en-US" sz="1200" i="1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r>
              <a:rPr lang="en-US" sz="1200" i="1" spc="-5">
                <a:latin typeface="Arial" panose="020B0604020202020204" pitchFamily="34" charset="0"/>
                <a:cs typeface="Arial" panose="020B0604020202020204" pitchFamily="34" charset="0"/>
              </a:rPr>
              <a:t> Only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F0E29355-E71A-ECAF-7E45-A14A93400A0C}"/>
              </a:ext>
            </a:extLst>
          </p:cNvPr>
          <p:cNvSpPr txBox="1"/>
          <p:nvPr/>
        </p:nvSpPr>
        <p:spPr>
          <a:xfrm>
            <a:off x="3319562" y="1443143"/>
            <a:ext cx="2819451" cy="1223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225" marR="187960" indent="-2540" algn="ctr">
              <a:lnSpc>
                <a:spcPct val="100000"/>
              </a:lnSpc>
              <a:spcBef>
                <a:spcPts val="100"/>
              </a:spcBef>
            </a:pPr>
            <a:r>
              <a:rPr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600" b="1" spc="-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sz="1600" b="1" spc="-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Metabolite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b="1" u="heavy" spc="-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b="1" u="heavy" spc="-1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1600" b="1" u="heavy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heavy" spc="-1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sz="1600" b="1" u="heavy" spc="-2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heavy" spc="-2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840"/>
              </a:spcBef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Application:</a:t>
            </a:r>
            <a:r>
              <a:rPr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a metabolite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pc="-4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cs-CZ" sz="1200" spc="-40">
                <a:latin typeface="Arial" panose="020B0604020202020204" pitchFamily="34" charset="0"/>
                <a:cs typeface="Arial" panose="020B0604020202020204" pitchFamily="34" charset="0"/>
              </a:rPr>
              <a:t> in a sample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ástupný symbol pro číslo snímku 53">
            <a:extLst>
              <a:ext uri="{FF2B5EF4-FFF2-40B4-BE49-F238E27FC236}">
                <a16:creationId xmlns:a16="http://schemas.microsoft.com/office/drawing/2014/main" id="{893AF699-86E2-3760-5C2C-225558EB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40</a:t>
            </a:fld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244359"/>
              </p:ext>
            </p:extLst>
          </p:nvPr>
        </p:nvGraphicFramePr>
        <p:xfrm>
          <a:off x="515531" y="1413636"/>
          <a:ext cx="11089638" cy="36067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9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Dehydrogenase-Glo™</a:t>
                      </a:r>
                      <a:r>
                        <a:rPr sz="1800" b="1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Detection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System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Metabolite-Glo™</a:t>
                      </a:r>
                      <a:r>
                        <a:rPr sz="1800" b="1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800" b="1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System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6153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Validated,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Ready-to-use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Metabolite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Assay</a:t>
                      </a:r>
                      <a:r>
                        <a:rPr sz="1800" b="1" spc="-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61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Reductase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Substrate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Reductase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Substrate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Reductase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Substrate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Reductase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Enzyme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Reductase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Enzyme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Reductase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Enzyme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NAD+</a:t>
                      </a:r>
                      <a:r>
                        <a:rPr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NAD(P)+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NAD+</a:t>
                      </a:r>
                      <a:r>
                        <a:rPr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NAD(P)+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NAD+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u="heavy" spc="-5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or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NAD(P)+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>
                          <a:latin typeface="Calibri"/>
                          <a:cs typeface="Calibri"/>
                        </a:rPr>
                        <a:t>Luciferase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Reagent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>
                          <a:latin typeface="Calibri"/>
                          <a:cs typeface="Calibri"/>
                        </a:rPr>
                        <a:t>Luciferase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Reagent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>
                          <a:latin typeface="Calibri"/>
                          <a:cs typeface="Calibri"/>
                        </a:rPr>
                        <a:t>Luciferase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Reagent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>
                          <a:latin typeface="Calibri"/>
                          <a:cs typeface="Calibri"/>
                        </a:rPr>
                        <a:t>Acid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lysis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solution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>
                          <a:latin typeface="Calibri"/>
                          <a:cs typeface="Calibri"/>
                        </a:rPr>
                        <a:t>Acid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lysis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solution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Neutralization solution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Neutralization solution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Metabolite-Specific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Dehydrogenase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Metabolite-Specific</a:t>
                      </a:r>
                      <a:r>
                        <a:rPr sz="18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Standard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C5A07C9B-DDD6-4A15-18D4-16D40B0DD27F}"/>
              </a:ext>
            </a:extLst>
          </p:cNvPr>
          <p:cNvSpPr txBox="1">
            <a:spLocks/>
          </p:cNvSpPr>
          <p:nvPr/>
        </p:nvSpPr>
        <p:spPr>
          <a:xfrm>
            <a:off x="869144" y="0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r>
              <a:rPr lang="cs-CZ" sz="32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cs-CZ" sz="32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5784B6-47D6-9E14-5DA1-CFBC7262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41</a:t>
            </a:fld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381761" cy="1325563"/>
          </a:xfrm>
        </p:spPr>
        <p:txBody>
          <a:bodyPr>
            <a:normAutofit/>
          </a:bodyPr>
          <a:lstStyle/>
          <a:p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36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br>
              <a:rPr lang="cs-CZ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Sera</a:t>
            </a:r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4B346A14-D536-065E-1F3C-1EBBB692D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4334" y="3102084"/>
            <a:ext cx="1584000" cy="1440000"/>
          </a:xfr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6EC906B-0185-F3A5-0066-B07B5C352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6262" y="398590"/>
            <a:ext cx="3571875" cy="6667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9725779-0A00-6023-CD0F-2204B82FB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235" y="3013800"/>
            <a:ext cx="1562562" cy="154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0655ECC-351C-DE69-6DCF-576304C36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713" y="3041053"/>
            <a:ext cx="1666481" cy="154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88118B2-D2C4-D795-BECE-E4AB4445D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0801" y="3063052"/>
            <a:ext cx="1557799" cy="1548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A078E9F-1884-7789-58E3-3EFDD1338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1947" y="3007956"/>
            <a:ext cx="1570327" cy="154800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F16C081-A3EB-D1ED-1F7A-361DA4939F26}"/>
              </a:ext>
            </a:extLst>
          </p:cNvPr>
          <p:cNvSpPr txBox="1"/>
          <p:nvPr/>
        </p:nvSpPr>
        <p:spPr>
          <a:xfrm>
            <a:off x="787498" y="4564435"/>
            <a:ext cx="22640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Sera</a:t>
            </a:r>
          </a:p>
          <a:p>
            <a:pPr marL="285750" indent="-285750">
              <a:buFontTx/>
              <a:buChar char="-"/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FBS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bovine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and animal sera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sera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F4404A-8D37-14B8-1A73-449C9B12A5D5}"/>
              </a:ext>
            </a:extLst>
          </p:cNvPr>
          <p:cNvSpPr txBox="1"/>
          <p:nvPr/>
        </p:nvSpPr>
        <p:spPr>
          <a:xfrm>
            <a:off x="3016522" y="4488634"/>
            <a:ext cx="226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powdered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Cryopreservation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4C1FA51-E9F7-2F00-5318-D523C50A6A19}"/>
              </a:ext>
            </a:extLst>
          </p:cNvPr>
          <p:cNvSpPr txBox="1"/>
          <p:nvPr/>
        </p:nvSpPr>
        <p:spPr>
          <a:xfrm>
            <a:off x="5249448" y="4515529"/>
            <a:ext cx="226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endParaRPr lang="cs-CZ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Supplements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additives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BSA</a:t>
            </a:r>
          </a:p>
          <a:p>
            <a:pPr marL="285750" indent="-285750">
              <a:buFontTx/>
              <a:buChar char="-"/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Trypsin</a:t>
            </a:r>
          </a:p>
          <a:p>
            <a:pPr marL="285750" indent="-285750">
              <a:buFontTx/>
              <a:buChar char="-"/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F7E55AE-2985-E27C-329B-157EF5270819}"/>
              </a:ext>
            </a:extLst>
          </p:cNvPr>
          <p:cNvSpPr txBox="1"/>
          <p:nvPr/>
        </p:nvSpPr>
        <p:spPr>
          <a:xfrm>
            <a:off x="7482374" y="4542084"/>
            <a:ext cx="226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 Salt </a:t>
            </a:r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cs-CZ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Powdered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AD20C90-79C1-214D-A321-63D0D19CBDA6}"/>
              </a:ext>
            </a:extLst>
          </p:cNvPr>
          <p:cNvSpPr txBox="1"/>
          <p:nvPr/>
        </p:nvSpPr>
        <p:spPr>
          <a:xfrm>
            <a:off x="9715301" y="4569258"/>
            <a:ext cx="226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cs-CZ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Virology media</a:t>
            </a:r>
          </a:p>
          <a:p>
            <a:pPr marL="285750" indent="-285750">
              <a:buFontTx/>
              <a:buChar char="-"/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Cytogenetics</a:t>
            </a: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11104399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10"/>
              </a:buBlip>
            </a:pP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in 2013 </a:t>
            </a:r>
          </a:p>
          <a:p>
            <a:pPr>
              <a:buSzPct val="120000"/>
              <a:buBlip>
                <a:blip r:embed="rId10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Specialises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sera and cell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media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10"/>
              </a:buBlip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Possibility of custom manufacturing from 20 liters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5C45B45-34BA-3309-C435-0C069BA5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818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381761" cy="1325563"/>
          </a:xfrm>
        </p:spPr>
        <p:txBody>
          <a:bodyPr>
            <a:normAutofit/>
          </a:bodyPr>
          <a:lstStyle/>
          <a:p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6EC906B-0185-F3A5-0066-B07B5C352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6262" y="398590"/>
            <a:ext cx="3571875" cy="666750"/>
          </a:xfrm>
          <a:prstGeom prst="rect">
            <a:avLst/>
          </a:prstGeom>
        </p:spPr>
      </p:pic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7463803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5"/>
              </a:buBlip>
            </a:pPr>
            <a:r>
              <a:rPr lang="cs-CZ" sz="1800" b="1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FBS Standard</a:t>
            </a:r>
          </a:p>
          <a:p>
            <a:pPr lvl="1">
              <a:buSzPct val="120000"/>
              <a:buBlip>
                <a:blip r:embed="rId5"/>
              </a:buBlip>
            </a:pP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 FBS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cs-CZ" sz="160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1600" b="1">
              <a:solidFill>
                <a:srgbClr val="414B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1800" b="1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FBS </a:t>
            </a:r>
            <a:r>
              <a:rPr lang="cs-CZ" sz="1800" b="1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endParaRPr lang="cs-CZ" sz="1800" b="1">
              <a:solidFill>
                <a:srgbClr val="414B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Pooled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medium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batch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-to-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batch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variations</a:t>
            </a:r>
            <a:endParaRPr lang="cs-CZ" sz="160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supplemented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concentrations</a:t>
            </a:r>
            <a:endParaRPr lang="cs-CZ" sz="160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endParaRPr lang="cs-CZ" sz="160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en-US" sz="1800" b="1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FBS </a:t>
            </a:r>
            <a:r>
              <a:rPr lang="en-US" sz="1800" b="1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Xtra</a:t>
            </a:r>
            <a:r>
              <a:rPr lang="en-US" sz="1800" b="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1800" b="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alf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-free cell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cs-CZ" sz="160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cs-CZ" sz="1600" i="0">
              <a:solidFill>
                <a:srgbClr val="414B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synthetically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recombinantly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concentrations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transferrin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insulin,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20000"/>
              <a:buBlip>
                <a:blip r:embed="rId5"/>
              </a:buBlip>
            </a:pP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chemically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-to-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</a:t>
            </a:r>
            <a:r>
              <a:rPr lang="cs-CZ" sz="1600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err="1">
                <a:solidFill>
                  <a:srgbClr val="414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variations</a:t>
            </a:r>
            <a:endParaRPr lang="cs-CZ" sz="1600">
              <a:solidFill>
                <a:srgbClr val="414B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sensitive to FBS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cs-CZ" sz="1600" i="0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0" err="1">
                <a:solidFill>
                  <a:srgbClr val="414B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endParaRPr lang="cs-CZ" sz="1600">
              <a:solidFill>
                <a:srgbClr val="414B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SzPct val="120000"/>
              <a:buNone/>
            </a:pP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007E4D0E-7F3C-24FE-18BC-371ECCF1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43</a:t>
            </a:fld>
            <a:endParaRPr lang="cs-CZ"/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E9554000-59AA-9955-AEA8-22AD21E45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842" y="2850102"/>
            <a:ext cx="3493295" cy="31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54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855590" cy="1325563"/>
          </a:xfrm>
        </p:spPr>
        <p:txBody>
          <a:bodyPr>
            <a:normAutofit/>
          </a:bodyPr>
          <a:lstStyle/>
          <a:p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Stem </a:t>
            </a:r>
            <a:r>
              <a:rPr lang="cs-CZ" sz="36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36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11104399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 animal cell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Clonetics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media a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Stem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>
              <a:buSzPct val="120000"/>
              <a:buBlip>
                <a:blip r:embed="rId3"/>
              </a:buBlip>
            </a:pP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immune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vast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donors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err="1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3"/>
              </a:buBlip>
            </a:pP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X-</a:t>
            </a:r>
            <a:r>
              <a:rPr lang="cs-CZ" sz="1600" err="1">
                <a:latin typeface="Arial" panose="020B0604020202020204" pitchFamily="34" charset="0"/>
                <a:cs typeface="Arial" panose="020B0604020202020204" pitchFamily="34" charset="0"/>
              </a:rPr>
              <a:t>Vivo</a:t>
            </a:r>
            <a:r>
              <a:rPr lang="cs-CZ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805CDA-6481-F736-C5F7-8E8A381D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32" y="650306"/>
            <a:ext cx="2565787" cy="5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BBB957-A691-07A3-569D-41486DDD5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275" y="3806460"/>
            <a:ext cx="3277546" cy="24012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708ABB2-D34B-144E-6DF2-0AEA08632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826" y="3777116"/>
            <a:ext cx="3649596" cy="240123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EC441-D020-4DEE-35DD-4B28DC6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718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ycoAlert Assay employs a selective substrate and detects the ATP produced by mycoplasmal enzymes">
            <a:extLst>
              <a:ext uri="{FF2B5EF4-FFF2-40B4-BE49-F238E27FC236}">
                <a16:creationId xmlns:a16="http://schemas.microsoft.com/office/drawing/2014/main" id="{168D7A21-6C08-76EF-8BEF-64927C8E3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r="2441" b="2913"/>
          <a:stretch/>
        </p:blipFill>
        <p:spPr bwMode="auto">
          <a:xfrm>
            <a:off x="7336715" y="1626602"/>
            <a:ext cx="4542236" cy="40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B7990F6-4CC5-E5F6-2940-DBA97EF9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23" y="4571384"/>
            <a:ext cx="2766487" cy="20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855590" cy="1325563"/>
          </a:xfrm>
        </p:spPr>
        <p:txBody>
          <a:bodyPr>
            <a:normAutofit/>
          </a:bodyPr>
          <a:lstStyle/>
          <a:p>
            <a:r>
              <a:rPr lang="cs-CZ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Mycoplasma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cs-CZ" sz="3600" b="1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6683006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5"/>
              </a:buBlip>
            </a:pP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Mycoplasma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=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small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bacteria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lacking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cell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wall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not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susceptible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penicillin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antibiotics</a:t>
            </a:r>
            <a:endParaRPr lang="cs-CZ" sz="2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Widespread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contamination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a variety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cell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culture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systems</a:t>
            </a:r>
            <a:endParaRPr lang="en-US" sz="2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Size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below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 </a:t>
            </a:r>
            <a:r>
              <a:rPr lang="el-GR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μ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m,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hardly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visible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optical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microscope</a:t>
            </a:r>
            <a:endParaRPr lang="cs-CZ" sz="2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MycoAlert</a:t>
            </a:r>
            <a:r>
              <a:rPr lang="cs-CZ" sz="2000" baseline="30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kit</a:t>
            </a:r>
            <a:r>
              <a:rPr lang="cs-CZ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lvl="1">
              <a:buSzPct val="120000"/>
              <a:buBlip>
                <a:blip r:embed="rId5"/>
              </a:buBlip>
            </a:pP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Mycoplasma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cell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culture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supernatant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are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lysed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their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enzymes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released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into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medium</a:t>
            </a:r>
          </a:p>
          <a:p>
            <a:pPr lvl="1">
              <a:buSzPct val="120000"/>
              <a:buBlip>
                <a:blip r:embed="rId5"/>
              </a:buBlip>
            </a:pP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Enzymes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convert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added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ADP to ATP</a:t>
            </a:r>
          </a:p>
          <a:p>
            <a:pPr lvl="1">
              <a:buSzPct val="120000"/>
              <a:buBlip>
                <a:blip r:embed="rId5"/>
              </a:buBlip>
            </a:pP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ATP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processed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by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firefly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luciferase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detection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reagent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in case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contamination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bioluminescence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cs-CZ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cs-CZ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produced</a:t>
            </a:r>
            <a:endParaRPr lang="cs-CZ" sz="16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805CDA-6481-F736-C5F7-8E8A381D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32" y="650306"/>
            <a:ext cx="2565787" cy="5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A8E8B4-E06C-2611-9429-BE5E20A4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965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44AB6D17-4F5F-8393-C280-29C1DFA00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95" y="1273213"/>
            <a:ext cx="6674123" cy="4004474"/>
          </a:xfr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3B7D64E3-C9B6-5F0C-7C96-01E7E53F0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1377388"/>
            <a:ext cx="4590253" cy="5260975"/>
          </a:xfrm>
          <a:prstGeom prst="rect">
            <a:avLst/>
          </a:prstGeom>
        </p:spPr>
      </p:pic>
      <p:pic>
        <p:nvPicPr>
          <p:cNvPr id="10" name="Obrázek 9" descr="Obsah obrázku logo&#10;&#10;Popis byl vytvořen automaticky">
            <a:extLst>
              <a:ext uri="{FF2B5EF4-FFF2-40B4-BE49-F238E27FC236}">
                <a16:creationId xmlns:a16="http://schemas.microsoft.com/office/drawing/2014/main" id="{BC8D1D1B-507E-ABC2-D437-9693E940F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03" y="219637"/>
            <a:ext cx="3048008" cy="7620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9721CF-E5B5-D4C5-9FA7-9DD05834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13" y="17361"/>
            <a:ext cx="7855590" cy="1325563"/>
          </a:xfrm>
        </p:spPr>
        <p:txBody>
          <a:bodyPr>
            <a:normAutofit/>
          </a:bodyPr>
          <a:lstStyle/>
          <a:p>
            <a:r>
              <a:rPr lang="cs-CZ" sz="28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Monochromator-Based</a:t>
            </a:r>
            <a:r>
              <a:rPr lang="cs-CZ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Microplate</a:t>
            </a:r>
            <a:r>
              <a:rPr lang="cs-CZ" sz="28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Readers</a:t>
            </a:r>
            <a:endParaRPr lang="cs-CZ" sz="2800" b="1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082F23-2972-9ECF-FD3C-8BA9130A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539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40E6FE1-67CA-22AA-AD4C-67D1A12B3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63" y="2506662"/>
            <a:ext cx="6519037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715702-5C3A-A740-59B5-3DB00B980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242304" cy="49926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0DF94F-1DAA-DC4F-739C-AF93A1DED60E}"/>
              </a:ext>
            </a:extLst>
          </p:cNvPr>
          <p:cNvSpPr txBox="1"/>
          <p:nvPr/>
        </p:nvSpPr>
        <p:spPr>
          <a:xfrm>
            <a:off x="1756576" y="136752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err="1">
                <a:latin typeface="Arial" panose="020B0604020202020204" pitchFamily="34" charset="0"/>
                <a:cs typeface="Arial" panose="020B0604020202020204" pitchFamily="34" charset="0"/>
              </a:rPr>
              <a:t>SpectraMax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Mini</a:t>
            </a:r>
          </a:p>
          <a:p>
            <a:pPr algn="ctr"/>
            <a:r>
              <a:rPr 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cs-CZ" sz="2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booth</a:t>
            </a:r>
            <a:r>
              <a:rPr 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F72EFC6-828A-BC09-E537-7F9EAABA4786}"/>
              </a:ext>
            </a:extLst>
          </p:cNvPr>
          <p:cNvSpPr txBox="1"/>
          <p:nvPr/>
        </p:nvSpPr>
        <p:spPr>
          <a:xfrm>
            <a:off x="7255282" y="1342924"/>
            <a:ext cx="425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ImageXpress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Live-Cell </a:t>
            </a:r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 descr="Obsah obrázku logo&#10;&#10;Popis byl vytvořen automaticky">
            <a:extLst>
              <a:ext uri="{FF2B5EF4-FFF2-40B4-BE49-F238E27FC236}">
                <a16:creationId xmlns:a16="http://schemas.microsoft.com/office/drawing/2014/main" id="{B0AB218E-B800-7A1F-E44E-848ED7C74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03" y="219637"/>
            <a:ext cx="3048008" cy="76200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0C285943-33F8-0F2F-EE98-C50592F4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13" y="17361"/>
            <a:ext cx="7855590" cy="1325563"/>
          </a:xfrm>
        </p:spPr>
        <p:txBody>
          <a:bodyPr>
            <a:normAutofit/>
          </a:bodyPr>
          <a:lstStyle/>
          <a:p>
            <a:r>
              <a:rPr lang="cs-CZ" sz="28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Monochromator-Based</a:t>
            </a:r>
            <a:r>
              <a:rPr lang="cs-CZ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Microplate</a:t>
            </a:r>
            <a:r>
              <a:rPr lang="cs-CZ" sz="28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Readers</a:t>
            </a:r>
            <a:endParaRPr lang="cs-CZ" sz="2800" b="1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CD6DD7-5CCB-3D89-07B1-C337427B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922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07656D1-7891-4259-AA9A-C6943580892B}"/>
              </a:ext>
            </a:extLst>
          </p:cNvPr>
          <p:cNvSpPr txBox="1">
            <a:spLocks/>
          </p:cNvSpPr>
          <p:nvPr/>
        </p:nvSpPr>
        <p:spPr>
          <a:xfrm>
            <a:off x="670089" y="1587697"/>
            <a:ext cx="6855246" cy="435204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luminometers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filter-based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fluorescence and absorbance module</a:t>
            </a:r>
            <a:endParaRPr lang="cs-CZ" sz="2400" b="0" i="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 sensitive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luminometer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 - LOD 3·10</a:t>
            </a:r>
            <a:r>
              <a:rPr lang="cs-CZ" sz="2400" b="0" i="0" baseline="3000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-21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mol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400" b="0" i="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magnitude,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crosstalk</a:t>
            </a:r>
            <a:endParaRPr lang="cs-CZ" sz="2400" b="0" i="0" baseline="3000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Intuitive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tablet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cs-CZ" sz="2400" b="0" i="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adjustments</a:t>
            </a:r>
            <a:endParaRPr lang="cs-CZ" sz="2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Preset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Promega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cell-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r>
              <a:rPr lang="cs-CZ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4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endParaRPr lang="cs-CZ" sz="2400" b="0" i="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B646D0F-0815-454C-B06B-AC6BE4A83C77}"/>
              </a:ext>
            </a:extLst>
          </p:cNvPr>
          <p:cNvSpPr txBox="1">
            <a:spLocks/>
          </p:cNvSpPr>
          <p:nvPr/>
        </p:nvSpPr>
        <p:spPr>
          <a:xfrm>
            <a:off x="670089" y="109733"/>
            <a:ext cx="10851822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GloMax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luminometers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9327E-829E-A13B-6F86-63CF9664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83" y="1884147"/>
            <a:ext cx="4771245" cy="318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325D0D-62A3-4F6F-9BFD-A2823061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974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kupina 29">
            <a:extLst>
              <a:ext uri="{FF2B5EF4-FFF2-40B4-BE49-F238E27FC236}">
                <a16:creationId xmlns:a16="http://schemas.microsoft.com/office/drawing/2014/main" id="{5D734291-52E6-B824-678A-9E3AAB88C18E}"/>
              </a:ext>
            </a:extLst>
          </p:cNvPr>
          <p:cNvGrpSpPr/>
          <p:nvPr/>
        </p:nvGrpSpPr>
        <p:grpSpPr>
          <a:xfrm>
            <a:off x="7912416" y="1309779"/>
            <a:ext cx="2328672" cy="4610296"/>
            <a:chOff x="2246376" y="1304544"/>
            <a:chExt cx="2328672" cy="4610296"/>
          </a:xfrm>
        </p:grpSpPr>
        <p:sp>
          <p:nvSpPr>
            <p:cNvPr id="3" name="object 3"/>
            <p:cNvSpPr txBox="1"/>
            <p:nvPr/>
          </p:nvSpPr>
          <p:spPr>
            <a:xfrm>
              <a:off x="2896363" y="4634680"/>
              <a:ext cx="1548130" cy="1280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15">
                  <a:latin typeface="Calibri Light"/>
                  <a:cs typeface="Calibri Light"/>
                </a:rPr>
                <a:t>H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4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ting</a:t>
              </a:r>
              <a:endParaRPr sz="1400">
                <a:latin typeface="Calibri Light"/>
                <a:cs typeface="Calibri Light"/>
              </a:endParaRPr>
            </a:p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20">
                  <a:latin typeface="Calibri Light"/>
                  <a:cs typeface="Calibri Light"/>
                </a:rPr>
                <a:t>S</a:t>
              </a:r>
              <a:r>
                <a:rPr sz="1400" spc="-10">
                  <a:latin typeface="Calibri Light"/>
                  <a:cs typeface="Calibri Light"/>
                </a:rPr>
                <a:t>h</a:t>
              </a:r>
              <a:r>
                <a:rPr sz="1400" spc="-25">
                  <a:latin typeface="Calibri Light"/>
                  <a:cs typeface="Calibri Light"/>
                </a:rPr>
                <a:t>a</a:t>
              </a:r>
              <a:r>
                <a:rPr sz="1400" spc="-5">
                  <a:latin typeface="Calibri Light"/>
                  <a:cs typeface="Calibri Light"/>
                </a:rPr>
                <a:t>k</a:t>
              </a:r>
              <a:r>
                <a:rPr sz="1400" spc="-10">
                  <a:latin typeface="Calibri Light"/>
                  <a:cs typeface="Calibri Light"/>
                </a:rPr>
                <a:t>ing</a:t>
              </a:r>
              <a:endParaRPr sz="1400">
                <a:latin typeface="Calibri Light"/>
                <a:cs typeface="Calibri Light"/>
              </a:endParaRPr>
            </a:p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20">
                  <a:latin typeface="Calibri Light"/>
                  <a:cs typeface="Calibri Light"/>
                </a:rPr>
                <a:t>L</a:t>
              </a:r>
              <a:r>
                <a:rPr sz="1400" spc="-15">
                  <a:latin typeface="Calibri Light"/>
                  <a:cs typeface="Calibri Light"/>
                </a:rPr>
                <a:t>u</a:t>
              </a:r>
              <a:r>
                <a:rPr sz="1400" spc="-10">
                  <a:latin typeface="Calibri Light"/>
                  <a:cs typeface="Calibri Light"/>
                </a:rPr>
                <a:t>mi</a:t>
              </a:r>
              <a:r>
                <a:rPr sz="1400" spc="-15">
                  <a:latin typeface="Calibri Light"/>
                  <a:cs typeface="Calibri Light"/>
                </a:rPr>
                <a:t>n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5">
                  <a:latin typeface="Calibri Light"/>
                  <a:cs typeface="Calibri Light"/>
                </a:rPr>
                <a:t>ce</a:t>
              </a:r>
              <a:r>
                <a:rPr sz="1400" spc="-15">
                  <a:latin typeface="Calibri Light"/>
                  <a:cs typeface="Calibri Light"/>
                </a:rPr>
                <a:t>n</a:t>
              </a:r>
              <a:r>
                <a:rPr sz="1400" spc="-5">
                  <a:latin typeface="Calibri Light"/>
                  <a:cs typeface="Calibri Light"/>
                </a:rPr>
                <a:t>c</a:t>
              </a:r>
              <a:r>
                <a:rPr sz="1400" spc="-10">
                  <a:latin typeface="Calibri Light"/>
                  <a:cs typeface="Calibri Light"/>
                </a:rPr>
                <a:t>e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5">
                  <a:latin typeface="Calibri Light"/>
                  <a:cs typeface="Calibri Light"/>
                </a:rPr>
                <a:t>F</a:t>
              </a:r>
              <a:r>
                <a:rPr sz="1400" spc="-10">
                  <a:latin typeface="Calibri Light"/>
                  <a:cs typeface="Calibri Light"/>
                </a:rPr>
                <a:t>lu</a:t>
              </a:r>
              <a:r>
                <a:rPr sz="1400" spc="-25">
                  <a:latin typeface="Calibri Light"/>
                  <a:cs typeface="Calibri Light"/>
                </a:rPr>
                <a:t>o</a:t>
              </a:r>
              <a:r>
                <a:rPr sz="1400" spc="-30">
                  <a:latin typeface="Calibri Light"/>
                  <a:cs typeface="Calibri Light"/>
                </a:rPr>
                <a:t>r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5">
                  <a:latin typeface="Calibri Light"/>
                  <a:cs typeface="Calibri Light"/>
                </a:rPr>
                <a:t>ce</a:t>
              </a:r>
              <a:r>
                <a:rPr sz="1400" spc="-10">
                  <a:latin typeface="Calibri Light"/>
                  <a:cs typeface="Calibri Light"/>
                </a:rPr>
                <a:t>nce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10">
                  <a:latin typeface="Calibri Light"/>
                  <a:cs typeface="Calibri Light"/>
                </a:rPr>
                <a:t>U</a:t>
              </a:r>
              <a:r>
                <a:rPr sz="1400" spc="-85">
                  <a:latin typeface="Calibri Light"/>
                  <a:cs typeface="Calibri Light"/>
                </a:rPr>
                <a:t>V</a:t>
              </a:r>
              <a:r>
                <a:rPr sz="1400" spc="-15">
                  <a:latin typeface="Calibri Light"/>
                  <a:cs typeface="Calibri Light"/>
                </a:rPr>
                <a:t>/Vi</a:t>
              </a:r>
              <a:r>
                <a:rPr sz="1400" spc="-10">
                  <a:latin typeface="Calibri Light"/>
                  <a:cs typeface="Calibri Light"/>
                </a:rPr>
                <a:t>s</a:t>
              </a:r>
              <a:r>
                <a:rPr sz="1400" spc="-25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b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20">
                  <a:latin typeface="Calibri Light"/>
                  <a:cs typeface="Calibri Light"/>
                </a:rPr>
                <a:t>o</a:t>
              </a:r>
              <a:r>
                <a:rPr sz="1400" spc="-10">
                  <a:latin typeface="Calibri Light"/>
                  <a:cs typeface="Calibri Light"/>
                </a:rPr>
                <a:t>rb</a:t>
              </a:r>
              <a:r>
                <a:rPr sz="1400" spc="-2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nce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15">
                  <a:latin typeface="Calibri Light"/>
                  <a:cs typeface="Calibri Light"/>
                </a:rPr>
                <a:t>BR</a:t>
              </a:r>
              <a:r>
                <a:rPr sz="1400" spc="-20">
                  <a:latin typeface="Calibri Light"/>
                  <a:cs typeface="Calibri Light"/>
                </a:rPr>
                <a:t>E</a:t>
              </a:r>
              <a:r>
                <a:rPr sz="1400" spc="-10">
                  <a:latin typeface="Calibri Light"/>
                  <a:cs typeface="Calibri Light"/>
                </a:rPr>
                <a:t>T</a:t>
              </a:r>
              <a:r>
                <a:rPr sz="1400" spc="-20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/</a:t>
              </a:r>
              <a:r>
                <a:rPr sz="1400" spc="-20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F</a:t>
              </a:r>
              <a:r>
                <a:rPr sz="1400" spc="-15">
                  <a:latin typeface="Calibri Light"/>
                  <a:cs typeface="Calibri Light"/>
                </a:rPr>
                <a:t>R</a:t>
              </a:r>
              <a:r>
                <a:rPr sz="1400" spc="-20">
                  <a:latin typeface="Calibri Light"/>
                  <a:cs typeface="Calibri Light"/>
                </a:rPr>
                <a:t>E</a:t>
              </a:r>
              <a:r>
                <a:rPr sz="1400" spc="-10">
                  <a:latin typeface="Calibri Light"/>
                  <a:cs typeface="Calibri Light"/>
                </a:rPr>
                <a:t>T</a:t>
              </a:r>
              <a:endParaRPr sz="1400">
                <a:latin typeface="Calibri Light"/>
                <a:cs typeface="Calibri Light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246376" y="1304544"/>
              <a:ext cx="2328672" cy="2264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93263" y="3791725"/>
              <a:ext cx="1887474" cy="4975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32889" y="3800868"/>
              <a:ext cx="1805177" cy="5341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29840" y="3828288"/>
              <a:ext cx="1762125" cy="372110"/>
            </a:xfrm>
            <a:custGeom>
              <a:avLst/>
              <a:gdLst/>
              <a:ahLst/>
              <a:cxnLst/>
              <a:rect l="l" t="t" r="r" b="b"/>
              <a:pathLst>
                <a:path w="1762125" h="372110">
                  <a:moveTo>
                    <a:pt x="1699772" y="0"/>
                  </a:moveTo>
                  <a:lnTo>
                    <a:pt x="48947" y="1368"/>
                  </a:lnTo>
                  <a:lnTo>
                    <a:pt x="13985" y="22729"/>
                  </a:lnTo>
                  <a:lnTo>
                    <a:pt x="0" y="61971"/>
                  </a:lnTo>
                  <a:lnTo>
                    <a:pt x="1371" y="322928"/>
                  </a:lnTo>
                  <a:lnTo>
                    <a:pt x="22758" y="357892"/>
                  </a:lnTo>
                  <a:lnTo>
                    <a:pt x="61971" y="371855"/>
                  </a:lnTo>
                  <a:lnTo>
                    <a:pt x="1712816" y="370487"/>
                  </a:lnTo>
                  <a:lnTo>
                    <a:pt x="1747780" y="349126"/>
                  </a:lnTo>
                  <a:lnTo>
                    <a:pt x="1761743" y="309884"/>
                  </a:lnTo>
                  <a:lnTo>
                    <a:pt x="1760375" y="48927"/>
                  </a:lnTo>
                  <a:lnTo>
                    <a:pt x="1739014" y="13963"/>
                  </a:lnTo>
                  <a:lnTo>
                    <a:pt x="1699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9840" y="3828288"/>
              <a:ext cx="1762125" cy="372110"/>
            </a:xfrm>
            <a:custGeom>
              <a:avLst/>
              <a:gdLst/>
              <a:ahLst/>
              <a:cxnLst/>
              <a:rect l="l" t="t" r="r" b="b"/>
              <a:pathLst>
                <a:path w="1762125" h="372110">
                  <a:moveTo>
                    <a:pt x="0" y="61971"/>
                  </a:moveTo>
                  <a:lnTo>
                    <a:pt x="13985" y="22729"/>
                  </a:lnTo>
                  <a:lnTo>
                    <a:pt x="48947" y="1368"/>
                  </a:lnTo>
                  <a:lnTo>
                    <a:pt x="1699772" y="0"/>
                  </a:lnTo>
                  <a:lnTo>
                    <a:pt x="1714198" y="1679"/>
                  </a:lnTo>
                  <a:lnTo>
                    <a:pt x="1748634" y="23797"/>
                  </a:lnTo>
                  <a:lnTo>
                    <a:pt x="1761743" y="309884"/>
                  </a:lnTo>
                  <a:lnTo>
                    <a:pt x="1760064" y="324310"/>
                  </a:lnTo>
                  <a:lnTo>
                    <a:pt x="1737946" y="358746"/>
                  </a:lnTo>
                  <a:lnTo>
                    <a:pt x="61971" y="371855"/>
                  </a:lnTo>
                  <a:lnTo>
                    <a:pt x="47567" y="370176"/>
                  </a:lnTo>
                  <a:lnTo>
                    <a:pt x="13130" y="348058"/>
                  </a:lnTo>
                  <a:lnTo>
                    <a:pt x="0" y="61971"/>
                  </a:lnTo>
                  <a:close/>
                </a:path>
              </a:pathLst>
            </a:custGeom>
            <a:ln w="18287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365953" y="3916043"/>
              <a:ext cx="2065655" cy="5463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225" algn="ctr"/>
              <a:r>
                <a:rPr sz="1600" spc="-5">
                  <a:solidFill>
                    <a:srgbClr val="3F3F3F"/>
                  </a:solidFill>
                  <a:latin typeface="Calibri Light"/>
                  <a:cs typeface="Calibri Light"/>
                </a:rPr>
                <a:t>G</a:t>
              </a:r>
              <a:r>
                <a:rPr sz="1600" spc="25">
                  <a:solidFill>
                    <a:srgbClr val="3F3F3F"/>
                  </a:solidFill>
                  <a:latin typeface="Calibri Light"/>
                  <a:cs typeface="Calibri Light"/>
                </a:rPr>
                <a:t>l</a:t>
              </a:r>
              <a:r>
                <a:rPr sz="1600" spc="-25">
                  <a:solidFill>
                    <a:srgbClr val="3F3F3F"/>
                  </a:solidFill>
                  <a:latin typeface="Calibri Light"/>
                  <a:cs typeface="Calibri Light"/>
                </a:rPr>
                <a:t>o</a:t>
              </a:r>
              <a:r>
                <a:rPr sz="1600" spc="-15">
                  <a:solidFill>
                    <a:srgbClr val="3F3F3F"/>
                  </a:solidFill>
                  <a:latin typeface="Calibri Light"/>
                  <a:cs typeface="Calibri Light"/>
                </a:rPr>
                <a:t>M</a:t>
              </a:r>
              <a:r>
                <a:rPr sz="1600" spc="-40">
                  <a:solidFill>
                    <a:srgbClr val="3F3F3F"/>
                  </a:solidFill>
                  <a:latin typeface="Calibri Light"/>
                  <a:cs typeface="Calibri Light"/>
                </a:rPr>
                <a:t>a</a:t>
              </a:r>
              <a:r>
                <a:rPr sz="1600" spc="-5">
                  <a:solidFill>
                    <a:srgbClr val="3F3F3F"/>
                  </a:solidFill>
                  <a:latin typeface="Calibri Light"/>
                  <a:cs typeface="Calibri Light"/>
                </a:rPr>
                <a:t>x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®</a:t>
              </a:r>
              <a:r>
                <a:rPr sz="1600" spc="-140">
                  <a:solidFill>
                    <a:srgbClr val="3F3F3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5">
                  <a:solidFill>
                    <a:srgbClr val="3F3F3F"/>
                  </a:solidFill>
                  <a:latin typeface="Calibri Light"/>
                  <a:cs typeface="Calibri Light"/>
                </a:rPr>
                <a:t>D</a:t>
              </a:r>
              <a:r>
                <a:rPr sz="1600" spc="25">
                  <a:solidFill>
                    <a:srgbClr val="3F3F3F"/>
                  </a:solidFill>
                  <a:latin typeface="Calibri Light"/>
                  <a:cs typeface="Calibri Light"/>
                </a:rPr>
                <a:t>i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s</a:t>
              </a:r>
              <a:r>
                <a:rPr sz="1600" spc="-35">
                  <a:solidFill>
                    <a:srgbClr val="3F3F3F"/>
                  </a:solidFill>
                  <a:latin typeface="Calibri Light"/>
                  <a:cs typeface="Calibri Light"/>
                </a:rPr>
                <a:t>c</a:t>
              </a:r>
              <a:r>
                <a:rPr sz="1600" spc="-25">
                  <a:solidFill>
                    <a:srgbClr val="3F3F3F"/>
                  </a:solidFill>
                  <a:latin typeface="Calibri Light"/>
                  <a:cs typeface="Calibri Light"/>
                </a:rPr>
                <a:t>o</a:t>
              </a:r>
              <a:r>
                <a:rPr sz="1600" spc="-40">
                  <a:solidFill>
                    <a:srgbClr val="3F3F3F"/>
                  </a:solidFill>
                  <a:latin typeface="Calibri Light"/>
                  <a:cs typeface="Calibri Light"/>
                </a:rPr>
                <a:t>v</a:t>
              </a:r>
              <a:r>
                <a:rPr sz="1600" spc="-30">
                  <a:solidFill>
                    <a:srgbClr val="3F3F3F"/>
                  </a:solidFill>
                  <a:latin typeface="Calibri Light"/>
                  <a:cs typeface="Calibri Light"/>
                </a:rPr>
                <a:t>e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r</a:t>
              </a:r>
              <a:endParaRPr sz="1600">
                <a:latin typeface="Calibri Light"/>
                <a:cs typeface="Calibri Light"/>
              </a:endParaRPr>
            </a:p>
            <a:p>
              <a:pPr algn="ctr">
                <a:spcBef>
                  <a:spcPts val="925"/>
                </a:spcBef>
              </a:pPr>
              <a:r>
                <a:rPr sz="1200" spc="-20">
                  <a:latin typeface="Calibri Light"/>
                  <a:cs typeface="Calibri Light"/>
                </a:rPr>
                <a:t>6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-20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1</a:t>
              </a:r>
              <a:r>
                <a:rPr sz="1200" spc="-15">
                  <a:latin typeface="Calibri Light"/>
                  <a:cs typeface="Calibri Light"/>
                </a:rPr>
                <a:t>2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5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24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-20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48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5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9</a:t>
              </a:r>
              <a:r>
                <a:rPr sz="1200" spc="-15">
                  <a:latin typeface="Calibri Light"/>
                  <a:cs typeface="Calibri Light"/>
                </a:rPr>
                <a:t>6</a:t>
              </a:r>
              <a:r>
                <a:rPr sz="1200">
                  <a:latin typeface="Calibri Light"/>
                  <a:cs typeface="Calibri Light"/>
                </a:rPr>
                <a:t>-</a:t>
              </a:r>
              <a:r>
                <a:rPr sz="1200" spc="-20">
                  <a:latin typeface="Times New Roman"/>
                  <a:cs typeface="Times New Roman"/>
                </a:rPr>
                <a:t> </a:t>
              </a:r>
              <a:r>
                <a:rPr sz="1200">
                  <a:latin typeface="Calibri Light"/>
                  <a:cs typeface="Calibri Light"/>
                </a:rPr>
                <a:t>a</a:t>
              </a:r>
              <a:r>
                <a:rPr sz="1200" spc="-10">
                  <a:latin typeface="Calibri Light"/>
                  <a:cs typeface="Calibri Light"/>
                </a:rPr>
                <a:t>nd</a:t>
              </a:r>
              <a:r>
                <a:rPr sz="1200" spc="-40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384</a:t>
              </a:r>
              <a:r>
                <a:rPr sz="1200" spc="-10">
                  <a:latin typeface="Calibri Light"/>
                  <a:cs typeface="Calibri Light"/>
                </a:rPr>
                <a:t>-w</a:t>
              </a:r>
              <a:r>
                <a:rPr sz="1200" spc="-5">
                  <a:latin typeface="Calibri Light"/>
                  <a:cs typeface="Calibri Light"/>
                </a:rPr>
                <a:t>ell</a:t>
              </a:r>
              <a:endParaRPr sz="1200">
                <a:latin typeface="Calibri Light"/>
                <a:cs typeface="Calibri Light"/>
              </a:endParaRP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D9800FF-36EF-EB2F-7AEE-D48BCCFB325F}"/>
              </a:ext>
            </a:extLst>
          </p:cNvPr>
          <p:cNvGrpSpPr/>
          <p:nvPr/>
        </p:nvGrpSpPr>
        <p:grpSpPr>
          <a:xfrm>
            <a:off x="4922520" y="1309779"/>
            <a:ext cx="2346960" cy="5169006"/>
            <a:chOff x="4858511" y="1405127"/>
            <a:chExt cx="2346960" cy="5169006"/>
          </a:xfrm>
        </p:grpSpPr>
        <p:sp>
          <p:nvSpPr>
            <p:cNvPr id="5" name="object 5"/>
            <p:cNvSpPr/>
            <p:nvPr/>
          </p:nvSpPr>
          <p:spPr>
            <a:xfrm>
              <a:off x="4858511" y="1405127"/>
              <a:ext cx="2346960" cy="22098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20640" y="3791725"/>
              <a:ext cx="1872234" cy="4975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0264" y="3800868"/>
              <a:ext cx="1789938" cy="5341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57216" y="3828288"/>
              <a:ext cx="1746885" cy="372110"/>
            </a:xfrm>
            <a:custGeom>
              <a:avLst/>
              <a:gdLst/>
              <a:ahLst/>
              <a:cxnLst/>
              <a:rect l="l" t="t" r="r" b="b"/>
              <a:pathLst>
                <a:path w="1746885" h="372110">
                  <a:moveTo>
                    <a:pt x="1684538" y="0"/>
                  </a:moveTo>
                  <a:lnTo>
                    <a:pt x="48925" y="1367"/>
                  </a:lnTo>
                  <a:lnTo>
                    <a:pt x="13961" y="22728"/>
                  </a:lnTo>
                  <a:lnTo>
                    <a:pt x="0" y="61971"/>
                  </a:lnTo>
                  <a:lnTo>
                    <a:pt x="1367" y="322924"/>
                  </a:lnTo>
                  <a:lnTo>
                    <a:pt x="22724" y="357891"/>
                  </a:lnTo>
                  <a:lnTo>
                    <a:pt x="61965" y="371855"/>
                  </a:lnTo>
                  <a:lnTo>
                    <a:pt x="1697578" y="370488"/>
                  </a:lnTo>
                  <a:lnTo>
                    <a:pt x="1732541" y="349127"/>
                  </a:lnTo>
                  <a:lnTo>
                    <a:pt x="1746503" y="309884"/>
                  </a:lnTo>
                  <a:lnTo>
                    <a:pt x="1745136" y="48931"/>
                  </a:lnTo>
                  <a:lnTo>
                    <a:pt x="1723779" y="13964"/>
                  </a:lnTo>
                  <a:lnTo>
                    <a:pt x="1684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57216" y="3828288"/>
              <a:ext cx="1746885" cy="372110"/>
            </a:xfrm>
            <a:custGeom>
              <a:avLst/>
              <a:gdLst/>
              <a:ahLst/>
              <a:cxnLst/>
              <a:rect l="l" t="t" r="r" b="b"/>
              <a:pathLst>
                <a:path w="1746885" h="372110">
                  <a:moveTo>
                    <a:pt x="0" y="61971"/>
                  </a:moveTo>
                  <a:lnTo>
                    <a:pt x="13961" y="22728"/>
                  </a:lnTo>
                  <a:lnTo>
                    <a:pt x="48925" y="1367"/>
                  </a:lnTo>
                  <a:lnTo>
                    <a:pt x="1684538" y="0"/>
                  </a:lnTo>
                  <a:lnTo>
                    <a:pt x="1698964" y="1679"/>
                  </a:lnTo>
                  <a:lnTo>
                    <a:pt x="1733398" y="23799"/>
                  </a:lnTo>
                  <a:lnTo>
                    <a:pt x="1746503" y="309884"/>
                  </a:lnTo>
                  <a:lnTo>
                    <a:pt x="1744824" y="324311"/>
                  </a:lnTo>
                  <a:lnTo>
                    <a:pt x="1722708" y="358748"/>
                  </a:lnTo>
                  <a:lnTo>
                    <a:pt x="61965" y="371855"/>
                  </a:lnTo>
                  <a:lnTo>
                    <a:pt x="47539" y="370176"/>
                  </a:lnTo>
                  <a:lnTo>
                    <a:pt x="13105" y="348056"/>
                  </a:lnTo>
                  <a:lnTo>
                    <a:pt x="0" y="61971"/>
                  </a:lnTo>
                  <a:close/>
                </a:path>
              </a:pathLst>
            </a:custGeom>
            <a:ln w="18287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030467" y="3916043"/>
              <a:ext cx="2065655" cy="5463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48260" algn="ctr"/>
              <a:r>
                <a:rPr sz="1600" spc="-5">
                  <a:solidFill>
                    <a:srgbClr val="3F3F3F"/>
                  </a:solidFill>
                  <a:latin typeface="Calibri Light"/>
                  <a:cs typeface="Calibri Light"/>
                </a:rPr>
                <a:t>G</a:t>
              </a:r>
              <a:r>
                <a:rPr sz="1600" spc="25">
                  <a:solidFill>
                    <a:srgbClr val="3F3F3F"/>
                  </a:solidFill>
                  <a:latin typeface="Calibri Light"/>
                  <a:cs typeface="Calibri Light"/>
                </a:rPr>
                <a:t>l</a:t>
              </a:r>
              <a:r>
                <a:rPr sz="1600" spc="-20">
                  <a:solidFill>
                    <a:srgbClr val="3F3F3F"/>
                  </a:solidFill>
                  <a:latin typeface="Calibri Light"/>
                  <a:cs typeface="Calibri Light"/>
                </a:rPr>
                <a:t>o</a:t>
              </a:r>
              <a:r>
                <a:rPr sz="1600" spc="-15">
                  <a:solidFill>
                    <a:srgbClr val="3F3F3F"/>
                  </a:solidFill>
                  <a:latin typeface="Calibri Light"/>
                  <a:cs typeface="Calibri Light"/>
                </a:rPr>
                <a:t>M</a:t>
              </a:r>
              <a:r>
                <a:rPr sz="1600" spc="-35">
                  <a:solidFill>
                    <a:srgbClr val="3F3F3F"/>
                  </a:solidFill>
                  <a:latin typeface="Calibri Light"/>
                  <a:cs typeface="Calibri Light"/>
                </a:rPr>
                <a:t>a</a:t>
              </a:r>
              <a:r>
                <a:rPr sz="1600" spc="-5">
                  <a:solidFill>
                    <a:srgbClr val="3F3F3F"/>
                  </a:solidFill>
                  <a:latin typeface="Calibri Light"/>
                  <a:cs typeface="Calibri Light"/>
                </a:rPr>
                <a:t>x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®</a:t>
              </a:r>
              <a:r>
                <a:rPr sz="1600" spc="-135">
                  <a:solidFill>
                    <a:srgbClr val="3F3F3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5">
                  <a:solidFill>
                    <a:srgbClr val="3F3F3F"/>
                  </a:solidFill>
                  <a:latin typeface="Calibri Light"/>
                  <a:cs typeface="Calibri Light"/>
                </a:rPr>
                <a:t>E</a:t>
              </a:r>
              <a:r>
                <a:rPr sz="1600" spc="20">
                  <a:solidFill>
                    <a:srgbClr val="3F3F3F"/>
                  </a:solidFill>
                  <a:latin typeface="Calibri Light"/>
                  <a:cs typeface="Calibri Light"/>
                </a:rPr>
                <a:t>x</a:t>
              </a:r>
              <a:r>
                <a:rPr sz="1600" spc="-20">
                  <a:solidFill>
                    <a:srgbClr val="3F3F3F"/>
                  </a:solidFill>
                  <a:latin typeface="Calibri Light"/>
                  <a:cs typeface="Calibri Light"/>
                </a:rPr>
                <a:t>p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l</a:t>
              </a:r>
              <a:r>
                <a:rPr sz="1600" spc="-20">
                  <a:solidFill>
                    <a:srgbClr val="3F3F3F"/>
                  </a:solidFill>
                  <a:latin typeface="Calibri Light"/>
                  <a:cs typeface="Calibri Light"/>
                </a:rPr>
                <a:t>o</a:t>
              </a:r>
              <a:r>
                <a:rPr sz="1600" spc="-25">
                  <a:solidFill>
                    <a:srgbClr val="3F3F3F"/>
                  </a:solidFill>
                  <a:latin typeface="Calibri Light"/>
                  <a:cs typeface="Calibri Light"/>
                </a:rPr>
                <a:t>re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r</a:t>
              </a:r>
              <a:endParaRPr sz="1600">
                <a:latin typeface="Calibri Light"/>
                <a:cs typeface="Calibri Light"/>
              </a:endParaRPr>
            </a:p>
            <a:p>
              <a:pPr algn="ctr">
                <a:spcBef>
                  <a:spcPts val="925"/>
                </a:spcBef>
              </a:pPr>
              <a:r>
                <a:rPr sz="1200" spc="-20">
                  <a:latin typeface="Calibri Light"/>
                  <a:cs typeface="Calibri Light"/>
                </a:rPr>
                <a:t>6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-20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12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5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2</a:t>
              </a:r>
              <a:r>
                <a:rPr sz="1200" spc="-15">
                  <a:latin typeface="Calibri Light"/>
                  <a:cs typeface="Calibri Light"/>
                </a:rPr>
                <a:t>4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-20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48</a:t>
              </a:r>
              <a:r>
                <a:rPr sz="1200" spc="-10">
                  <a:latin typeface="Calibri Light"/>
                  <a:cs typeface="Calibri Light"/>
                </a:rPr>
                <a:t>-</a:t>
              </a:r>
              <a:r>
                <a:rPr sz="1200" spc="-5">
                  <a:latin typeface="Calibri Light"/>
                  <a:cs typeface="Calibri Light"/>
                </a:rPr>
                <a:t>,</a:t>
              </a:r>
              <a:r>
                <a:rPr sz="1200" spc="5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96</a:t>
              </a:r>
              <a:r>
                <a:rPr sz="1200">
                  <a:latin typeface="Calibri Light"/>
                  <a:cs typeface="Calibri Light"/>
                </a:rPr>
                <a:t>-</a:t>
              </a:r>
              <a:r>
                <a:rPr sz="1200" spc="-20">
                  <a:latin typeface="Times New Roman"/>
                  <a:cs typeface="Times New Roman"/>
                </a:rPr>
                <a:t> </a:t>
              </a:r>
              <a:r>
                <a:rPr sz="1200">
                  <a:latin typeface="Calibri Light"/>
                  <a:cs typeface="Calibri Light"/>
                </a:rPr>
                <a:t>a</a:t>
              </a:r>
              <a:r>
                <a:rPr sz="1200" spc="-10">
                  <a:latin typeface="Calibri Light"/>
                  <a:cs typeface="Calibri Light"/>
                </a:rPr>
                <a:t>nd</a:t>
              </a:r>
              <a:r>
                <a:rPr sz="1200" spc="-40">
                  <a:latin typeface="Times New Roman"/>
                  <a:cs typeface="Times New Roman"/>
                </a:rPr>
                <a:t> </a:t>
              </a:r>
              <a:r>
                <a:rPr sz="1200" spc="-20">
                  <a:latin typeface="Calibri Light"/>
                  <a:cs typeface="Calibri Light"/>
                </a:rPr>
                <a:t>38</a:t>
              </a:r>
              <a:r>
                <a:rPr sz="1200" spc="-15">
                  <a:latin typeface="Calibri Light"/>
                  <a:cs typeface="Calibri Light"/>
                </a:rPr>
                <a:t>4</a:t>
              </a:r>
              <a:r>
                <a:rPr sz="1200" spc="-10">
                  <a:latin typeface="Calibri Light"/>
                  <a:cs typeface="Calibri Light"/>
                </a:rPr>
                <a:t>-w</a:t>
              </a:r>
              <a:r>
                <a:rPr sz="1200" spc="-5">
                  <a:latin typeface="Calibri Light"/>
                  <a:cs typeface="Calibri Light"/>
                </a:rPr>
                <a:t>ell</a:t>
              </a:r>
              <a:endParaRPr sz="1200">
                <a:latin typeface="Calibri Light"/>
                <a:cs typeface="Calibri Light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505707" y="4634680"/>
              <a:ext cx="1209040" cy="853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15">
                  <a:latin typeface="Calibri Light"/>
                  <a:cs typeface="Calibri Light"/>
                </a:rPr>
                <a:t>H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4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ting</a:t>
              </a:r>
              <a:endParaRPr sz="1400">
                <a:latin typeface="Calibri Light"/>
                <a:cs typeface="Calibri Light"/>
              </a:endParaRPr>
            </a:p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20">
                  <a:latin typeface="Calibri Light"/>
                  <a:cs typeface="Calibri Light"/>
                </a:rPr>
                <a:t>S</a:t>
              </a:r>
              <a:r>
                <a:rPr sz="1400" spc="-10">
                  <a:latin typeface="Calibri Light"/>
                  <a:cs typeface="Calibri Light"/>
                </a:rPr>
                <a:t>h</a:t>
              </a:r>
              <a:r>
                <a:rPr sz="1400" spc="-25">
                  <a:latin typeface="Calibri Light"/>
                  <a:cs typeface="Calibri Light"/>
                </a:rPr>
                <a:t>a</a:t>
              </a:r>
              <a:r>
                <a:rPr sz="1400" spc="-5">
                  <a:latin typeface="Calibri Light"/>
                  <a:cs typeface="Calibri Light"/>
                </a:rPr>
                <a:t>k</a:t>
              </a:r>
              <a:r>
                <a:rPr sz="1400" spc="-10">
                  <a:latin typeface="Calibri Light"/>
                  <a:cs typeface="Calibri Light"/>
                </a:rPr>
                <a:t>ing</a:t>
              </a:r>
              <a:endParaRPr sz="1400">
                <a:latin typeface="Calibri Light"/>
                <a:cs typeface="Calibri Light"/>
              </a:endParaRPr>
            </a:p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20">
                  <a:latin typeface="Calibri Light"/>
                  <a:cs typeface="Calibri Light"/>
                </a:rPr>
                <a:t>L</a:t>
              </a:r>
              <a:r>
                <a:rPr sz="1400" spc="-15">
                  <a:latin typeface="Calibri Light"/>
                  <a:cs typeface="Calibri Light"/>
                </a:rPr>
                <a:t>u</a:t>
              </a:r>
              <a:r>
                <a:rPr sz="1400" spc="-10">
                  <a:latin typeface="Calibri Light"/>
                  <a:cs typeface="Calibri Light"/>
                </a:rPr>
                <a:t>mi</a:t>
              </a:r>
              <a:r>
                <a:rPr sz="1400" spc="-15">
                  <a:latin typeface="Calibri Light"/>
                  <a:cs typeface="Calibri Light"/>
                </a:rPr>
                <a:t>n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5">
                  <a:latin typeface="Calibri Light"/>
                  <a:cs typeface="Calibri Light"/>
                </a:rPr>
                <a:t>ce</a:t>
              </a:r>
              <a:r>
                <a:rPr sz="1400" spc="-15">
                  <a:latin typeface="Calibri Light"/>
                  <a:cs typeface="Calibri Light"/>
                </a:rPr>
                <a:t>n</a:t>
              </a:r>
              <a:r>
                <a:rPr sz="1400" spc="-5">
                  <a:latin typeface="Calibri Light"/>
                  <a:cs typeface="Calibri Light"/>
                </a:rPr>
                <a:t>c</a:t>
              </a:r>
              <a:r>
                <a:rPr sz="1400" spc="-10">
                  <a:latin typeface="Calibri Light"/>
                  <a:cs typeface="Calibri Light"/>
                </a:rPr>
                <a:t>e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5">
                  <a:latin typeface="Calibri Light"/>
                  <a:cs typeface="Calibri Light"/>
                </a:rPr>
                <a:t>F</a:t>
              </a:r>
              <a:r>
                <a:rPr sz="1400" spc="-10">
                  <a:latin typeface="Calibri Light"/>
                  <a:cs typeface="Calibri Light"/>
                </a:rPr>
                <a:t>lu</a:t>
              </a:r>
              <a:r>
                <a:rPr sz="1400" spc="-25">
                  <a:latin typeface="Calibri Light"/>
                  <a:cs typeface="Calibri Light"/>
                </a:rPr>
                <a:t>o</a:t>
              </a:r>
              <a:r>
                <a:rPr sz="1400" spc="-30">
                  <a:latin typeface="Calibri Light"/>
                  <a:cs typeface="Calibri Light"/>
                </a:rPr>
                <a:t>r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5">
                  <a:latin typeface="Calibri Light"/>
                  <a:cs typeface="Calibri Light"/>
                </a:rPr>
                <a:t>ce</a:t>
              </a:r>
              <a:r>
                <a:rPr sz="1400" spc="-10">
                  <a:latin typeface="Calibri Light"/>
                  <a:cs typeface="Calibri Light"/>
                </a:rPr>
                <a:t>nce</a:t>
              </a:r>
              <a:endParaRPr sz="1400">
                <a:latin typeface="Calibri Light"/>
                <a:cs typeface="Calibri Light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505707" y="5712359"/>
              <a:ext cx="1548130" cy="8617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400" spc="-30">
                  <a:latin typeface="Calibri Light"/>
                  <a:cs typeface="Calibri Light"/>
                </a:rPr>
                <a:t>A</a:t>
              </a:r>
              <a:r>
                <a:rPr sz="1400" spc="-25">
                  <a:latin typeface="Calibri Light"/>
                  <a:cs typeface="Calibri Light"/>
                </a:rPr>
                <a:t>v</a:t>
              </a:r>
              <a:r>
                <a:rPr sz="1400">
                  <a:latin typeface="Calibri Light"/>
                  <a:cs typeface="Calibri Light"/>
                </a:rPr>
                <a:t>a</a:t>
              </a:r>
              <a:r>
                <a:rPr sz="1400" spc="-5">
                  <a:latin typeface="Calibri Light"/>
                  <a:cs typeface="Calibri Light"/>
                </a:rPr>
                <a:t>il</a:t>
              </a:r>
              <a:r>
                <a:rPr sz="1400" spc="-20">
                  <a:latin typeface="Calibri Light"/>
                  <a:cs typeface="Calibri Light"/>
                </a:rPr>
                <a:t>a</a:t>
              </a:r>
              <a:r>
                <a:rPr sz="1400" spc="-40">
                  <a:latin typeface="Calibri Light"/>
                  <a:cs typeface="Calibri Light"/>
                </a:rPr>
                <a:t>b</a:t>
              </a:r>
              <a:r>
                <a:rPr sz="1400" spc="-5">
                  <a:latin typeface="Calibri Light"/>
                  <a:cs typeface="Calibri Light"/>
                </a:rPr>
                <a:t>le</a:t>
              </a:r>
              <a:r>
                <a:rPr sz="1400" spc="-130">
                  <a:latin typeface="Times New Roman"/>
                  <a:cs typeface="Times New Roman"/>
                </a:rPr>
                <a:t> </a:t>
              </a:r>
              <a:r>
                <a:rPr sz="1400" spc="-10">
                  <a:latin typeface="Calibri Light"/>
                  <a:cs typeface="Calibri Light"/>
                </a:rPr>
                <a:t>U</a:t>
              </a:r>
              <a:r>
                <a:rPr sz="1400" spc="5">
                  <a:latin typeface="Calibri Light"/>
                  <a:cs typeface="Calibri Light"/>
                </a:rPr>
                <a:t>p</a:t>
              </a:r>
              <a:r>
                <a:rPr sz="1400">
                  <a:latin typeface="Calibri Light"/>
                  <a:cs typeface="Calibri Light"/>
                </a:rPr>
                <a:t>g</a:t>
              </a:r>
              <a:r>
                <a:rPr sz="1400" spc="-30">
                  <a:latin typeface="Calibri Light"/>
                  <a:cs typeface="Calibri Light"/>
                </a:rPr>
                <a:t>r</a:t>
              </a:r>
              <a:r>
                <a:rPr sz="1400" spc="-20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d</a:t>
              </a:r>
              <a:r>
                <a:rPr sz="1400" spc="-30">
                  <a:latin typeface="Calibri Light"/>
                  <a:cs typeface="Calibri Light"/>
                </a:rPr>
                <a:t>e</a:t>
              </a:r>
              <a:r>
                <a:rPr sz="1400" spc="-10">
                  <a:latin typeface="Calibri Light"/>
                  <a:cs typeface="Calibri Light"/>
                </a:rPr>
                <a:t>s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15">
                  <a:latin typeface="Calibri Light"/>
                  <a:cs typeface="Calibri Light"/>
                </a:rPr>
                <a:t>Vi</a:t>
              </a:r>
              <a:r>
                <a:rPr sz="1400" spc="-10">
                  <a:latin typeface="Calibri Light"/>
                  <a:cs typeface="Calibri Light"/>
                </a:rPr>
                <a:t>s</a:t>
              </a:r>
              <a:r>
                <a:rPr sz="1400" spc="-25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b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20">
                  <a:latin typeface="Calibri Light"/>
                  <a:cs typeface="Calibri Light"/>
                </a:rPr>
                <a:t>o</a:t>
              </a:r>
              <a:r>
                <a:rPr sz="1400" spc="-10">
                  <a:latin typeface="Calibri Light"/>
                  <a:cs typeface="Calibri Light"/>
                </a:rPr>
                <a:t>rb</a:t>
              </a:r>
              <a:r>
                <a:rPr sz="1400" spc="-2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nce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10">
                  <a:latin typeface="Calibri Light"/>
                  <a:cs typeface="Calibri Light"/>
                </a:rPr>
                <a:t>U</a:t>
              </a:r>
              <a:r>
                <a:rPr sz="1400" spc="-85">
                  <a:latin typeface="Calibri Light"/>
                  <a:cs typeface="Calibri Light"/>
                </a:rPr>
                <a:t>V</a:t>
              </a:r>
              <a:r>
                <a:rPr sz="1400" spc="-15">
                  <a:latin typeface="Calibri Light"/>
                  <a:cs typeface="Calibri Light"/>
                </a:rPr>
                <a:t>/Vi</a:t>
              </a:r>
              <a:r>
                <a:rPr sz="1400" spc="-10">
                  <a:latin typeface="Calibri Light"/>
                  <a:cs typeface="Calibri Light"/>
                </a:rPr>
                <a:t>s</a:t>
              </a:r>
              <a:r>
                <a:rPr sz="1400" spc="-25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b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20">
                  <a:latin typeface="Calibri Light"/>
                  <a:cs typeface="Calibri Light"/>
                </a:rPr>
                <a:t>o</a:t>
              </a:r>
              <a:r>
                <a:rPr sz="1400" spc="-10">
                  <a:latin typeface="Calibri Light"/>
                  <a:cs typeface="Calibri Light"/>
                </a:rPr>
                <a:t>rb</a:t>
              </a:r>
              <a:r>
                <a:rPr sz="1400" spc="-25">
                  <a:latin typeface="Calibri Light"/>
                  <a:cs typeface="Calibri Light"/>
                </a:rPr>
                <a:t>a</a:t>
              </a:r>
              <a:r>
                <a:rPr sz="1400" spc="-10">
                  <a:latin typeface="Calibri Light"/>
                  <a:cs typeface="Calibri Light"/>
                </a:rPr>
                <a:t>nce</a:t>
              </a:r>
              <a:endParaRPr sz="1400">
                <a:latin typeface="Calibri Light"/>
                <a:cs typeface="Calibri Light"/>
              </a:endParaRPr>
            </a:p>
            <a:p>
              <a:pPr marL="182880" indent="-170180">
                <a:buFont typeface="Arial Unicode MS"/>
                <a:buChar char="✓"/>
                <a:tabLst>
                  <a:tab pos="183515" algn="l"/>
                </a:tabLst>
              </a:pPr>
              <a:r>
                <a:rPr sz="1400" spc="-15">
                  <a:latin typeface="Calibri Light"/>
                  <a:cs typeface="Calibri Light"/>
                </a:rPr>
                <a:t>BR</a:t>
              </a:r>
              <a:r>
                <a:rPr sz="1400" spc="-20">
                  <a:latin typeface="Calibri Light"/>
                  <a:cs typeface="Calibri Light"/>
                </a:rPr>
                <a:t>E</a:t>
              </a:r>
              <a:r>
                <a:rPr sz="1400" spc="-10">
                  <a:latin typeface="Calibri Light"/>
                  <a:cs typeface="Calibri Light"/>
                </a:rPr>
                <a:t>T</a:t>
              </a:r>
              <a:r>
                <a:rPr sz="1400" spc="-20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/</a:t>
              </a:r>
              <a:r>
                <a:rPr sz="1400" spc="-20">
                  <a:latin typeface="Times New Roman"/>
                  <a:cs typeface="Times New Roman"/>
                </a:rPr>
                <a:t> </a:t>
              </a:r>
              <a:r>
                <a:rPr sz="1400" spc="-5">
                  <a:latin typeface="Calibri Light"/>
                  <a:cs typeface="Calibri Light"/>
                </a:rPr>
                <a:t>F</a:t>
              </a:r>
              <a:r>
                <a:rPr sz="1400" spc="-15">
                  <a:latin typeface="Calibri Light"/>
                  <a:cs typeface="Calibri Light"/>
                </a:rPr>
                <a:t>R</a:t>
              </a:r>
              <a:r>
                <a:rPr sz="1400" spc="-20">
                  <a:latin typeface="Calibri Light"/>
                  <a:cs typeface="Calibri Light"/>
                </a:rPr>
                <a:t>E</a:t>
              </a:r>
              <a:r>
                <a:rPr sz="1400" spc="-10">
                  <a:latin typeface="Calibri Light"/>
                  <a:cs typeface="Calibri Light"/>
                </a:rPr>
                <a:t>T</a:t>
              </a:r>
              <a:endParaRPr sz="1400">
                <a:latin typeface="Calibri Light"/>
                <a:cs typeface="Calibri Light"/>
              </a:endParaRP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EEC01EB3-63F9-F79C-8256-7667358C8919}"/>
              </a:ext>
            </a:extLst>
          </p:cNvPr>
          <p:cNvGrpSpPr/>
          <p:nvPr/>
        </p:nvGrpSpPr>
        <p:grpSpPr>
          <a:xfrm>
            <a:off x="1637475" y="1309779"/>
            <a:ext cx="3090672" cy="3385000"/>
            <a:chOff x="7577328" y="1463040"/>
            <a:chExt cx="3090672" cy="3385000"/>
          </a:xfrm>
        </p:grpSpPr>
        <p:sp>
          <p:nvSpPr>
            <p:cNvPr id="14" name="object 14"/>
            <p:cNvSpPr/>
            <p:nvPr/>
          </p:nvSpPr>
          <p:spPr>
            <a:xfrm>
              <a:off x="7577328" y="1463040"/>
              <a:ext cx="3090672" cy="235915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77911" y="3791725"/>
              <a:ext cx="1988058" cy="4975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26679" y="3800868"/>
              <a:ext cx="1890522" cy="53414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14489" y="3828288"/>
              <a:ext cx="1862455" cy="372110"/>
            </a:xfrm>
            <a:custGeom>
              <a:avLst/>
              <a:gdLst/>
              <a:ahLst/>
              <a:cxnLst/>
              <a:rect l="l" t="t" r="r" b="b"/>
              <a:pathLst>
                <a:path w="1862454" h="372110">
                  <a:moveTo>
                    <a:pt x="1800362" y="0"/>
                  </a:moveTo>
                  <a:lnTo>
                    <a:pt x="48925" y="1367"/>
                  </a:lnTo>
                  <a:lnTo>
                    <a:pt x="13961" y="22728"/>
                  </a:lnTo>
                  <a:lnTo>
                    <a:pt x="0" y="61971"/>
                  </a:lnTo>
                  <a:lnTo>
                    <a:pt x="1367" y="322924"/>
                  </a:lnTo>
                  <a:lnTo>
                    <a:pt x="22724" y="357891"/>
                  </a:lnTo>
                  <a:lnTo>
                    <a:pt x="61965" y="371855"/>
                  </a:lnTo>
                  <a:lnTo>
                    <a:pt x="1813402" y="370488"/>
                  </a:lnTo>
                  <a:lnTo>
                    <a:pt x="1848365" y="349127"/>
                  </a:lnTo>
                  <a:lnTo>
                    <a:pt x="1862327" y="309884"/>
                  </a:lnTo>
                  <a:lnTo>
                    <a:pt x="1860960" y="48931"/>
                  </a:lnTo>
                  <a:lnTo>
                    <a:pt x="1839603" y="13964"/>
                  </a:lnTo>
                  <a:lnTo>
                    <a:pt x="1800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14489" y="3828288"/>
              <a:ext cx="1862455" cy="372110"/>
            </a:xfrm>
            <a:custGeom>
              <a:avLst/>
              <a:gdLst/>
              <a:ahLst/>
              <a:cxnLst/>
              <a:rect l="l" t="t" r="r" b="b"/>
              <a:pathLst>
                <a:path w="1862454" h="372110">
                  <a:moveTo>
                    <a:pt x="0" y="61971"/>
                  </a:moveTo>
                  <a:lnTo>
                    <a:pt x="13961" y="22728"/>
                  </a:lnTo>
                  <a:lnTo>
                    <a:pt x="48925" y="1367"/>
                  </a:lnTo>
                  <a:lnTo>
                    <a:pt x="1800362" y="0"/>
                  </a:lnTo>
                  <a:lnTo>
                    <a:pt x="1814788" y="1679"/>
                  </a:lnTo>
                  <a:lnTo>
                    <a:pt x="1849222" y="23799"/>
                  </a:lnTo>
                  <a:lnTo>
                    <a:pt x="1862327" y="309884"/>
                  </a:lnTo>
                  <a:lnTo>
                    <a:pt x="1860648" y="324311"/>
                  </a:lnTo>
                  <a:lnTo>
                    <a:pt x="1838532" y="358748"/>
                  </a:lnTo>
                  <a:lnTo>
                    <a:pt x="61965" y="371855"/>
                  </a:lnTo>
                  <a:lnTo>
                    <a:pt x="47539" y="370176"/>
                  </a:lnTo>
                  <a:lnTo>
                    <a:pt x="13105" y="348056"/>
                  </a:lnTo>
                  <a:lnTo>
                    <a:pt x="0" y="61971"/>
                  </a:lnTo>
                  <a:close/>
                </a:path>
              </a:pathLst>
            </a:custGeom>
            <a:ln w="18287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7865115" y="3916043"/>
              <a:ext cx="1568450" cy="5463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600" spc="-5">
                  <a:solidFill>
                    <a:srgbClr val="3F3F3F"/>
                  </a:solidFill>
                  <a:latin typeface="Calibri Light"/>
                  <a:cs typeface="Calibri Light"/>
                </a:rPr>
                <a:t>G</a:t>
              </a:r>
              <a:r>
                <a:rPr sz="1600" spc="25">
                  <a:solidFill>
                    <a:srgbClr val="3F3F3F"/>
                  </a:solidFill>
                  <a:latin typeface="Calibri Light"/>
                  <a:cs typeface="Calibri Light"/>
                </a:rPr>
                <a:t>l</a:t>
              </a:r>
              <a:r>
                <a:rPr sz="1600" spc="-25">
                  <a:solidFill>
                    <a:srgbClr val="3F3F3F"/>
                  </a:solidFill>
                  <a:latin typeface="Calibri Light"/>
                  <a:cs typeface="Calibri Light"/>
                </a:rPr>
                <a:t>o</a:t>
              </a:r>
              <a:r>
                <a:rPr sz="1600" spc="-15">
                  <a:solidFill>
                    <a:srgbClr val="3F3F3F"/>
                  </a:solidFill>
                  <a:latin typeface="Calibri Light"/>
                  <a:cs typeface="Calibri Light"/>
                </a:rPr>
                <a:t>M</a:t>
              </a:r>
              <a:r>
                <a:rPr sz="1600" spc="-40">
                  <a:solidFill>
                    <a:srgbClr val="3F3F3F"/>
                  </a:solidFill>
                  <a:latin typeface="Calibri Light"/>
                  <a:cs typeface="Calibri Light"/>
                </a:rPr>
                <a:t>a</a:t>
              </a:r>
              <a:r>
                <a:rPr sz="1600" spc="-5">
                  <a:solidFill>
                    <a:srgbClr val="3F3F3F"/>
                  </a:solidFill>
                  <a:latin typeface="Calibri Light"/>
                  <a:cs typeface="Calibri Light"/>
                </a:rPr>
                <a:t>x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®</a:t>
              </a:r>
              <a:r>
                <a:rPr sz="1600" spc="-140">
                  <a:solidFill>
                    <a:srgbClr val="3F3F3F"/>
                  </a:solidFill>
                  <a:latin typeface="Times New Roman"/>
                  <a:cs typeface="Times New Roman"/>
                </a:rPr>
                <a:t> </a:t>
              </a:r>
              <a:r>
                <a:rPr sz="1600" spc="5">
                  <a:solidFill>
                    <a:srgbClr val="3F3F3F"/>
                  </a:solidFill>
                  <a:latin typeface="Calibri Light"/>
                  <a:cs typeface="Calibri Light"/>
                </a:rPr>
                <a:t>N</a:t>
              </a:r>
              <a:r>
                <a:rPr sz="1600" spc="-15">
                  <a:solidFill>
                    <a:srgbClr val="3F3F3F"/>
                  </a:solidFill>
                  <a:latin typeface="Calibri Light"/>
                  <a:cs typeface="Calibri Light"/>
                </a:rPr>
                <a:t>av</a:t>
              </a:r>
              <a:r>
                <a:rPr sz="1600" spc="-20">
                  <a:solidFill>
                    <a:srgbClr val="3F3F3F"/>
                  </a:solidFill>
                  <a:latin typeface="Calibri Light"/>
                  <a:cs typeface="Calibri Light"/>
                </a:rPr>
                <a:t>i</a:t>
              </a:r>
              <a:r>
                <a:rPr sz="1600" spc="-35">
                  <a:solidFill>
                    <a:srgbClr val="3F3F3F"/>
                  </a:solidFill>
                  <a:latin typeface="Calibri Light"/>
                  <a:cs typeface="Calibri Light"/>
                </a:rPr>
                <a:t>g</a:t>
              </a:r>
              <a:r>
                <a:rPr sz="1600" spc="-40">
                  <a:solidFill>
                    <a:srgbClr val="3F3F3F"/>
                  </a:solidFill>
                  <a:latin typeface="Calibri Light"/>
                  <a:cs typeface="Calibri Light"/>
                </a:rPr>
                <a:t>a</a:t>
              </a:r>
              <a:r>
                <a:rPr sz="1600" spc="-30">
                  <a:solidFill>
                    <a:srgbClr val="3F3F3F"/>
                  </a:solidFill>
                  <a:latin typeface="Calibri Light"/>
                  <a:cs typeface="Calibri Light"/>
                </a:rPr>
                <a:t>t</a:t>
              </a:r>
              <a:r>
                <a:rPr sz="1600" spc="-25">
                  <a:solidFill>
                    <a:srgbClr val="3F3F3F"/>
                  </a:solidFill>
                  <a:latin typeface="Calibri Light"/>
                  <a:cs typeface="Calibri Light"/>
                </a:rPr>
                <a:t>o</a:t>
              </a:r>
              <a:r>
                <a:rPr sz="1600">
                  <a:solidFill>
                    <a:srgbClr val="3F3F3F"/>
                  </a:solidFill>
                  <a:latin typeface="Calibri Light"/>
                  <a:cs typeface="Calibri Light"/>
                </a:rPr>
                <a:t>r</a:t>
              </a:r>
              <a:endParaRPr sz="1600">
                <a:latin typeface="Calibri Light"/>
                <a:cs typeface="Calibri Light"/>
              </a:endParaRPr>
            </a:p>
            <a:p>
              <a:pPr marR="86360" algn="ctr">
                <a:spcBef>
                  <a:spcPts val="925"/>
                </a:spcBef>
              </a:pPr>
              <a:r>
                <a:rPr sz="1200" spc="-20">
                  <a:latin typeface="Calibri Light"/>
                  <a:cs typeface="Calibri Light"/>
                </a:rPr>
                <a:t>96</a:t>
              </a:r>
              <a:r>
                <a:rPr sz="1200" spc="-10">
                  <a:latin typeface="Calibri Light"/>
                  <a:cs typeface="Calibri Light"/>
                </a:rPr>
                <a:t>-w</a:t>
              </a:r>
              <a:r>
                <a:rPr sz="1200" spc="-5">
                  <a:latin typeface="Calibri Light"/>
                  <a:cs typeface="Calibri Light"/>
                </a:rPr>
                <a:t>ell</a:t>
              </a:r>
              <a:endParaRPr sz="1200">
                <a:latin typeface="Calibri Light"/>
                <a:cs typeface="Calibri Light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7986147" y="4634680"/>
              <a:ext cx="1209675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055" indent="-173355">
                <a:buFont typeface="Arial Unicode MS"/>
                <a:buChar char="✓"/>
                <a:tabLst>
                  <a:tab pos="186690" algn="l"/>
                </a:tabLst>
              </a:pPr>
              <a:r>
                <a:rPr sz="1400" spc="-20">
                  <a:latin typeface="Calibri Light"/>
                  <a:cs typeface="Calibri Light"/>
                </a:rPr>
                <a:t>L</a:t>
              </a:r>
              <a:r>
                <a:rPr sz="1400" spc="-10">
                  <a:latin typeface="Calibri Light"/>
                  <a:cs typeface="Calibri Light"/>
                </a:rPr>
                <a:t>umin</a:t>
              </a:r>
              <a:r>
                <a:rPr sz="1400" spc="-5">
                  <a:latin typeface="Calibri Light"/>
                  <a:cs typeface="Calibri Light"/>
                </a:rPr>
                <a:t>e</a:t>
              </a:r>
              <a:r>
                <a:rPr sz="1400" spc="-25">
                  <a:latin typeface="Calibri Light"/>
                  <a:cs typeface="Calibri Light"/>
                </a:rPr>
                <a:t>s</a:t>
              </a:r>
              <a:r>
                <a:rPr sz="1400" spc="-5">
                  <a:latin typeface="Calibri Light"/>
                  <a:cs typeface="Calibri Light"/>
                </a:rPr>
                <a:t>ce</a:t>
              </a:r>
              <a:r>
                <a:rPr sz="1400" spc="-10">
                  <a:latin typeface="Calibri Light"/>
                  <a:cs typeface="Calibri Light"/>
                </a:rPr>
                <a:t>nce</a:t>
              </a:r>
              <a:endParaRPr sz="1400">
                <a:latin typeface="Calibri Light"/>
                <a:cs typeface="Calibri Light"/>
              </a:endParaRPr>
            </a:p>
          </p:txBody>
        </p:sp>
      </p:grpSp>
      <p:sp>
        <p:nvSpPr>
          <p:cNvPr id="27" name="Nadpis 1">
            <a:extLst>
              <a:ext uri="{FF2B5EF4-FFF2-40B4-BE49-F238E27FC236}">
                <a16:creationId xmlns:a16="http://schemas.microsoft.com/office/drawing/2014/main" id="{78723271-C6E5-4B6D-BDB9-1A28938ABB57}"/>
              </a:ext>
            </a:extLst>
          </p:cNvPr>
          <p:cNvSpPr txBox="1">
            <a:spLocks/>
          </p:cNvSpPr>
          <p:nvPr/>
        </p:nvSpPr>
        <p:spPr>
          <a:xfrm>
            <a:off x="532435" y="65060"/>
            <a:ext cx="1082136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cs-CZ" sz="36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GloMax</a:t>
            </a:r>
            <a:r>
              <a:rPr lang="cs-CZ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 </a:t>
            </a:r>
            <a:r>
              <a:rPr lang="cs-CZ" sz="36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Readers</a:t>
            </a:r>
            <a:r>
              <a:rPr lang="cs-CZ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cs-CZ" sz="360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ástupný symbol pro číslo snímku 10">
            <a:extLst>
              <a:ext uri="{FF2B5EF4-FFF2-40B4-BE49-F238E27FC236}">
                <a16:creationId xmlns:a16="http://schemas.microsoft.com/office/drawing/2014/main" id="{75A3B81E-707A-45F8-90CE-D8B76049D936}"/>
              </a:ext>
            </a:extLst>
          </p:cNvPr>
          <p:cNvSpPr txBox="1">
            <a:spLocks/>
          </p:cNvSpPr>
          <p:nvPr/>
        </p:nvSpPr>
        <p:spPr>
          <a:xfrm>
            <a:off x="8610600" y="63988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20250C-D7EF-A746-B66B-9DFE4A93FD77}" type="slidenum">
              <a:rPr lang="cs-CZ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49</a:t>
            </a:fld>
            <a:endParaRPr lang="cs-CZ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Zástupný symbol pro číslo snímku 31">
            <a:extLst>
              <a:ext uri="{FF2B5EF4-FFF2-40B4-BE49-F238E27FC236}">
                <a16:creationId xmlns:a16="http://schemas.microsoft.com/office/drawing/2014/main" id="{F41279BD-795B-4A40-607B-D10053FE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49</a:t>
            </a:fld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07656D1-7891-4259-AA9A-C6943580892B}"/>
              </a:ext>
            </a:extLst>
          </p:cNvPr>
          <p:cNvSpPr txBox="1">
            <a:spLocks/>
          </p:cNvSpPr>
          <p:nvPr/>
        </p:nvSpPr>
        <p:spPr>
          <a:xfrm>
            <a:off x="670089" y="1184736"/>
            <a:ext cx="10157749" cy="2152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organisms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3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marine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vertebrates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inverebrates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fungi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luciferin by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enzyme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are –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Renilla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Gaussia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luciferases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B646D0F-0815-454C-B06B-AC6BE4A83C77}"/>
              </a:ext>
            </a:extLst>
          </p:cNvPr>
          <p:cNvSpPr txBox="1">
            <a:spLocks/>
          </p:cNvSpPr>
          <p:nvPr/>
        </p:nvSpPr>
        <p:spPr>
          <a:xfrm>
            <a:off x="670089" y="109733"/>
            <a:ext cx="717194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endParaRPr lang="cs-CZ"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3E21DC0-C760-F545-E327-7E286F2E00DF}"/>
              </a:ext>
            </a:extLst>
          </p:cNvPr>
          <p:cNvSpPr/>
          <p:nvPr/>
        </p:nvSpPr>
        <p:spPr>
          <a:xfrm>
            <a:off x="481724" y="4033002"/>
            <a:ext cx="3085898" cy="1992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E59823D3-2CC0-4B3C-B0C6-4C538C4DE373}"/>
              </a:ext>
            </a:extLst>
          </p:cNvPr>
          <p:cNvSpPr/>
          <p:nvPr/>
        </p:nvSpPr>
        <p:spPr>
          <a:xfrm>
            <a:off x="3755987" y="3979577"/>
            <a:ext cx="4680025" cy="1992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250063-A1FD-2CF3-F45C-1828854D4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b="10222"/>
          <a:stretch/>
        </p:blipFill>
        <p:spPr bwMode="auto">
          <a:xfrm>
            <a:off x="8680570" y="3979577"/>
            <a:ext cx="2841341" cy="1992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AF47C4-6043-FC34-B25E-8C539C23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263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828798-4136-8DE3-FBF0-FA44351B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50</a:t>
            </a:fld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8F3580B-04F0-89D7-5D8B-7BA3DFD795E0}"/>
              </a:ext>
            </a:extLst>
          </p:cNvPr>
          <p:cNvSpPr txBox="1">
            <a:spLocks/>
          </p:cNvSpPr>
          <p:nvPr/>
        </p:nvSpPr>
        <p:spPr>
          <a:xfrm>
            <a:off x="670089" y="59491"/>
            <a:ext cx="10851822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Port </a:t>
            </a:r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cs-CZ" sz="36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27376A8-2AC2-C59F-9E39-B5673794EB06}"/>
              </a:ext>
            </a:extLst>
          </p:cNvPr>
          <p:cNvSpPr txBox="1">
            <a:spLocks/>
          </p:cNvSpPr>
          <p:nvPr/>
        </p:nvSpPr>
        <p:spPr>
          <a:xfrm>
            <a:off x="473737" y="1435296"/>
            <a:ext cx="5322847" cy="43520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2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a single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2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free and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obligations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Thorough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SzPct val="120000"/>
              <a:buNone/>
            </a:pP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SzPct val="120000"/>
              <a:buNone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	Vojtěch Ledvina</a:t>
            </a:r>
          </a:p>
          <a:p>
            <a:pPr marL="457200" lvl="1" indent="0">
              <a:buSzPct val="120000"/>
              <a:buNone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	Vojtech.ledvina@eastport.cz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75C2EE-826D-8808-BA15-D0D35D2AC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291" t="9943" r="6933" b="10430"/>
          <a:stretch/>
        </p:blipFill>
        <p:spPr>
          <a:xfrm>
            <a:off x="5628473" y="1435296"/>
            <a:ext cx="5725327" cy="32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7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1AD92F2-4756-35F5-03FD-D4545CAC1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70829F-9FCB-98DC-891A-2C7DB14D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51</a:t>
            </a:fld>
            <a:endParaRPr lang="cs-CZ"/>
          </a:p>
        </p:txBody>
      </p:sp>
      <p:sp>
        <p:nvSpPr>
          <p:cNvPr id="11" name="Vývojový diagram: postup 10">
            <a:extLst>
              <a:ext uri="{FF2B5EF4-FFF2-40B4-BE49-F238E27FC236}">
                <a16:creationId xmlns:a16="http://schemas.microsoft.com/office/drawing/2014/main" id="{91EAF710-103B-CA6E-6FEF-B8A5C8BE3E25}"/>
              </a:ext>
            </a:extLst>
          </p:cNvPr>
          <p:cNvSpPr/>
          <p:nvPr/>
        </p:nvSpPr>
        <p:spPr>
          <a:xfrm flipV="1">
            <a:off x="-162057" y="-56729"/>
            <a:ext cx="12516113" cy="7054582"/>
          </a:xfrm>
          <a:prstGeom prst="flowChart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5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BC0680B-8605-996E-9C3A-15AD72C4CC1A}"/>
              </a:ext>
            </a:extLst>
          </p:cNvPr>
          <p:cNvSpPr txBox="1"/>
          <p:nvPr/>
        </p:nvSpPr>
        <p:spPr>
          <a:xfrm>
            <a:off x="973394" y="1700847"/>
            <a:ext cx="101468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Guidance to the </a:t>
            </a:r>
            <a:r>
              <a:rPr lang="cs-CZ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ustainable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acterial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ndotoxin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esting</a:t>
            </a:r>
            <a:endParaRPr lang="cs-CZ" sz="2800" b="1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ractical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ntroduction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cs-CZ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ecombinant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Factor C </a:t>
            </a:r>
            <a:r>
              <a:rPr lang="cs-CZ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ssay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Lonza </a:t>
            </a:r>
            <a:r>
              <a:rPr lang="cs-CZ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i="0" dirty="0" err="1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olution</a:t>
            </a:r>
            <a:r>
              <a:rPr lang="en-US" sz="2800" b="1" i="0" dirty="0">
                <a:solidFill>
                  <a:srgbClr val="D615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Pyrogen Testing</a:t>
            </a:r>
            <a:endParaRPr lang="cs-CZ" sz="2800" b="1" i="0" dirty="0">
              <a:solidFill>
                <a:srgbClr val="D6153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19. 4. 2023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9:30 to 15:00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Café Louvre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Národní 22, Prague</a:t>
            </a:r>
          </a:p>
          <a:p>
            <a:pPr algn="ctr"/>
            <a:endParaRPr lang="cs-CZ" sz="2800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33B93AE-1946-6F9D-85B6-39EFA194E47E}"/>
              </a:ext>
            </a:extLst>
          </p:cNvPr>
          <p:cNvSpPr txBox="1">
            <a:spLocks/>
          </p:cNvSpPr>
          <p:nvPr/>
        </p:nvSpPr>
        <p:spPr>
          <a:xfrm>
            <a:off x="581601" y="219566"/>
            <a:ext cx="10851822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Port </a:t>
            </a:r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/Workshop </a:t>
            </a:r>
            <a:r>
              <a:rPr lang="cs-CZ" sz="3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</a:t>
            </a:r>
            <a:endParaRPr lang="cs-CZ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EC9D995-4498-FE32-5FD4-AB0BBF89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585" y="564653"/>
            <a:ext cx="2565787" cy="5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13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13D6C-327D-4A79-925E-7954E3CA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60"/>
            <a:ext cx="10515600" cy="137223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cs-CZ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6466AE-17AF-434F-AC18-733D44148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823" y="3596007"/>
            <a:ext cx="3094355" cy="685538"/>
          </a:xfrm>
        </p:spPr>
        <p:txBody>
          <a:bodyPr>
            <a:normAutofit/>
          </a:bodyPr>
          <a:lstStyle/>
          <a:p>
            <a:pPr algn="ctr"/>
            <a:r>
              <a:rPr lang="cs-CZ" sz="40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cs-CZ" sz="400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7EC761-5E17-309F-A993-708FF604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52</a:t>
            </a:fld>
            <a:endParaRPr lang="cs-CZ"/>
          </a:p>
        </p:txBody>
      </p:sp>
      <p:pic>
        <p:nvPicPr>
          <p:cNvPr id="2" name="Picture 2" descr="Free vector businessmans hand holding question mark. person asking for answer, help and support flat vector illustration. faq, interrogation, difficulty concept for banner, website design or landing web page">
            <a:extLst>
              <a:ext uri="{FF2B5EF4-FFF2-40B4-BE49-F238E27FC236}">
                <a16:creationId xmlns:a16="http://schemas.microsoft.com/office/drawing/2014/main" id="{E1FC560D-D5F1-09A4-A9DE-46A84D98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62" y="4153045"/>
            <a:ext cx="4060676" cy="270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74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07656D1-7891-4259-AA9A-C6943580892B}"/>
              </a:ext>
            </a:extLst>
          </p:cNvPr>
          <p:cNvSpPr txBox="1">
            <a:spLocks/>
          </p:cNvSpPr>
          <p:nvPr/>
        </p:nvSpPr>
        <p:spPr>
          <a:xfrm>
            <a:off x="670089" y="1184736"/>
            <a:ext cx="10157749" cy="2152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ATP-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adaptable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Ultra-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Glo</a:t>
            </a:r>
            <a:r>
              <a:rPr lang="cs-CZ" sz="2200" baseline="3000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err="1">
                <a:latin typeface="Arial" panose="020B0604020202020204" pitchFamily="34" charset="0"/>
                <a:cs typeface="Arial" panose="020B0604020202020204" pitchFamily="34" charset="0"/>
              </a:rPr>
              <a:t>rLuciferase</a:t>
            </a:r>
            <a:endParaRPr lang="cs-CZ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3"/>
              </a:buBlip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stability in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presence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detergent and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3"/>
              </a:buBlip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More robust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variance</a:t>
            </a:r>
          </a:p>
        </p:txBody>
      </p:sp>
      <p:sp>
        <p:nvSpPr>
          <p:cNvPr id="3" name="object 3"/>
          <p:cNvSpPr/>
          <p:nvPr/>
        </p:nvSpPr>
        <p:spPr>
          <a:xfrm>
            <a:off x="1457737" y="4261002"/>
            <a:ext cx="8613290" cy="2532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4162" y="2780395"/>
            <a:ext cx="7799557" cy="1428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1538" y="266898"/>
            <a:ext cx="2629340" cy="1703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651890" y="1484753"/>
            <a:ext cx="15572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i="1" spc="-20">
                <a:solidFill>
                  <a:srgbClr val="FFFFFF"/>
                </a:solidFill>
                <a:cs typeface="Arial"/>
              </a:rPr>
              <a:t>P</a:t>
            </a:r>
            <a:r>
              <a:rPr sz="1600" b="1" i="1">
                <a:solidFill>
                  <a:srgbClr val="FFFFFF"/>
                </a:solidFill>
                <a:cs typeface="Arial"/>
              </a:rPr>
              <a:t>ho</a:t>
            </a:r>
            <a:r>
              <a:rPr sz="1600" b="1" i="1" spc="5">
                <a:solidFill>
                  <a:srgbClr val="FFFFFF"/>
                </a:solidFill>
                <a:cs typeface="Arial"/>
              </a:rPr>
              <a:t>t</a:t>
            </a:r>
            <a:r>
              <a:rPr sz="1600" b="1" i="1" spc="-5">
                <a:solidFill>
                  <a:srgbClr val="FFFFFF"/>
                </a:solidFill>
                <a:cs typeface="Arial"/>
              </a:rPr>
              <a:t>i</a:t>
            </a:r>
            <a:r>
              <a:rPr sz="1600" b="1" i="1">
                <a:solidFill>
                  <a:srgbClr val="FFFFFF"/>
                </a:solidFill>
                <a:cs typeface="Arial"/>
              </a:rPr>
              <a:t>nus</a:t>
            </a:r>
            <a:r>
              <a:rPr sz="1600" b="1" i="1" spc="10">
                <a:solidFill>
                  <a:srgbClr val="FFFFFF"/>
                </a:solidFill>
                <a:cs typeface="Times New Roman"/>
              </a:rPr>
              <a:t> </a:t>
            </a:r>
            <a:r>
              <a:rPr sz="1600" b="1" i="1" spc="-5">
                <a:solidFill>
                  <a:srgbClr val="FFFFFF"/>
                </a:solidFill>
                <a:cs typeface="Arial"/>
              </a:rPr>
              <a:t>p</a:t>
            </a:r>
            <a:r>
              <a:rPr sz="1600" b="1" i="1">
                <a:solidFill>
                  <a:srgbClr val="FFFFFF"/>
                </a:solidFill>
                <a:cs typeface="Arial"/>
              </a:rPr>
              <a:t>y</a:t>
            </a:r>
            <a:r>
              <a:rPr sz="1600" b="1" i="1" spc="-15">
                <a:solidFill>
                  <a:srgbClr val="FFFFFF"/>
                </a:solidFill>
                <a:cs typeface="Arial"/>
              </a:rPr>
              <a:t>r</a:t>
            </a:r>
            <a:r>
              <a:rPr sz="1600" b="1" i="1">
                <a:solidFill>
                  <a:srgbClr val="FFFFFF"/>
                </a:solidFill>
                <a:cs typeface="Arial"/>
              </a:rPr>
              <a:t>a</a:t>
            </a:r>
            <a:r>
              <a:rPr sz="1600" b="1" i="1" spc="-5">
                <a:solidFill>
                  <a:srgbClr val="FFFFFF"/>
                </a:solidFill>
                <a:cs typeface="Arial"/>
              </a:rPr>
              <a:t>li</a:t>
            </a:r>
            <a:r>
              <a:rPr sz="1600" b="1" i="1">
                <a:solidFill>
                  <a:srgbClr val="FFFFFF"/>
                </a:solidFill>
                <a:cs typeface="Arial"/>
              </a:rPr>
              <a:t>s</a:t>
            </a:r>
            <a:endParaRPr sz="1600">
              <a:cs typeface="Arial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B646D0F-0815-454C-B06B-AC6BE4A83C77}"/>
              </a:ext>
            </a:extLst>
          </p:cNvPr>
          <p:cNvSpPr txBox="1">
            <a:spLocks/>
          </p:cNvSpPr>
          <p:nvPr/>
        </p:nvSpPr>
        <p:spPr>
          <a:xfrm>
            <a:off x="670089" y="109733"/>
            <a:ext cx="717194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360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360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121D54-FEFE-CCFF-13BA-9EC27E13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1538" y="1783080"/>
            <a:ext cx="2555870" cy="17039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4F5BDD59-BE5C-57EA-BC12-19AAD370A12C}"/>
              </a:ext>
            </a:extLst>
          </p:cNvPr>
          <p:cNvSpPr txBox="1"/>
          <p:nvPr/>
        </p:nvSpPr>
        <p:spPr>
          <a:xfrm>
            <a:off x="9151016" y="3042710"/>
            <a:ext cx="227691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1600" b="1" i="1" spc="-20">
                <a:solidFill>
                  <a:srgbClr val="FFFFFF"/>
                </a:solidFill>
                <a:cs typeface="Arial"/>
              </a:rPr>
              <a:t>P</a:t>
            </a:r>
            <a:r>
              <a:rPr sz="1600" b="1" i="1">
                <a:solidFill>
                  <a:srgbClr val="FFFFFF"/>
                </a:solidFill>
                <a:cs typeface="Arial"/>
              </a:rPr>
              <a:t>ho</a:t>
            </a:r>
            <a:r>
              <a:rPr sz="1600" b="1" i="1" spc="5">
                <a:solidFill>
                  <a:srgbClr val="FFFFFF"/>
                </a:solidFill>
                <a:cs typeface="Arial"/>
              </a:rPr>
              <a:t>t</a:t>
            </a:r>
            <a:r>
              <a:rPr lang="cs-CZ" sz="1600" b="1" i="1" spc="5" err="1">
                <a:solidFill>
                  <a:srgbClr val="FFFFFF"/>
                </a:solidFill>
                <a:cs typeface="Arial"/>
              </a:rPr>
              <a:t>uri</a:t>
            </a:r>
            <a:r>
              <a:rPr sz="1600" b="1" i="1">
                <a:solidFill>
                  <a:srgbClr val="FFFFFF"/>
                </a:solidFill>
                <a:cs typeface="Arial"/>
              </a:rPr>
              <a:t>s</a:t>
            </a:r>
            <a:r>
              <a:rPr sz="1600" b="1" i="1" spc="10">
                <a:solidFill>
                  <a:srgbClr val="FFFFFF"/>
                </a:solidFill>
                <a:cs typeface="Times New Roman"/>
              </a:rPr>
              <a:t> </a:t>
            </a:r>
            <a:r>
              <a:rPr sz="1600" b="1" i="1" spc="-5">
                <a:solidFill>
                  <a:srgbClr val="FFFFFF"/>
                </a:solidFill>
                <a:cs typeface="Arial"/>
              </a:rPr>
              <a:t>p</a:t>
            </a:r>
            <a:r>
              <a:rPr lang="cs-CZ" sz="1600" b="1" i="1" spc="-5" err="1">
                <a:solidFill>
                  <a:srgbClr val="FFFFFF"/>
                </a:solidFill>
                <a:cs typeface="Arial"/>
              </a:rPr>
              <a:t>ensylvanica</a:t>
            </a:r>
            <a:endParaRPr sz="1600">
              <a:cs typeface="Arial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C26D8D1-883B-4E5A-9565-C630BF26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40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40375"/>
            <a:ext cx="10515600" cy="816055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200" b="1" spc="-1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b="1" spc="-1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</a:t>
            </a:r>
            <a:r>
              <a:rPr sz="3200" b="1" spc="-2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3200" b="1" spc="-5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200" b="1" spc="-22" baseline="243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cs-CZ" sz="3200" b="1" spc="-22" baseline="2430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22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sz="3200" b="1" spc="7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3200" b="1" spc="-95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95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32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ovel </a:t>
            </a:r>
            <a:r>
              <a:rPr lang="cs-CZ" sz="32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3200" b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  <a:endParaRPr sz="3200" b="1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51ADE75-900A-4DB6-80C7-21804E3B3A24}"/>
              </a:ext>
            </a:extLst>
          </p:cNvPr>
          <p:cNvGrpSpPr/>
          <p:nvPr/>
        </p:nvGrpSpPr>
        <p:grpSpPr>
          <a:xfrm>
            <a:off x="8610600" y="1184736"/>
            <a:ext cx="3080766" cy="1430274"/>
            <a:chOff x="2406334" y="1673317"/>
            <a:chExt cx="3080766" cy="1430274"/>
          </a:xfrm>
        </p:grpSpPr>
        <p:sp>
          <p:nvSpPr>
            <p:cNvPr id="3" name="object 3"/>
            <p:cNvSpPr/>
            <p:nvPr/>
          </p:nvSpPr>
          <p:spPr>
            <a:xfrm>
              <a:off x="2406334" y="1673317"/>
              <a:ext cx="3080766" cy="14302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899316" y="2841988"/>
              <a:ext cx="2241042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spcBef>
                  <a:spcPts val="290"/>
                </a:spcBef>
              </a:pPr>
              <a:r>
                <a:rPr sz="1400" b="1" i="1" spc="-5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</a:t>
              </a:r>
              <a:r>
                <a:rPr sz="1400" b="1" i="1" spc="-1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sz="1400" b="1" i="1" spc="-5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opho</a:t>
              </a:r>
              <a:r>
                <a:rPr sz="1400" b="1" i="1" spc="-1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i="1" spc="-5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sz="1400" b="1" i="1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i="1" spc="-2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i="1" spc="-1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sz="1400" b="1" i="1" spc="-2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i="1" spc="-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b="1" i="1" spc="-1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sz="1400" b="1" i="1" spc="-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ili</a:t>
              </a:r>
              <a:r>
                <a:rPr sz="1400" b="1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</a:t>
              </a:r>
              <a:r>
                <a:rPr sz="1400" b="1" i="1" spc="-3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i="1" spc="-1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1400" b="1" i="1" spc="-2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i="1" spc="-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sz="1400" b="1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7527BC0-014E-42C3-A52A-47F9A6209AB1}"/>
              </a:ext>
            </a:extLst>
          </p:cNvPr>
          <p:cNvSpPr txBox="1">
            <a:spLocks/>
          </p:cNvSpPr>
          <p:nvPr/>
        </p:nvSpPr>
        <p:spPr>
          <a:xfrm>
            <a:off x="670089" y="1184736"/>
            <a:ext cx="7602945" cy="2152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ATP-independent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shrimp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100x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brigther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Rluc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glow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-type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luminescence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– 19,1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B18B8B5-59BD-489B-9E8C-7505DCECC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1583" t="32888" r="3500" b="17276"/>
          <a:stretch/>
        </p:blipFill>
        <p:spPr>
          <a:xfrm>
            <a:off x="2783078" y="2489163"/>
            <a:ext cx="4532122" cy="1695851"/>
          </a:xfrm>
          <a:prstGeom prst="rect">
            <a:avLst/>
          </a:prstGeom>
        </p:spPr>
      </p:pic>
      <p:grpSp>
        <p:nvGrpSpPr>
          <p:cNvPr id="66" name="Skupina 65">
            <a:extLst>
              <a:ext uri="{FF2B5EF4-FFF2-40B4-BE49-F238E27FC236}">
                <a16:creationId xmlns:a16="http://schemas.microsoft.com/office/drawing/2014/main" id="{BC052394-529E-49CC-8C8B-1C9639337E43}"/>
              </a:ext>
            </a:extLst>
          </p:cNvPr>
          <p:cNvGrpSpPr/>
          <p:nvPr/>
        </p:nvGrpSpPr>
        <p:grpSpPr>
          <a:xfrm>
            <a:off x="1953837" y="4242991"/>
            <a:ext cx="8284326" cy="2245360"/>
            <a:chOff x="1208750" y="4372265"/>
            <a:chExt cx="8284326" cy="2245360"/>
          </a:xfrm>
        </p:grpSpPr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028D351C-896B-4D69-96A4-F91431498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4383" y="5076945"/>
              <a:ext cx="1534185" cy="1061737"/>
            </a:xfrm>
            <a:prstGeom prst="rect">
              <a:avLst/>
            </a:prstGeom>
          </p:spPr>
        </p:pic>
        <p:sp>
          <p:nvSpPr>
            <p:cNvPr id="35" name="Vývojový diagram: postup 34">
              <a:extLst>
                <a:ext uri="{FF2B5EF4-FFF2-40B4-BE49-F238E27FC236}">
                  <a16:creationId xmlns:a16="http://schemas.microsoft.com/office/drawing/2014/main" id="{631D67C1-07AF-47F1-9661-378B11C05234}"/>
                </a:ext>
              </a:extLst>
            </p:cNvPr>
            <p:cNvSpPr/>
            <p:nvPr/>
          </p:nvSpPr>
          <p:spPr>
            <a:xfrm>
              <a:off x="1208750" y="4372265"/>
              <a:ext cx="2743200" cy="224536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ývojový diagram: postup 35">
              <a:extLst>
                <a:ext uri="{FF2B5EF4-FFF2-40B4-BE49-F238E27FC236}">
                  <a16:creationId xmlns:a16="http://schemas.microsoft.com/office/drawing/2014/main" id="{D7E4E47A-170E-47C6-A2E7-38466F0FA60C}"/>
                </a:ext>
              </a:extLst>
            </p:cNvPr>
            <p:cNvSpPr/>
            <p:nvPr/>
          </p:nvSpPr>
          <p:spPr>
            <a:xfrm>
              <a:off x="1208750" y="4372265"/>
              <a:ext cx="2743200" cy="416560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ývojový diagram: postup 36">
              <a:extLst>
                <a:ext uri="{FF2B5EF4-FFF2-40B4-BE49-F238E27FC236}">
                  <a16:creationId xmlns:a16="http://schemas.microsoft.com/office/drawing/2014/main" id="{A82AED08-AE79-44C5-88CC-8636154D2FDD}"/>
                </a:ext>
              </a:extLst>
            </p:cNvPr>
            <p:cNvSpPr/>
            <p:nvPr/>
          </p:nvSpPr>
          <p:spPr>
            <a:xfrm>
              <a:off x="3979313" y="4372265"/>
              <a:ext cx="2743200" cy="224536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ývojový diagram: postup 37">
              <a:extLst>
                <a:ext uri="{FF2B5EF4-FFF2-40B4-BE49-F238E27FC236}">
                  <a16:creationId xmlns:a16="http://schemas.microsoft.com/office/drawing/2014/main" id="{DBBBC94A-454B-4C0A-A36C-2CA25AFCEC41}"/>
                </a:ext>
              </a:extLst>
            </p:cNvPr>
            <p:cNvSpPr/>
            <p:nvPr/>
          </p:nvSpPr>
          <p:spPr>
            <a:xfrm>
              <a:off x="3979313" y="4372265"/>
              <a:ext cx="2743200" cy="416560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ývojový diagram: postup 38">
              <a:extLst>
                <a:ext uri="{FF2B5EF4-FFF2-40B4-BE49-F238E27FC236}">
                  <a16:creationId xmlns:a16="http://schemas.microsoft.com/office/drawing/2014/main" id="{EF976158-2610-4291-A728-9450073F1513}"/>
                </a:ext>
              </a:extLst>
            </p:cNvPr>
            <p:cNvSpPr/>
            <p:nvPr/>
          </p:nvSpPr>
          <p:spPr>
            <a:xfrm>
              <a:off x="6749876" y="4372265"/>
              <a:ext cx="2743200" cy="224536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Vývojový diagram: postup 39">
              <a:extLst>
                <a:ext uri="{FF2B5EF4-FFF2-40B4-BE49-F238E27FC236}">
                  <a16:creationId xmlns:a16="http://schemas.microsoft.com/office/drawing/2014/main" id="{EB58F208-1BDE-41BE-8A0C-941397EB8009}"/>
                </a:ext>
              </a:extLst>
            </p:cNvPr>
            <p:cNvSpPr/>
            <p:nvPr/>
          </p:nvSpPr>
          <p:spPr>
            <a:xfrm>
              <a:off x="6749876" y="4372265"/>
              <a:ext cx="2743200" cy="416560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B3F15BB0-7262-4FF9-8EB4-F6A38B058E60}"/>
                </a:ext>
              </a:extLst>
            </p:cNvPr>
            <p:cNvSpPr txBox="1"/>
            <p:nvPr/>
          </p:nvSpPr>
          <p:spPr>
            <a:xfrm>
              <a:off x="6749876" y="4372265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Complementation</a:t>
              </a:r>
              <a:r>
                <a:rPr lang="cs-CZ" sz="16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  <a:endParaRPr lang="cs-CZ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7DA2BBB1-3230-4E23-A492-AF75F9FF3624}"/>
                </a:ext>
              </a:extLst>
            </p:cNvPr>
            <p:cNvSpPr txBox="1"/>
            <p:nvPr/>
          </p:nvSpPr>
          <p:spPr>
            <a:xfrm>
              <a:off x="1236113" y="4395879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Luciferase</a:t>
              </a:r>
              <a:r>
                <a:rPr lang="cs-CZ" sz="16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expression</a:t>
              </a:r>
              <a:endParaRPr lang="cs-CZ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AEC8C0AF-5A79-472C-B152-240C29743025}"/>
                </a:ext>
              </a:extLst>
            </p:cNvPr>
            <p:cNvSpPr txBox="1"/>
            <p:nvPr/>
          </p:nvSpPr>
          <p:spPr>
            <a:xfrm>
              <a:off x="3951950" y="4423075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NanoBRET</a:t>
              </a:r>
              <a:r>
                <a:rPr lang="cs-CZ" sz="16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endParaRPr lang="cs-CZ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20A7522D-1622-404A-AB77-F17C62FAA886}"/>
                </a:ext>
              </a:extLst>
            </p:cNvPr>
            <p:cNvSpPr/>
            <p:nvPr/>
          </p:nvSpPr>
          <p:spPr>
            <a:xfrm>
              <a:off x="2311521" y="5690234"/>
              <a:ext cx="1474860" cy="848677"/>
            </a:xfrm>
            <a:prstGeom prst="rect">
              <a:avLst/>
            </a:prstGeom>
            <a:blipFill>
              <a:blip r:embed="rId8" cstate="print"/>
              <a:stretch>
                <a:fillRect l="-102505" t="-178531" r="-407565" b="-5080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rázek 44">
              <a:extLst>
                <a:ext uri="{FF2B5EF4-FFF2-40B4-BE49-F238E27FC236}">
                  <a16:creationId xmlns:a16="http://schemas.microsoft.com/office/drawing/2014/main" id="{7298B8CB-3481-45AA-B879-A82BA6C93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22687" t="32888" r="56403" b="24718"/>
            <a:stretch/>
          </p:blipFill>
          <p:spPr>
            <a:xfrm>
              <a:off x="1474517" y="4804325"/>
              <a:ext cx="643928" cy="734369"/>
            </a:xfrm>
            <a:prstGeom prst="rect">
              <a:avLst/>
            </a:prstGeom>
          </p:spPr>
        </p:pic>
        <p:pic>
          <p:nvPicPr>
            <p:cNvPr id="47" name="Obrázek 46" descr="Obsah obrázku text&#10;&#10;Popis byl vytvořen automaticky">
              <a:extLst>
                <a:ext uri="{FF2B5EF4-FFF2-40B4-BE49-F238E27FC236}">
                  <a16:creationId xmlns:a16="http://schemas.microsoft.com/office/drawing/2014/main" id="{7205C5BF-FFC6-4819-AFDE-D22E91467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57757" y="5139708"/>
              <a:ext cx="1986312" cy="1099838"/>
            </a:xfrm>
            <a:prstGeom prst="rect">
              <a:avLst/>
            </a:prstGeom>
          </p:spPr>
        </p:pic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2B998838-AD54-487E-B795-012A06C1614C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80" y="5494945"/>
              <a:ext cx="0" cy="4562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Mrak 50">
              <a:extLst>
                <a:ext uri="{FF2B5EF4-FFF2-40B4-BE49-F238E27FC236}">
                  <a16:creationId xmlns:a16="http://schemas.microsoft.com/office/drawing/2014/main" id="{F83A7E31-A803-47D0-963A-E684038F15F9}"/>
                </a:ext>
              </a:extLst>
            </p:cNvPr>
            <p:cNvSpPr/>
            <p:nvPr/>
          </p:nvSpPr>
          <p:spPr>
            <a:xfrm>
              <a:off x="1405956" y="5963645"/>
              <a:ext cx="594589" cy="47371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40AD4B09-F45B-4344-A5D1-E88F18005F9B}"/>
                </a:ext>
              </a:extLst>
            </p:cNvPr>
            <p:cNvSpPr txBox="1"/>
            <p:nvPr/>
          </p:nvSpPr>
          <p:spPr>
            <a:xfrm>
              <a:off x="1431892" y="6034387"/>
              <a:ext cx="5945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</a:t>
              </a:r>
              <a:endParaRPr lang="cs-CZ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Vývojový diagram: postup 53">
              <a:extLst>
                <a:ext uri="{FF2B5EF4-FFF2-40B4-BE49-F238E27FC236}">
                  <a16:creationId xmlns:a16="http://schemas.microsoft.com/office/drawing/2014/main" id="{EDDE9159-E66E-4669-B776-0C52931E60C9}"/>
                </a:ext>
              </a:extLst>
            </p:cNvPr>
            <p:cNvSpPr/>
            <p:nvPr/>
          </p:nvSpPr>
          <p:spPr>
            <a:xfrm>
              <a:off x="3050540" y="5801360"/>
              <a:ext cx="680720" cy="149860"/>
            </a:xfrm>
            <a:prstGeom prst="flowChartProcess">
              <a:avLst/>
            </a:prstGeom>
            <a:solidFill>
              <a:srgbClr val="25E39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BF63A73A-DDA2-4097-94F7-9BFCA58F7580}"/>
                </a:ext>
              </a:extLst>
            </p:cNvPr>
            <p:cNvSpPr txBox="1"/>
            <p:nvPr/>
          </p:nvSpPr>
          <p:spPr>
            <a:xfrm>
              <a:off x="3172210" y="5740392"/>
              <a:ext cx="558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cs-CZ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ED458A0B-66C8-4263-B316-6EA0D4624846}"/>
                </a:ext>
              </a:extLst>
            </p:cNvPr>
            <p:cNvSpPr txBox="1"/>
            <p:nvPr/>
          </p:nvSpPr>
          <p:spPr>
            <a:xfrm>
              <a:off x="1710134" y="5409590"/>
              <a:ext cx="733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err="1">
                  <a:latin typeface="Arial" panose="020B0604020202020204" pitchFamily="34" charset="0"/>
                  <a:cs typeface="Arial" panose="020B0604020202020204" pitchFamily="34" charset="0"/>
                </a:rPr>
                <a:t>NanoLuc</a:t>
              </a:r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900" err="1">
                  <a:latin typeface="Arial" panose="020B0604020202020204" pitchFamily="34" charset="0"/>
                  <a:cs typeface="Arial" panose="020B0604020202020204" pitchFamily="34" charset="0"/>
                </a:rPr>
                <a:t>luciferase</a:t>
              </a:r>
              <a:endParaRPr lang="cs-CZ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5C3A0392-CF13-4605-98CF-4DA995ABBEEB}"/>
                </a:ext>
              </a:extLst>
            </p:cNvPr>
            <p:cNvSpPr txBox="1"/>
            <p:nvPr/>
          </p:nvSpPr>
          <p:spPr>
            <a:xfrm>
              <a:off x="1426467" y="5558731"/>
              <a:ext cx="3920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cs-CZ" sz="1050" baseline="-25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s-CZ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Spojnice: pravoúhlá 61">
              <a:extLst>
                <a:ext uri="{FF2B5EF4-FFF2-40B4-BE49-F238E27FC236}">
                  <a16:creationId xmlns:a16="http://schemas.microsoft.com/office/drawing/2014/main" id="{0A299C30-0F97-4584-BE3D-F4FC41EC3C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11388" y="5555936"/>
              <a:ext cx="1079514" cy="184458"/>
            </a:xfrm>
            <a:prstGeom prst="bentConnector3">
              <a:avLst>
                <a:gd name="adj1" fmla="val -82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6FF678-0C2F-CCD2-0F39-5E856621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5926-8CC8-4D51-8E04-B7C054BD3F6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01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C1351B1-3A45-4668-AF49-B59DD57BC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6" t="56594" r="32755" b="9247"/>
          <a:stretch/>
        </p:blipFill>
        <p:spPr>
          <a:xfrm>
            <a:off x="1082944" y="3102578"/>
            <a:ext cx="10026112" cy="37554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C87B32A-6B9F-4AC5-BD1E-24D09F624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6" t="22653" r="32755" b="49874"/>
          <a:stretch/>
        </p:blipFill>
        <p:spPr>
          <a:xfrm>
            <a:off x="1082944" y="116861"/>
            <a:ext cx="10026112" cy="302032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9596A1-BCAF-B7D5-1B47-CA2F88B7652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82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8217" y="1347874"/>
            <a:ext cx="8735567" cy="5126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A42170D-AA2F-4F89-9A81-6CB9DA923FBB}"/>
                  </a:ext>
                </a:extLst>
              </p:cNvPr>
              <p:cNvSpPr txBox="1"/>
              <p:nvPr/>
            </p:nvSpPr>
            <p:spPr>
              <a:xfrm>
                <a:off x="6248400" y="3312654"/>
                <a:ext cx="1194366" cy="232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cs-CZ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𝑏𝑐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1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A42170D-AA2F-4F89-9A81-6CB9DA923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312654"/>
                <a:ext cx="1194366" cy="232692"/>
              </a:xfrm>
              <a:prstGeom prst="rect">
                <a:avLst/>
              </a:prstGeom>
              <a:blipFill>
                <a:blip r:embed="rId4"/>
                <a:stretch>
                  <a:fillRect l="-3061" r="-4592" b="-230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adpis 1">
            <a:extLst>
              <a:ext uri="{FF2B5EF4-FFF2-40B4-BE49-F238E27FC236}">
                <a16:creationId xmlns:a16="http://schemas.microsoft.com/office/drawing/2014/main" id="{3EDEFD34-1E09-D628-554C-BBED6E30C811}"/>
              </a:ext>
            </a:extLst>
          </p:cNvPr>
          <p:cNvSpPr txBox="1">
            <a:spLocks/>
          </p:cNvSpPr>
          <p:nvPr/>
        </p:nvSpPr>
        <p:spPr>
          <a:xfrm>
            <a:off x="670089" y="109733"/>
            <a:ext cx="717194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cs-CZ" sz="36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FB3969-E061-02CF-6CC5-153E3AC87A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9</a:t>
            </a:fld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9274D4CD142A45B676C29755126A23" ma:contentTypeVersion="16" ma:contentTypeDescription="Vytvoří nový dokument" ma:contentTypeScope="" ma:versionID="96e19c414290a4e1e9c88d9661e14866">
  <xsd:schema xmlns:xsd="http://www.w3.org/2001/XMLSchema" xmlns:xs="http://www.w3.org/2001/XMLSchema" xmlns:p="http://schemas.microsoft.com/office/2006/metadata/properties" xmlns:ns2="6c872e76-998b-40ae-975b-b62659f7d536" xmlns:ns3="6203bdab-93f6-4480-89d1-ef2fdf627cbb" targetNamespace="http://schemas.microsoft.com/office/2006/metadata/properties" ma:root="true" ma:fieldsID="a463141c33ea92dec962d618d42940ff" ns2:_="" ns3:_="">
    <xsd:import namespace="6c872e76-998b-40ae-975b-b62659f7d536"/>
    <xsd:import namespace="6203bdab-93f6-4480-89d1-ef2fdf627c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72e76-998b-40ae-975b-b62659f7d5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71979b73-eed3-408a-9a18-3c5ec5255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3bdab-93f6-4480-89d1-ef2fdf627cb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ef22e19-e1cc-4093-9a29-23243988c58a}" ma:internalName="TaxCatchAll" ma:showField="CatchAllData" ma:web="6203bdab-93f6-4480-89d1-ef2fdf627c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3A0F78-62A9-4634-924F-646FA76EA943}">
  <ds:schemaRefs>
    <ds:schemaRef ds:uri="6203bdab-93f6-4480-89d1-ef2fdf627cbb"/>
    <ds:schemaRef ds:uri="6c872e76-998b-40ae-975b-b62659f7d5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AF996B-2C49-4D6F-A085-ADAA7BC848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3771</Words>
  <Application>Microsoft Macintosh PowerPoint</Application>
  <PresentationFormat>Širokoúhlá obrazovka</PresentationFormat>
  <Paragraphs>780</Paragraphs>
  <Slides>52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8" baseType="lpstr">
      <vt:lpstr>Arial Unicode MS</vt:lpstr>
      <vt:lpstr>arial</vt:lpstr>
      <vt:lpstr>arial</vt:lpstr>
      <vt:lpstr>Arial MT</vt:lpstr>
      <vt:lpstr>Calibri</vt:lpstr>
      <vt:lpstr>Calibri Light</vt:lpstr>
      <vt:lpstr>Cambria Math</vt:lpstr>
      <vt:lpstr>Century Gothic</vt:lpstr>
      <vt:lpstr>Google Sans</vt:lpstr>
      <vt:lpstr>Helvetica Neue</vt:lpstr>
      <vt:lpstr>Maiandra GD</vt:lpstr>
      <vt:lpstr>Montserrat SemiBold</vt:lpstr>
      <vt:lpstr>Roboto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NanoLuc® Luciferase – Novel Experimental Reporter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Cell Viability Assays</vt:lpstr>
      <vt:lpstr>Prezentace aplikace PowerPoint</vt:lpstr>
      <vt:lpstr>Prezentace aplikace PowerPoint</vt:lpstr>
      <vt:lpstr>Prezentace aplikace PowerPoint</vt:lpstr>
      <vt:lpstr>Furimazine does not accumulate in cells</vt:lpstr>
      <vt:lpstr>Prezentace aplikace PowerPoint</vt:lpstr>
      <vt:lpstr>Cytotoxicity Assays</vt:lpstr>
      <vt:lpstr>CellTox™ Green Cytotoxicity Assay</vt:lpstr>
      <vt:lpstr>Prezentace aplikace PowerPoint</vt:lpstr>
      <vt:lpstr>Prezentace aplikace PowerPoint</vt:lpstr>
      <vt:lpstr>LDH-Glo® Assay – measures LDH leaking from cells</vt:lpstr>
      <vt:lpstr>LDH-Glo® Can be Used as a Kinetic Assay</vt:lpstr>
      <vt:lpstr>Apoptotic Assays</vt:lpstr>
      <vt:lpstr>RealTime-Glo Annexin V  Assay</vt:lpstr>
      <vt:lpstr>RealTime-Glo Annexin V  Assay - Advantages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Measuring Multiple Metabolites from a Single Sample</vt:lpstr>
      <vt:lpstr>Prezentace aplikace PowerPoint</vt:lpstr>
      <vt:lpstr>Prezentace aplikace PowerPoint</vt:lpstr>
      <vt:lpstr>High Quality Cell Culture Media  and Sera</vt:lpstr>
      <vt:lpstr>High Quality Cell Sera</vt:lpstr>
      <vt:lpstr>Primary Cells, Stem Cells &amp; Media</vt:lpstr>
      <vt:lpstr>Mycoplasma Testing</vt:lpstr>
      <vt:lpstr>Monochromator-Based Microplate Readers</vt:lpstr>
      <vt:lpstr>Monochromator-Based Microplate Readers</vt:lpstr>
      <vt:lpstr>Prezentace aplikace PowerPoint</vt:lpstr>
      <vt:lpstr>Prezentace aplikace PowerPoint</vt:lpstr>
      <vt:lpstr>Prezentace aplikace PowerPoint</vt:lpstr>
      <vt:lpstr>Prezentace aplikace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 Ledvina</dc:creator>
  <cp:lastModifiedBy>Tom Kunay</cp:lastModifiedBy>
  <cp:revision>5</cp:revision>
  <dcterms:created xsi:type="dcterms:W3CDTF">2023-02-22T10:07:17Z</dcterms:created>
  <dcterms:modified xsi:type="dcterms:W3CDTF">2023-03-26T17:11:42Z</dcterms:modified>
</cp:coreProperties>
</file>