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110.jpg" ContentType="image/jpg"/>
  <Override PartName="/ppt/media/image111.jpg" ContentType="image/jpg"/>
  <Override PartName="/ppt/media/image116.jpg" ContentType="image/jpg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3"/>
  </p:notesMasterIdLst>
  <p:sldIdLst>
    <p:sldId id="256" r:id="rId5"/>
    <p:sldId id="978" r:id="rId6"/>
    <p:sldId id="1028" r:id="rId7"/>
    <p:sldId id="1023" r:id="rId8"/>
    <p:sldId id="953" r:id="rId9"/>
    <p:sldId id="261" r:id="rId10"/>
    <p:sldId id="962" r:id="rId11"/>
    <p:sldId id="1029" r:id="rId12"/>
    <p:sldId id="260" r:id="rId13"/>
    <p:sldId id="952" r:id="rId14"/>
    <p:sldId id="1001" r:id="rId15"/>
    <p:sldId id="975" r:id="rId16"/>
    <p:sldId id="1002" r:id="rId17"/>
    <p:sldId id="980" r:id="rId18"/>
    <p:sldId id="264" r:id="rId19"/>
    <p:sldId id="985" r:id="rId20"/>
    <p:sldId id="265" r:id="rId21"/>
    <p:sldId id="982" r:id="rId22"/>
    <p:sldId id="984" r:id="rId23"/>
    <p:sldId id="983" r:id="rId24"/>
    <p:sldId id="1004" r:id="rId25"/>
    <p:sldId id="993" r:id="rId26"/>
    <p:sldId id="271" r:id="rId27"/>
    <p:sldId id="969" r:id="rId28"/>
    <p:sldId id="970" r:id="rId29"/>
    <p:sldId id="994" r:id="rId30"/>
    <p:sldId id="998" r:id="rId31"/>
    <p:sldId id="995" r:id="rId32"/>
    <p:sldId id="1005" r:id="rId33"/>
    <p:sldId id="990" r:id="rId34"/>
    <p:sldId id="966" r:id="rId35"/>
    <p:sldId id="965" r:id="rId36"/>
    <p:sldId id="1027" r:id="rId37"/>
    <p:sldId id="272" r:id="rId38"/>
    <p:sldId id="273" r:id="rId39"/>
    <p:sldId id="274" r:id="rId40"/>
    <p:sldId id="275" r:id="rId41"/>
    <p:sldId id="1007" r:id="rId42"/>
    <p:sldId id="1010" r:id="rId43"/>
    <p:sldId id="1011" r:id="rId44"/>
    <p:sldId id="313" r:id="rId45"/>
    <p:sldId id="314" r:id="rId46"/>
    <p:sldId id="284" r:id="rId47"/>
    <p:sldId id="286" r:id="rId48"/>
    <p:sldId id="329" r:id="rId49"/>
    <p:sldId id="1013" r:id="rId50"/>
    <p:sldId id="287" r:id="rId51"/>
    <p:sldId id="277" r:id="rId52"/>
    <p:sldId id="278" r:id="rId53"/>
    <p:sldId id="973" r:id="rId54"/>
    <p:sldId id="1014" r:id="rId55"/>
    <p:sldId id="1015" r:id="rId56"/>
    <p:sldId id="306" r:id="rId57"/>
    <p:sldId id="1016" r:id="rId58"/>
    <p:sldId id="1017" r:id="rId59"/>
    <p:sldId id="1018" r:id="rId60"/>
    <p:sldId id="1019" r:id="rId61"/>
    <p:sldId id="1021" r:id="rId62"/>
    <p:sldId id="316" r:id="rId63"/>
    <p:sldId id="961" r:id="rId64"/>
    <p:sldId id="935" r:id="rId65"/>
    <p:sldId id="960" r:id="rId66"/>
    <p:sldId id="321" r:id="rId67"/>
    <p:sldId id="1024" r:id="rId68"/>
    <p:sldId id="1026" r:id="rId69"/>
    <p:sldId id="1022" r:id="rId70"/>
    <p:sldId id="915" r:id="rId71"/>
    <p:sldId id="945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2"/>
    <a:srgbClr val="FFFFFF"/>
    <a:srgbClr val="25E396"/>
    <a:srgbClr val="E395D4"/>
    <a:srgbClr val="FF99CC"/>
    <a:srgbClr val="CC9900"/>
    <a:srgbClr val="D61535"/>
    <a:srgbClr val="FDC7D0"/>
    <a:srgbClr val="FB2145"/>
    <a:srgbClr val="EA2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7" autoAdjust="0"/>
    <p:restoredTop sz="87437" autoAdjust="0"/>
  </p:normalViewPr>
  <p:slideViewPr>
    <p:cSldViewPr snapToGrid="0">
      <p:cViewPr varScale="1">
        <p:scale>
          <a:sx n="71" d="100"/>
          <a:sy n="71" d="100"/>
        </p:scale>
        <p:origin x="11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42DB1-399A-A447-A5A8-71BDF3AF9A58}" type="datetimeFigureOut">
              <a:rPr lang="cs-CZ" smtClean="0"/>
              <a:t>23.05.2022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2EA0D-E6F0-4944-BA99-4019452361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175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2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620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JQ1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thienotriazolodiazepine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potent inhibitor of the BET family of bromodomain proteins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BRD2, BRD3, BRD4 and the testis-specific protein BRDT in mammals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 –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binds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cereblon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(CRBN)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 part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E3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ligase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causes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ubiquitinylation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BRD protein and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degradation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335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Staurosporin</a:t>
            </a:r>
            <a:r>
              <a:rPr lang="cs-CZ" dirty="0"/>
              <a:t> -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ATP-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competitive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kinase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inhibitor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high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affinity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low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selectivity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243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816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64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322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723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JQ1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thienotriazolodiazepine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potent inhibitor of the BET family of bromodomain proteins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BRD2, BRD3, BRD4 and the testis-specific protein BRDT in mammals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 –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binds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cereblon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(CRBN)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 part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E3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ligase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causes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ubiquitinylation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BRD protein and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degradation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22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35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817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Bortezomib</a:t>
            </a:r>
            <a:r>
              <a:rPr lang="cs-CZ" dirty="0"/>
              <a:t> – </a:t>
            </a:r>
            <a:r>
              <a:rPr lang="cs-CZ" dirty="0" err="1"/>
              <a:t>blocks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26S </a:t>
            </a:r>
            <a:r>
              <a:rPr lang="cs-CZ" dirty="0" err="1"/>
              <a:t>proteasomal</a:t>
            </a:r>
            <a:r>
              <a:rPr lang="cs-CZ" dirty="0"/>
              <a:t> </a:t>
            </a:r>
            <a:r>
              <a:rPr lang="cs-CZ" dirty="0" err="1"/>
              <a:t>subunit</a:t>
            </a:r>
            <a:r>
              <a:rPr lang="cs-CZ" dirty="0"/>
              <a:t> and </a:t>
            </a:r>
            <a:r>
              <a:rPr lang="cs-CZ" dirty="0" err="1"/>
              <a:t>induces</a:t>
            </a:r>
            <a:r>
              <a:rPr lang="cs-CZ" dirty="0"/>
              <a:t> </a:t>
            </a:r>
            <a:r>
              <a:rPr lang="cs-CZ" dirty="0" err="1"/>
              <a:t>apoptosis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JQ1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thienotriazolodiazepine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potent inhibitor of the BET family of bromodomain proteins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BRD2, BRD3, BRD4 and the testis-specific protein BRDT in mammals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 –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binds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cereblon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(CRBN)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 part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E3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ligase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causes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ubiquitinylation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BRD protein and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degradation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204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JQ1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thienotriazolodiazepine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potent inhibitor of the BET family of bromodomain proteins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BRD2, BRD3, BRD4 and the testis-specific protein BRDT in mammals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 –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binds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cereblon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(CRBN)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 part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E3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ligase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causes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ubiquitinylation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BRD protein and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degradation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460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JQ1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thienotriazolodiazepine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potent inhibitor of the BET family of bromodomain proteins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BRD2, BRD3, BRD4 and the testis-specific protein BRDT in mammals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 –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binds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cereblon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(CRBN)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 part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E3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ligase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causes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ubiquitinylation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BRD protein and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degradation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837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 dirty="0" err="1"/>
              <a:t>Promega</a:t>
            </a:r>
            <a:r>
              <a:rPr lang="cs-CZ" dirty="0"/>
              <a:t> vyvinula esej na základě známého markeru apoptózy </a:t>
            </a:r>
            <a:r>
              <a:rPr lang="cs-CZ" dirty="0" err="1"/>
              <a:t>Annexinu</a:t>
            </a:r>
            <a:r>
              <a:rPr lang="cs-CZ" dirty="0"/>
              <a:t> pět, který váže </a:t>
            </a:r>
            <a:r>
              <a:rPr lang="cs-CZ" dirty="0" err="1"/>
              <a:t>fosfatidylserin</a:t>
            </a:r>
            <a:r>
              <a:rPr lang="cs-CZ" dirty="0"/>
              <a:t>. </a:t>
            </a:r>
            <a:r>
              <a:rPr lang="cs-CZ" dirty="0" err="1"/>
              <a:t>Annexin</a:t>
            </a:r>
            <a:r>
              <a:rPr lang="cs-CZ" dirty="0"/>
              <a:t> </a:t>
            </a:r>
            <a:r>
              <a:rPr lang="cs-CZ" dirty="0" err="1"/>
              <a:t>zfúzovala</a:t>
            </a:r>
            <a:r>
              <a:rPr lang="cs-CZ" dirty="0"/>
              <a:t> se dvěma podjednotkami split </a:t>
            </a:r>
            <a:r>
              <a:rPr lang="cs-CZ" dirty="0" err="1"/>
              <a:t>NanoLuc</a:t>
            </a:r>
            <a:r>
              <a:rPr lang="cs-CZ" dirty="0"/>
              <a:t> luciferázy </a:t>
            </a:r>
            <a:r>
              <a:rPr lang="cs-CZ" dirty="0" err="1"/>
              <a:t>LgBiT</a:t>
            </a:r>
            <a:r>
              <a:rPr lang="cs-CZ" dirty="0"/>
              <a:t> a </a:t>
            </a:r>
            <a:r>
              <a:rPr lang="cs-CZ" dirty="0" err="1"/>
              <a:t>SmBiT</a:t>
            </a:r>
            <a:r>
              <a:rPr lang="cs-CZ" dirty="0"/>
              <a:t>. </a:t>
            </a:r>
            <a:r>
              <a:rPr lang="cs-CZ" dirty="0" err="1"/>
              <a:t>LgBiT</a:t>
            </a:r>
            <a:r>
              <a:rPr lang="cs-CZ" dirty="0"/>
              <a:t> a </a:t>
            </a:r>
            <a:r>
              <a:rPr lang="cs-CZ" dirty="0" err="1"/>
              <a:t>SmBiT</a:t>
            </a:r>
            <a:r>
              <a:rPr lang="cs-CZ" dirty="0"/>
              <a:t> k sobě nemají příliš vysokou afinitu. Potřebují nějaký další protein, který by je přivedl k sobě blíž, což se právě stává snadno na vnějším povrchu buňky, která podléhá apoptóze. Buňka vystavuje na svém povrchu </a:t>
            </a:r>
            <a:r>
              <a:rPr lang="cs-CZ" dirty="0" err="1"/>
              <a:t>fosfatidylserin</a:t>
            </a:r>
            <a:r>
              <a:rPr lang="cs-CZ" dirty="0"/>
              <a:t>, na nějž se naváže </a:t>
            </a:r>
            <a:r>
              <a:rPr lang="cs-CZ" dirty="0" err="1"/>
              <a:t>Annexin</a:t>
            </a:r>
            <a:r>
              <a:rPr lang="cs-CZ" dirty="0"/>
              <a:t>, Luciferáza se </a:t>
            </a:r>
            <a:r>
              <a:rPr lang="cs-CZ" dirty="0" err="1"/>
              <a:t>zkomplementuje</a:t>
            </a:r>
            <a:r>
              <a:rPr lang="cs-CZ" dirty="0"/>
              <a:t> a my detekujeme luminiscenci.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757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 dirty="0"/>
              <a:t>Esej je velmi užitečná buď v případech, ve kterých nevíme přesně, kdy nastává apoptóza a kdy změřit end point esej. Nebo v případech, kdy nás přímo zajímá kinetika apoptózy, protože různé látky způsobují apoptózu s různou kinetikou a to je samo o sobě cenná informace. Díky tomu, že každou jamku měříme mnohokrát opakovaně, tak v porovnání s end point esejí, která by měla získat stejná data, ušetříme obrovské </a:t>
            </a:r>
            <a:r>
              <a:rPr lang="cs-CZ" dirty="0" err="1"/>
              <a:t>množstí</a:t>
            </a:r>
            <a:r>
              <a:rPr lang="cs-CZ" dirty="0"/>
              <a:t>, reagencií, buněk, eseje a tak dále.</a:t>
            </a:r>
          </a:p>
          <a:p>
            <a:endParaRPr lang="cs-CZ" dirty="0"/>
          </a:p>
          <a:p>
            <a:r>
              <a:rPr lang="cs-CZ" dirty="0"/>
              <a:t>A to už je o </a:t>
            </a:r>
            <a:r>
              <a:rPr lang="cs-CZ" dirty="0" err="1"/>
              <a:t>apoptotických</a:t>
            </a:r>
            <a:r>
              <a:rPr lang="cs-CZ" dirty="0"/>
              <a:t> esejích vše. Na tomto místě bych chtěl připomenout, že East Port nedistribuuje jen </a:t>
            </a:r>
            <a:r>
              <a:rPr lang="cs-CZ" dirty="0" err="1"/>
              <a:t>Promegu</a:t>
            </a:r>
            <a:r>
              <a:rPr lang="cs-CZ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5023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otes Placeholder">
            <a:extLst>
              <a:ext uri="{FF2B5EF4-FFF2-40B4-BE49-F238E27FC236}">
                <a16:creationId xmlns:a16="http://schemas.microsoft.com/office/drawing/2014/main" id="{7CAC684F-5C13-446A-96CD-555C534A39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/>
          <a:p>
            <a:pPr>
              <a:spcBef>
                <a:spcPct val="0"/>
              </a:spcBef>
            </a:pPr>
            <a:r>
              <a:rPr lang="cs-CZ" altLang="en-US" dirty="0"/>
              <a:t>Nyní bych se rád zaměřil na kvantifikaci cytotoxicity.</a:t>
            </a:r>
          </a:p>
          <a:p>
            <a:pPr>
              <a:spcBef>
                <a:spcPct val="0"/>
              </a:spcBef>
            </a:pPr>
            <a:r>
              <a:rPr lang="cs-CZ" altLang="en-US" dirty="0"/>
              <a:t>Jak se běžně definuje cytotoxicita? Především jako ztráta integrity cytoplazmatické membrány.</a:t>
            </a:r>
          </a:p>
          <a:p>
            <a:pPr>
              <a:spcBef>
                <a:spcPct val="0"/>
              </a:spcBef>
            </a:pPr>
            <a:r>
              <a:rPr lang="cs-CZ" altLang="en-US" dirty="0"/>
              <a:t>Představím pouze dvě z mnoha esejí pro cytotoxicitu od </a:t>
            </a:r>
            <a:r>
              <a:rPr lang="cs-CZ" altLang="en-US" dirty="0" err="1"/>
              <a:t>Promegy</a:t>
            </a:r>
            <a:r>
              <a:rPr lang="cs-CZ" altLang="en-US" dirty="0"/>
              <a:t>. První je </a:t>
            </a:r>
            <a:r>
              <a:rPr lang="cs-CZ" altLang="en-US" dirty="0" err="1"/>
              <a:t>CellTox</a:t>
            </a:r>
            <a:r>
              <a:rPr lang="cs-CZ" altLang="en-US" dirty="0"/>
              <a:t> Green, o kterém už byla řeč u </a:t>
            </a:r>
            <a:r>
              <a:rPr lang="cs-CZ" altLang="en-US" dirty="0" err="1"/>
              <a:t>CellTiterGlo</a:t>
            </a:r>
            <a:r>
              <a:rPr lang="cs-CZ" altLang="en-US" dirty="0"/>
              <a:t> 3D. Je to barvička, která se váže na DNA, ale není schopná pronikat přes cytoplazmatickou membránu a tudíž se váže jen na DNA v nekrotických buňkách. Tuto vazbu jsme poté schopni detekovat jako vzrůstající zelenou fluorescenci.</a:t>
            </a:r>
          </a:p>
          <a:p>
            <a:pPr defTabSz="990752">
              <a:spcBef>
                <a:spcPct val="0"/>
              </a:spcBef>
              <a:defRPr/>
            </a:pPr>
            <a:r>
              <a:rPr lang="cs-CZ" altLang="en-US" dirty="0"/>
              <a:t>Esej má několik výhod.</a:t>
            </a: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otes Placeholder">
            <a:extLst>
              <a:ext uri="{FF2B5EF4-FFF2-40B4-BE49-F238E27FC236}">
                <a16:creationId xmlns:a16="http://schemas.microsoft.com/office/drawing/2014/main" id="{94997F30-9A20-4415-9D24-33B80C5F64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/>
          <a:p>
            <a:pPr>
              <a:spcBef>
                <a:spcPct val="0"/>
              </a:spcBef>
            </a:pPr>
            <a:r>
              <a:rPr lang="cs-CZ" altLang="en-US" dirty="0"/>
              <a:t>Lze použít pro kinetická měření až po tři dny. Lze </a:t>
            </a:r>
            <a:r>
              <a:rPr lang="cs-CZ" altLang="en-US" dirty="0" err="1"/>
              <a:t>zmultiplexovat</a:t>
            </a:r>
            <a:r>
              <a:rPr lang="cs-CZ" altLang="en-US" dirty="0"/>
              <a:t> s luminiscenčními esejemi. Esej je netoxická a buňky lze posléze na cokoliv použít.</a:t>
            </a:r>
          </a:p>
          <a:p>
            <a:pPr>
              <a:spcBef>
                <a:spcPct val="0"/>
              </a:spcBef>
            </a:pPr>
            <a:r>
              <a:rPr lang="cs-CZ" altLang="en-US" dirty="0"/>
              <a:t>Je kompatibilní i s 3D kulturami, jak už jsme viděli dříve. Detekovat lze nejenom v destičkovém </a:t>
            </a:r>
            <a:r>
              <a:rPr lang="cs-CZ" altLang="en-US" dirty="0" err="1"/>
              <a:t>readeru</a:t>
            </a:r>
            <a:r>
              <a:rPr lang="cs-CZ" altLang="en-US" dirty="0"/>
              <a:t>, ale i pomocí mikroskopie nebo </a:t>
            </a:r>
            <a:r>
              <a:rPr lang="cs-CZ" altLang="en-US" dirty="0" err="1"/>
              <a:t>flow</a:t>
            </a:r>
            <a:r>
              <a:rPr lang="cs-CZ" altLang="en-US" dirty="0"/>
              <a:t> </a:t>
            </a:r>
            <a:r>
              <a:rPr lang="cs-CZ" altLang="en-US" dirty="0" err="1"/>
              <a:t>cytometrie</a:t>
            </a:r>
            <a:r>
              <a:rPr lang="cs-CZ" altLang="en-US" dirty="0"/>
              <a:t> pomocí standardních filtrů pro zelenou fluorescenci. A je to esej, která je opravdu levná, takže se vyplatí jí rutinně přidávat do vašich </a:t>
            </a:r>
            <a:r>
              <a:rPr lang="cs-CZ" altLang="en-US"/>
              <a:t>luminiscenčních esejí.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58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otes Placeholder">
            <a:extLst>
              <a:ext uri="{FF2B5EF4-FFF2-40B4-BE49-F238E27FC236}">
                <a16:creationId xmlns:a16="http://schemas.microsoft.com/office/drawing/2014/main" id="{94997F30-9A20-4415-9D24-33B80C5F64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4598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JQ1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thienotriazolodiazepine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potent inhibitor of the BET family of bromodomain proteins 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BRD2, BRD3, BRD4 and the testis-specific protein BRDT in mammals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 –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binds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cereblon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(CRBN)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a part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E3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ligase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causes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ubiquitinylation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BRD protein and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degradation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Thalidomide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9442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otes Placeholder">
            <a:extLst>
              <a:ext uri="{FF2B5EF4-FFF2-40B4-BE49-F238E27FC236}">
                <a16:creationId xmlns:a16="http://schemas.microsoft.com/office/drawing/2014/main" id="{81A8F7B2-8197-4456-B1DF-C976668705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 dirty="0"/>
              <a:t>Další esej pro měření cytotoxicity využívá stejný princip, tedy narušení integrity membrány a kvantifikuje aktivitu laktát dehydrogenázy uniklé z nekrotických buněk. Esejí na měření LDH je na trhu spoustu, ale žádná nedosahuje citlivosti luminiscenční eseje od </a:t>
            </a:r>
            <a:r>
              <a:rPr lang="cs-CZ" dirty="0" err="1"/>
              <a:t>Promegy</a:t>
            </a:r>
            <a:r>
              <a:rPr lang="cs-CZ" dirty="0"/>
              <a:t>.</a:t>
            </a:r>
          </a:p>
          <a:p>
            <a:r>
              <a:rPr lang="cs-CZ" dirty="0"/>
              <a:t>Esej je založená na detekci NADH, které produkuje LDH oxidací laktátu na pyruvát. NADH je ve spřažené enzymatické reakci použito pro redukci </a:t>
            </a:r>
            <a:r>
              <a:rPr lang="cs-CZ" dirty="0" err="1"/>
              <a:t>proluciferinu</a:t>
            </a:r>
            <a:r>
              <a:rPr lang="cs-CZ" dirty="0"/>
              <a:t> na luciferin. </a:t>
            </a:r>
            <a:r>
              <a:rPr lang="cs-CZ" dirty="0" err="1"/>
              <a:t>Proluciferin</a:t>
            </a:r>
            <a:r>
              <a:rPr lang="cs-CZ" dirty="0"/>
              <a:t> je v tomto typu esejí označován </a:t>
            </a:r>
            <a:r>
              <a:rPr lang="cs-CZ" dirty="0" err="1"/>
              <a:t>Promegou</a:t>
            </a:r>
            <a:r>
              <a:rPr lang="cs-CZ" dirty="0"/>
              <a:t> jako </a:t>
            </a:r>
            <a:r>
              <a:rPr lang="cs-CZ" dirty="0" err="1"/>
              <a:t>reductase</a:t>
            </a:r>
            <a:r>
              <a:rPr lang="cs-CZ" dirty="0"/>
              <a:t> </a:t>
            </a:r>
            <a:r>
              <a:rPr lang="cs-CZ" dirty="0" err="1"/>
              <a:t>substrate</a:t>
            </a:r>
            <a:r>
              <a:rPr lang="cs-CZ" dirty="0"/>
              <a:t>. Luminiscence produkovaná přeměnou tohoto substrátu je přímo úměrná množství LDH.</a:t>
            </a:r>
          </a:p>
          <a:p>
            <a:r>
              <a:rPr lang="cs-CZ" dirty="0"/>
              <a:t>Esej funguje i pro 3D kultury a je možné ji použít i na měření cytotoxicity typicky u rakovinných buněk, na kterých se zkouší různé nové způsoby biologické léčby. Ať už se jedná buď o monoklonální protilátky, </a:t>
            </a:r>
            <a:r>
              <a:rPr lang="cs-CZ" dirty="0" err="1"/>
              <a:t>antibody</a:t>
            </a:r>
            <a:r>
              <a:rPr lang="cs-CZ" dirty="0"/>
              <a:t>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conjugates</a:t>
            </a:r>
            <a:r>
              <a:rPr lang="cs-CZ" dirty="0"/>
              <a:t>, CAR-T buňky a podobně.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 dirty="0"/>
              <a:t>Skutečná síla této eseje spočívá v tom, že je možné jí použít v </a:t>
            </a:r>
            <a:r>
              <a:rPr lang="cs-CZ" dirty="0" err="1"/>
              <a:t>pseudo</a:t>
            </a:r>
            <a:r>
              <a:rPr lang="cs-CZ" dirty="0"/>
              <a:t> kinetickém formátu. Tím, že je hodně citlivá, stačí odebrat několik </a:t>
            </a:r>
            <a:r>
              <a:rPr lang="cs-CZ" dirty="0" err="1"/>
              <a:t>mikrolitrů</a:t>
            </a:r>
            <a:r>
              <a:rPr lang="cs-CZ" dirty="0"/>
              <a:t> média v každém časovém bodě, tyto vzorky zamrazit a na konci experimentu všechny naráz změřit. Získáme tak zpětně kinetická data. Příklad takových dat je na grafu vpravo, kde byli buňky rakoviny prsu vystaveny účinku </a:t>
            </a:r>
            <a:r>
              <a:rPr lang="cs-CZ" dirty="0" err="1"/>
              <a:t>antibody</a:t>
            </a:r>
            <a:r>
              <a:rPr lang="cs-CZ" dirty="0"/>
              <a:t> </a:t>
            </a:r>
            <a:r>
              <a:rPr lang="cs-CZ" dirty="0" err="1"/>
              <a:t>drug</a:t>
            </a:r>
            <a:r>
              <a:rPr lang="cs-CZ" dirty="0"/>
              <a:t> konjugátu </a:t>
            </a:r>
            <a:r>
              <a:rPr lang="cs-CZ" dirty="0" err="1"/>
              <a:t>Kadcyla</a:t>
            </a:r>
            <a:r>
              <a:rPr lang="cs-CZ" dirty="0"/>
              <a:t> což je Herceptin-antiHER2 protilátka konjugovaná s </a:t>
            </a:r>
            <a:r>
              <a:rPr lang="cs-CZ" dirty="0" err="1"/>
              <a:t>mikrotubulárním</a:t>
            </a:r>
            <a:r>
              <a:rPr lang="cs-CZ" dirty="0"/>
              <a:t> inhibitorem.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1676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otes Placeholder">
            <a:extLst>
              <a:ext uri="{FF2B5EF4-FFF2-40B4-BE49-F238E27FC236}">
                <a16:creationId xmlns:a16="http://schemas.microsoft.com/office/drawing/2014/main" id="{917DA68B-8332-4557-8362-BECE82DFC6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/>
          <a:lstStyle/>
          <a:p>
            <a:pPr>
              <a:spcBef>
                <a:spcPct val="0"/>
              </a:spcBef>
            </a:pPr>
            <a:r>
              <a:rPr lang="cs-CZ" altLang="en-US" dirty="0"/>
              <a:t>Výhody těchto esejí jsem se rozhodl ukázat na </a:t>
            </a:r>
            <a:r>
              <a:rPr lang="cs-CZ" altLang="en-US" dirty="0" err="1"/>
              <a:t>Glucose-Glo</a:t>
            </a:r>
            <a:r>
              <a:rPr lang="cs-CZ" altLang="en-US" dirty="0"/>
              <a:t> a </a:t>
            </a:r>
            <a:r>
              <a:rPr lang="cs-CZ" altLang="en-US" dirty="0" err="1"/>
              <a:t>Lactate-Glo</a:t>
            </a:r>
            <a:r>
              <a:rPr lang="cs-CZ" altLang="en-US" dirty="0"/>
              <a:t>. Jsou velmi citlivé, takže stačí pár </a:t>
            </a:r>
            <a:r>
              <a:rPr lang="cs-CZ" altLang="en-US" dirty="0" err="1"/>
              <a:t>mikrolitrů</a:t>
            </a:r>
            <a:r>
              <a:rPr lang="cs-CZ" altLang="en-US" dirty="0"/>
              <a:t> média ke stanovení jednoho metabolitu, takže můžeme odebírat vzorky v čase a nebo i pro několik metabolitů naráz. Měřením koncentrace glukózy a laktátu zároveň získáme dobrý globální přehled o metabolizmu buněk, využívání </a:t>
            </a:r>
            <a:r>
              <a:rPr lang="cs-CZ" altLang="en-US" dirty="0" err="1"/>
              <a:t>glyklýzy</a:t>
            </a:r>
            <a:r>
              <a:rPr lang="cs-CZ" altLang="en-US" dirty="0"/>
              <a:t>, jako na grafu vpravo nahoře, kde vidíme, jak buňkám během dvou dnů dojde všechna glukóza v médiu a zvyšuje se produkce laktátu.</a:t>
            </a:r>
          </a:p>
          <a:p>
            <a:pPr>
              <a:spcBef>
                <a:spcPct val="0"/>
              </a:spcBef>
            </a:pPr>
            <a:r>
              <a:rPr lang="cs-CZ" altLang="en-US" dirty="0"/>
              <a:t>Zvýšená glykolýza je znakem různých zajímavých buněk, jako rakovinných buněk nebo aktivovaných T-lymfocytů, což je další možné použití eseje.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 cell lines</a:t>
            </a:r>
          </a:p>
          <a:p>
            <a:r>
              <a:rPr lang="cs-CZ" dirty="0"/>
              <a:t>OVCAR-3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invasivness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glutamine </a:t>
            </a:r>
            <a:r>
              <a:rPr lang="cs-CZ" dirty="0" err="1"/>
              <a:t>consumption</a:t>
            </a:r>
            <a:endParaRPr lang="cs-CZ" dirty="0"/>
          </a:p>
          <a:p>
            <a:r>
              <a:rPr lang="cs-CZ" dirty="0"/>
              <a:t>SKOV-3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invasiveness</a:t>
            </a:r>
            <a:r>
              <a:rPr lang="cs-CZ" dirty="0"/>
              <a:t>, </a:t>
            </a:r>
            <a:r>
              <a:rPr lang="cs-CZ" dirty="0" err="1"/>
              <a:t>high</a:t>
            </a:r>
            <a:r>
              <a:rPr lang="cs-CZ" dirty="0"/>
              <a:t> glutamine </a:t>
            </a:r>
            <a:r>
              <a:rPr lang="cs-CZ" dirty="0" err="1"/>
              <a:t>consumption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660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181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017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 dirty="0"/>
              <a:t>Na základní spřažený systém dehydrogenázy, reduktázy a luciferázy lze napojit i složitější enzymatický systém a detekovat glycerol a triacylglyceroly. Tato esej je zajímavá třeba pro ty, kteří se zabývají jaterními onemocněními. Vzorky se pro tuto esej opět dělí napůl a měří se s a bez přidané lipázy. Ze vzorku bez lipázy zjistíme koncentraci volného glycerolu. Z rozdílu hodnot vzorků s lipázou a bez lipázy zjistíme kolik detekovaného glycerolu ve skutečnosti pocházelo z triglyceridů.</a:t>
            </a:r>
          </a:p>
          <a:p>
            <a:r>
              <a:rPr lang="cs-CZ" dirty="0"/>
              <a:t>Opět je docela unikátní pro </a:t>
            </a:r>
            <a:r>
              <a:rPr lang="cs-CZ" dirty="0" err="1"/>
              <a:t>Promegu</a:t>
            </a:r>
            <a:r>
              <a:rPr lang="cs-CZ" dirty="0"/>
              <a:t>, že dokáže tyto lipidy kvantifikovat pomocí </a:t>
            </a:r>
            <a:r>
              <a:rPr lang="cs-CZ" dirty="0" err="1"/>
              <a:t>luminescence</a:t>
            </a:r>
            <a:r>
              <a:rPr lang="cs-CZ" dirty="0"/>
              <a:t> bez předchozí extrakce organickými rozpouštědly.</a:t>
            </a: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Insulin – </a:t>
            </a:r>
            <a:r>
              <a:rPr lang="cs-CZ" dirty="0" err="1"/>
              <a:t>stimulates</a:t>
            </a:r>
            <a:r>
              <a:rPr lang="cs-CZ" dirty="0"/>
              <a:t> </a:t>
            </a:r>
            <a:r>
              <a:rPr lang="cs-CZ" dirty="0" err="1"/>
              <a:t>absorption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glucose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cells</a:t>
            </a:r>
            <a:endParaRPr lang="cs-CZ" dirty="0"/>
          </a:p>
          <a:p>
            <a:r>
              <a:rPr lang="cs-CZ" dirty="0" err="1"/>
              <a:t>Isoproterenol</a:t>
            </a:r>
            <a:r>
              <a:rPr lang="cs-CZ" dirty="0"/>
              <a:t> – </a:t>
            </a:r>
            <a:r>
              <a:rPr lang="cs-CZ" dirty="0" err="1"/>
              <a:t>lipolysis</a:t>
            </a:r>
            <a:r>
              <a:rPr lang="cs-CZ" dirty="0"/>
              <a:t> </a:t>
            </a:r>
            <a:r>
              <a:rPr lang="cs-CZ" dirty="0" err="1"/>
              <a:t>inducer</a:t>
            </a: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 dirty="0"/>
              <a:t>Podobně lze detekovat i cholesterol a cholesterol ester. A tohle je poslední esej, kterou dnes ukazuji. Bylo jich hodně, tak děkuji za trpělivost.</a:t>
            </a: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811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5027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7802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075" tIns="49538" rIns="99075" bIns="49538">
            <a:normAutofit/>
          </a:bodyPr>
          <a:lstStyle/>
          <a:p>
            <a:r>
              <a:rPr lang="cs-CZ"/>
              <a:t>Další náš dodavatel</a:t>
            </a:r>
            <a:r>
              <a:rPr lang="cs-CZ" dirty="0"/>
              <a:t>, který je relevantní pro dnešní přednášku o buněčných esejích je </a:t>
            </a:r>
            <a:r>
              <a:rPr lang="cs-CZ" dirty="0" err="1"/>
              <a:t>Cytosmart</a:t>
            </a:r>
            <a:r>
              <a:rPr lang="cs-CZ" dirty="0"/>
              <a:t>. Nabízí různě velké a různě komplexní mikroskopy pro live cell </a:t>
            </a:r>
            <a:r>
              <a:rPr lang="cs-CZ" dirty="0" err="1"/>
              <a:t>imaging</a:t>
            </a:r>
            <a:r>
              <a:rPr lang="cs-CZ" dirty="0"/>
              <a:t> přímo v inkubátoru. Pomocí těchto mikroskopů můžete například sledovat jak se během několik dní mění </a:t>
            </a:r>
            <a:r>
              <a:rPr lang="cs-CZ" dirty="0" err="1"/>
              <a:t>konfluence</a:t>
            </a:r>
            <a:r>
              <a:rPr lang="cs-CZ" dirty="0"/>
              <a:t> buněk, což je další způsob testování </a:t>
            </a:r>
            <a:r>
              <a:rPr lang="cs-CZ" dirty="0" err="1"/>
              <a:t>viability</a:t>
            </a:r>
            <a:r>
              <a:rPr lang="cs-CZ" dirty="0"/>
              <a:t> nebo cytotoxicity.</a:t>
            </a:r>
          </a:p>
          <a:p>
            <a:r>
              <a:rPr lang="cs-CZ" dirty="0"/>
              <a:t>Můžeme vám snadno zařídit demo těchto přístrojů nebo vás propojit se zákazníky tady v Česku, kteří už </a:t>
            </a:r>
            <a:r>
              <a:rPr lang="cs-CZ" dirty="0" err="1"/>
              <a:t>Cytosmart</a:t>
            </a:r>
            <a:r>
              <a:rPr lang="cs-CZ" dirty="0"/>
              <a:t> mikroskopy používají.</a:t>
            </a:r>
          </a:p>
          <a:p>
            <a:r>
              <a:rPr lang="cs-CZ" dirty="0"/>
              <a:t>Úplně na závěr bych vás chtěl upozornit na další zdroj informací.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1625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Lze kombinovat s </a:t>
            </a:r>
            <a:r>
              <a:rPr lang="cs-CZ" dirty="0" err="1"/>
              <a:t>coelenterazinem</a:t>
            </a:r>
            <a:r>
              <a:rPr lang="cs-CZ" dirty="0"/>
              <a:t> H – nižší signál, </a:t>
            </a:r>
            <a:r>
              <a:rPr lang="cs-CZ" dirty="0" err="1"/>
              <a:t>autofluorescence</a:t>
            </a:r>
            <a:endParaRPr lang="cs-CZ" dirty="0"/>
          </a:p>
          <a:p>
            <a:r>
              <a:rPr lang="cs-CZ" dirty="0"/>
              <a:t>Konkurence </a:t>
            </a:r>
            <a:r>
              <a:rPr lang="cs-CZ" dirty="0" err="1"/>
              <a:t>Gaussia</a:t>
            </a:r>
            <a:r>
              <a:rPr lang="cs-CZ" dirty="0"/>
              <a:t> </a:t>
            </a:r>
            <a:r>
              <a:rPr lang="cs-CZ" dirty="0" err="1"/>
              <a:t>luciferase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569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058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2EA0D-E6F0-4944-BA99-40194523617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87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BC404-775E-BC48-973F-A7970D5A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7DC764-D881-2248-888F-6521A067A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0CE731-34AE-2746-A49B-501ADF3A7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39ED-7926-4715-970E-E6A836617A6F}" type="datetime1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05D300-76CF-6A4C-A911-76300BED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82482F-93C3-FA45-BF3A-E60CD97D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9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E6882-0B59-3D4E-BC4C-AF9C8F5B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3D2F5D-5A59-0445-AD52-052A88FA0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630C10-31A4-7045-ACD3-864E87AA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85A7-F747-454B-9F12-2BDEB8B6E2DC}" type="datetime1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32232A-94B3-2747-9A57-5ED594DA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1A12EC-D297-4947-8C80-A06D84EC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60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9A0F458-DF1B-654F-8161-7B8DFB6E1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5C272A5-29A1-1D42-87BC-054F4DE82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0457E8-AC67-8D4A-BFB9-0789F562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A79B-C359-42EA-BC40-5E78F70DFF9A}" type="datetime1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E3F74D-038F-5140-9F46-75B2A82D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415F45-B5D7-704D-B682-879E94AD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04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2BC8E-14FB-48BB-8FAC-4A79A4958CBC}" type="datetime1">
              <a:rPr lang="cs-CZ" smtClean="0"/>
              <a:t>23.05.2022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marL="95250"/>
            <a:fld id="{81D60167-4931-47E6-BA6A-407CBD079E47}" type="slidenum">
              <a:rPr lang="cs-CZ" smtClean="0"/>
              <a:pPr marL="9525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5557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CFC18-F6BD-4F86-A8EF-8C7ED3D4813D}" type="datetime1">
              <a:rPr lang="cs-CZ" smtClean="0"/>
              <a:t>23.05.2022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marL="95250"/>
            <a:fld id="{81D60167-4931-47E6-BA6A-407CBD079E47}" type="slidenum">
              <a:rPr lang="cs-CZ" smtClean="0"/>
              <a:pPr marL="9525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536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1B817-0EAB-DF44-BE9E-F561E82A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D1F152-EE7D-9E47-BC4B-54D0F268B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49A2A1-428D-0D4D-87DD-93D110A8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F7C7-EE3B-4F19-98FE-5906BD3AACF9}" type="datetime1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0F1E28-74E7-D44E-928A-A74DDF674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99581F-2B36-2D40-B8AC-E162BBEC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65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747CA-E302-9B48-BEB3-BA8FA0B9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6768F1-A77C-914F-9901-7D3AFA8F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5BCD47-D33D-954D-B530-0E1499CF7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23E3-E49A-45F4-B73A-2027182A8E1F}" type="datetime1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39BDEF-E364-F149-8104-BBCB930A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060C59-E91E-AD4C-9BAD-6DBD02B1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78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2DFA7-0CAE-5241-942B-1CC96E32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6860A1-548C-5A44-AF57-43E4811CE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E66B9E-9BDD-584B-8CD4-C015BA1C9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FC98E05-0EB3-E546-B4F9-CEA5D6E5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68DC-4D9D-45CD-AD34-76B88B21EFC4}" type="datetime1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4EF628-47CB-4F41-A547-8AA16469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D3CDCA-B6F9-9746-9CB9-7C552009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0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0EB02-0F0F-0A4B-9479-985BABCD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CDB4E8-532D-1F47-AFE3-81B870E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8FA1C9-8148-374D-A3C4-09FEE6FD6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1F1547-9781-B045-80C7-3803F0A88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FF0C761-59B6-B846-9991-49F467BA9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BA57A16-5403-3D4A-919C-4454AA3E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5B6-9DBA-4978-9E92-A7E5032E2EB3}" type="datetime1">
              <a:rPr lang="cs-CZ" smtClean="0"/>
              <a:t>23.05.2022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440BB5-29DC-824E-978E-96C618F5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F72DAB9-8F44-FE4A-8094-A5292C2D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21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74DC2-BCA7-3043-89B3-E21FA7DE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CA5730-6876-9E4E-ADB4-2F8109A6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C2EB-A756-4B22-BC23-77E5DDA0A0C2}" type="datetime1">
              <a:rPr lang="cs-CZ" smtClean="0"/>
              <a:t>23.05.2022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D2256A-29E1-0F4A-AA9D-9C940F88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236ED1-4DD6-1140-BBF7-E900416E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67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F2BAD6E-6F45-D844-B21E-D6849870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0852-08F7-41FF-AE94-62E3B6B77059}" type="datetime1">
              <a:rPr lang="cs-CZ" smtClean="0"/>
              <a:t>23.05.2022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0512B26-E0FF-A644-9424-6F209768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EED196-10B1-D342-97AE-CB2BAEDA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48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E79A3-E0DB-704B-9B45-C255EC21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63B78-8620-8848-898C-08DE825A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9716D9-6CAC-974F-9DCE-26CD4822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0418A6-56FC-334E-B949-B2D79F12C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47C5-874C-478C-8CC7-4FC9026F0675}" type="datetime1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A9AC08-5AF2-DF41-A119-AB3D91C68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52DF23-608C-8A42-8A08-74B49343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72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5187F-D55C-4E40-8686-6188FA11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81F4DFC-47C2-CD46-AA74-03EA7324C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D85713-6EE3-4C46-997D-7FC37FA31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B77A54-72F4-4F4A-9268-9B2D9D49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A6A7-1D37-4EA2-822C-58345AFAF908}" type="datetime1">
              <a:rPr lang="cs-CZ" smtClean="0"/>
              <a:t>23.05.2022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D1CC38-1ADB-8A40-9A9C-6F2D863E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5858AD-8388-6F46-82EC-BB8B03CA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63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A86FCF3-42C2-B641-91FF-4F17CF9A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4C4EC6-F347-2348-8E12-226AB0560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82ED8D-274E-544A-8847-9349FA352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51210-D215-41B3-8B55-97A4489ECE0F}" type="datetime1">
              <a:rPr lang="cs-CZ" smtClean="0"/>
              <a:t>23.05.2022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D545C0-E63C-4543-A436-965B173BD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656504-7144-6348-B4DD-8A7E7A49F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0250C-D7EF-A746-B66B-9DFE4A93FD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47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g"/><Relationship Id="rId7" Type="http://schemas.openxmlformats.org/officeDocument/2006/relationships/image" Target="../media/image11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jpg"/><Relationship Id="rId9" Type="http://schemas.openxmlformats.org/officeDocument/2006/relationships/image" Target="../media/image11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19.jpe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3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124.png"/><Relationship Id="rId7" Type="http://schemas.openxmlformats.org/officeDocument/2006/relationships/image" Target="../media/image12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11" Type="http://schemas.openxmlformats.org/officeDocument/2006/relationships/image" Target="../media/image6.pn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5.png"/><Relationship Id="rId3" Type="http://schemas.microsoft.com/office/2007/relationships/media" Target="../media/media2.mp4"/><Relationship Id="rId7" Type="http://schemas.openxmlformats.org/officeDocument/2006/relationships/image" Target="../media/image131.jpeg"/><Relationship Id="rId12" Type="http://schemas.openxmlformats.org/officeDocument/2006/relationships/image" Target="../media/image1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8.xml"/><Relationship Id="rId11" Type="http://schemas.openxmlformats.org/officeDocument/2006/relationships/image" Target="../media/image1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reepngimg.com/png/88452-standing-human-business-question-mark-behavio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bezobratlí, oceánské dno&#10;&#10;Popis byl vytvořen automaticky">
            <a:extLst>
              <a:ext uri="{FF2B5EF4-FFF2-40B4-BE49-F238E27FC236}">
                <a16:creationId xmlns:a16="http://schemas.microsoft.com/office/drawing/2014/main" id="{06B04F24-7B17-4707-B76A-D721B01BE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526" r="13526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8ECE9AC-CAEE-45E8-99D2-AE09E9CA6C71}"/>
              </a:ext>
            </a:extLst>
          </p:cNvPr>
          <p:cNvSpPr txBox="1">
            <a:spLocks/>
          </p:cNvSpPr>
          <p:nvPr/>
        </p:nvSpPr>
        <p:spPr>
          <a:xfrm>
            <a:off x="838199" y="23649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Monitoring Cell </a:t>
            </a:r>
            <a:r>
              <a:rPr lang="cs-CZ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r>
              <a:rPr lang="cs-CZ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41E733A-3AD2-4495-87AF-912891F7AA0F}"/>
              </a:ext>
            </a:extLst>
          </p:cNvPr>
          <p:cNvSpPr txBox="1">
            <a:spLocks/>
          </p:cNvSpPr>
          <p:nvPr/>
        </p:nvSpPr>
        <p:spPr>
          <a:xfrm>
            <a:off x="838199" y="3834795"/>
            <a:ext cx="10515600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Vojtěch Ledvina, Ph.D.</a:t>
            </a:r>
          </a:p>
          <a:p>
            <a:r>
              <a:rPr lang="cs-CZ" sz="20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vojtech.ledvina@eastport.cz</a:t>
            </a:r>
          </a:p>
          <a:p>
            <a:endParaRPr lang="cs-CZ" sz="3200" dirty="0">
              <a:ln w="0">
                <a:solidFill>
                  <a:srgbClr val="D61535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173DC5A-EFBA-4994-B027-DD3FFB0FF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77" y="5955864"/>
            <a:ext cx="1366223" cy="90213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0CFC8D0-DCC3-4C85-9E6D-49B113767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29" y="6048599"/>
            <a:ext cx="3161861" cy="5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0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69373" y="1441704"/>
            <a:ext cx="2173605" cy="3843654"/>
          </a:xfrm>
          <a:custGeom>
            <a:avLst/>
            <a:gdLst/>
            <a:ahLst/>
            <a:cxnLst/>
            <a:rect l="l" t="t" r="r" b="b"/>
            <a:pathLst>
              <a:path w="2173604" h="3843654">
                <a:moveTo>
                  <a:pt x="1811030" y="0"/>
                </a:moveTo>
                <a:lnTo>
                  <a:pt x="362199" y="0"/>
                </a:lnTo>
                <a:lnTo>
                  <a:pt x="332495" y="1200"/>
                </a:lnTo>
                <a:lnTo>
                  <a:pt x="275163" y="10527"/>
                </a:lnTo>
                <a:lnTo>
                  <a:pt x="221220" y="28466"/>
                </a:lnTo>
                <a:lnTo>
                  <a:pt x="171414" y="54270"/>
                </a:lnTo>
                <a:lnTo>
                  <a:pt x="126489" y="87194"/>
                </a:lnTo>
                <a:lnTo>
                  <a:pt x="87192" y="126491"/>
                </a:lnTo>
                <a:lnTo>
                  <a:pt x="54268" y="171416"/>
                </a:lnTo>
                <a:lnTo>
                  <a:pt x="28465" y="221221"/>
                </a:lnTo>
                <a:lnTo>
                  <a:pt x="10527" y="275162"/>
                </a:lnTo>
                <a:lnTo>
                  <a:pt x="1200" y="332491"/>
                </a:lnTo>
                <a:lnTo>
                  <a:pt x="0" y="362193"/>
                </a:lnTo>
                <a:lnTo>
                  <a:pt x="0" y="3481327"/>
                </a:lnTo>
                <a:lnTo>
                  <a:pt x="4740" y="3540075"/>
                </a:lnTo>
                <a:lnTo>
                  <a:pt x="18466" y="3595806"/>
                </a:lnTo>
                <a:lnTo>
                  <a:pt x="40430" y="3647774"/>
                </a:lnTo>
                <a:lnTo>
                  <a:pt x="69887" y="3695233"/>
                </a:lnTo>
                <a:lnTo>
                  <a:pt x="106090" y="3737437"/>
                </a:lnTo>
                <a:lnTo>
                  <a:pt x="148294" y="3773640"/>
                </a:lnTo>
                <a:lnTo>
                  <a:pt x="195753" y="3803097"/>
                </a:lnTo>
                <a:lnTo>
                  <a:pt x="247721" y="3825061"/>
                </a:lnTo>
                <a:lnTo>
                  <a:pt x="303452" y="3838786"/>
                </a:lnTo>
                <a:lnTo>
                  <a:pt x="362199" y="3843527"/>
                </a:lnTo>
                <a:lnTo>
                  <a:pt x="1811030" y="3843527"/>
                </a:lnTo>
                <a:lnTo>
                  <a:pt x="1869773" y="3838786"/>
                </a:lnTo>
                <a:lnTo>
                  <a:pt x="1925502" y="3825061"/>
                </a:lnTo>
                <a:lnTo>
                  <a:pt x="1977468" y="3803097"/>
                </a:lnTo>
                <a:lnTo>
                  <a:pt x="2024926" y="3773640"/>
                </a:lnTo>
                <a:lnTo>
                  <a:pt x="2067130" y="3737437"/>
                </a:lnTo>
                <a:lnTo>
                  <a:pt x="2103334" y="3695233"/>
                </a:lnTo>
                <a:lnTo>
                  <a:pt x="2132791" y="3647774"/>
                </a:lnTo>
                <a:lnTo>
                  <a:pt x="2154756" y="3595806"/>
                </a:lnTo>
                <a:lnTo>
                  <a:pt x="2168482" y="3540075"/>
                </a:lnTo>
                <a:lnTo>
                  <a:pt x="2173223" y="3481327"/>
                </a:lnTo>
                <a:lnTo>
                  <a:pt x="2173223" y="362193"/>
                </a:lnTo>
                <a:lnTo>
                  <a:pt x="2168482" y="303450"/>
                </a:lnTo>
                <a:lnTo>
                  <a:pt x="2154756" y="247721"/>
                </a:lnTo>
                <a:lnTo>
                  <a:pt x="2132791" y="195755"/>
                </a:lnTo>
                <a:lnTo>
                  <a:pt x="2103334" y="148297"/>
                </a:lnTo>
                <a:lnTo>
                  <a:pt x="2067130" y="106093"/>
                </a:lnTo>
                <a:lnTo>
                  <a:pt x="2024926" y="69889"/>
                </a:lnTo>
                <a:lnTo>
                  <a:pt x="1977468" y="40432"/>
                </a:lnTo>
                <a:lnTo>
                  <a:pt x="1925502" y="18467"/>
                </a:lnTo>
                <a:lnTo>
                  <a:pt x="1869773" y="4741"/>
                </a:lnTo>
                <a:lnTo>
                  <a:pt x="181103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08904" y="1441704"/>
            <a:ext cx="2173605" cy="3843654"/>
          </a:xfrm>
          <a:custGeom>
            <a:avLst/>
            <a:gdLst/>
            <a:ahLst/>
            <a:cxnLst/>
            <a:rect l="l" t="t" r="r" b="b"/>
            <a:pathLst>
              <a:path w="2173604" h="3843654">
                <a:moveTo>
                  <a:pt x="1811030" y="0"/>
                </a:moveTo>
                <a:lnTo>
                  <a:pt x="362193" y="0"/>
                </a:lnTo>
                <a:lnTo>
                  <a:pt x="332491" y="1200"/>
                </a:lnTo>
                <a:lnTo>
                  <a:pt x="275162" y="10527"/>
                </a:lnTo>
                <a:lnTo>
                  <a:pt x="221221" y="28466"/>
                </a:lnTo>
                <a:lnTo>
                  <a:pt x="171416" y="54270"/>
                </a:lnTo>
                <a:lnTo>
                  <a:pt x="126491" y="87194"/>
                </a:lnTo>
                <a:lnTo>
                  <a:pt x="87194" y="126491"/>
                </a:lnTo>
                <a:lnTo>
                  <a:pt x="54270" y="171416"/>
                </a:lnTo>
                <a:lnTo>
                  <a:pt x="28466" y="221221"/>
                </a:lnTo>
                <a:lnTo>
                  <a:pt x="10527" y="275162"/>
                </a:lnTo>
                <a:lnTo>
                  <a:pt x="1200" y="332491"/>
                </a:lnTo>
                <a:lnTo>
                  <a:pt x="0" y="362193"/>
                </a:lnTo>
                <a:lnTo>
                  <a:pt x="0" y="3481327"/>
                </a:lnTo>
                <a:lnTo>
                  <a:pt x="4741" y="3540075"/>
                </a:lnTo>
                <a:lnTo>
                  <a:pt x="18467" y="3595806"/>
                </a:lnTo>
                <a:lnTo>
                  <a:pt x="40432" y="3647774"/>
                </a:lnTo>
                <a:lnTo>
                  <a:pt x="69889" y="3695233"/>
                </a:lnTo>
                <a:lnTo>
                  <a:pt x="106093" y="3737437"/>
                </a:lnTo>
                <a:lnTo>
                  <a:pt x="148297" y="3773640"/>
                </a:lnTo>
                <a:lnTo>
                  <a:pt x="195755" y="3803097"/>
                </a:lnTo>
                <a:lnTo>
                  <a:pt x="247721" y="3825061"/>
                </a:lnTo>
                <a:lnTo>
                  <a:pt x="303450" y="3838786"/>
                </a:lnTo>
                <a:lnTo>
                  <a:pt x="362193" y="3843527"/>
                </a:lnTo>
                <a:lnTo>
                  <a:pt x="1811030" y="3843527"/>
                </a:lnTo>
                <a:lnTo>
                  <a:pt x="1869773" y="3838786"/>
                </a:lnTo>
                <a:lnTo>
                  <a:pt x="1925502" y="3825061"/>
                </a:lnTo>
                <a:lnTo>
                  <a:pt x="1977468" y="3803097"/>
                </a:lnTo>
                <a:lnTo>
                  <a:pt x="2024926" y="3773640"/>
                </a:lnTo>
                <a:lnTo>
                  <a:pt x="2067130" y="3737437"/>
                </a:lnTo>
                <a:lnTo>
                  <a:pt x="2103334" y="3695233"/>
                </a:lnTo>
                <a:lnTo>
                  <a:pt x="2132791" y="3647774"/>
                </a:lnTo>
                <a:lnTo>
                  <a:pt x="2154756" y="3595806"/>
                </a:lnTo>
                <a:lnTo>
                  <a:pt x="2168482" y="3540075"/>
                </a:lnTo>
                <a:lnTo>
                  <a:pt x="2173223" y="3481327"/>
                </a:lnTo>
                <a:lnTo>
                  <a:pt x="2173223" y="362193"/>
                </a:lnTo>
                <a:lnTo>
                  <a:pt x="2168482" y="303450"/>
                </a:lnTo>
                <a:lnTo>
                  <a:pt x="2154756" y="247721"/>
                </a:lnTo>
                <a:lnTo>
                  <a:pt x="2132791" y="195755"/>
                </a:lnTo>
                <a:lnTo>
                  <a:pt x="2103334" y="148297"/>
                </a:lnTo>
                <a:lnTo>
                  <a:pt x="2067130" y="106093"/>
                </a:lnTo>
                <a:lnTo>
                  <a:pt x="2024926" y="69889"/>
                </a:lnTo>
                <a:lnTo>
                  <a:pt x="1977468" y="40432"/>
                </a:lnTo>
                <a:lnTo>
                  <a:pt x="1925502" y="18467"/>
                </a:lnTo>
                <a:lnTo>
                  <a:pt x="1869773" y="4741"/>
                </a:lnTo>
                <a:lnTo>
                  <a:pt x="181103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49768" y="1441704"/>
            <a:ext cx="2173605" cy="3843654"/>
          </a:xfrm>
          <a:custGeom>
            <a:avLst/>
            <a:gdLst/>
            <a:ahLst/>
            <a:cxnLst/>
            <a:rect l="l" t="t" r="r" b="b"/>
            <a:pathLst>
              <a:path w="2173604" h="3843654">
                <a:moveTo>
                  <a:pt x="1811030" y="0"/>
                </a:moveTo>
                <a:lnTo>
                  <a:pt x="362193" y="0"/>
                </a:lnTo>
                <a:lnTo>
                  <a:pt x="332491" y="1200"/>
                </a:lnTo>
                <a:lnTo>
                  <a:pt x="275162" y="10527"/>
                </a:lnTo>
                <a:lnTo>
                  <a:pt x="221221" y="28466"/>
                </a:lnTo>
                <a:lnTo>
                  <a:pt x="171416" y="54270"/>
                </a:lnTo>
                <a:lnTo>
                  <a:pt x="126491" y="87194"/>
                </a:lnTo>
                <a:lnTo>
                  <a:pt x="87194" y="126491"/>
                </a:lnTo>
                <a:lnTo>
                  <a:pt x="54270" y="171416"/>
                </a:lnTo>
                <a:lnTo>
                  <a:pt x="28466" y="221221"/>
                </a:lnTo>
                <a:lnTo>
                  <a:pt x="10527" y="275162"/>
                </a:lnTo>
                <a:lnTo>
                  <a:pt x="1200" y="332491"/>
                </a:lnTo>
                <a:lnTo>
                  <a:pt x="0" y="362193"/>
                </a:lnTo>
                <a:lnTo>
                  <a:pt x="0" y="3481327"/>
                </a:lnTo>
                <a:lnTo>
                  <a:pt x="4741" y="3540075"/>
                </a:lnTo>
                <a:lnTo>
                  <a:pt x="18467" y="3595806"/>
                </a:lnTo>
                <a:lnTo>
                  <a:pt x="40432" y="3647774"/>
                </a:lnTo>
                <a:lnTo>
                  <a:pt x="69889" y="3695233"/>
                </a:lnTo>
                <a:lnTo>
                  <a:pt x="106093" y="3737437"/>
                </a:lnTo>
                <a:lnTo>
                  <a:pt x="148297" y="3773640"/>
                </a:lnTo>
                <a:lnTo>
                  <a:pt x="195755" y="3803097"/>
                </a:lnTo>
                <a:lnTo>
                  <a:pt x="247721" y="3825061"/>
                </a:lnTo>
                <a:lnTo>
                  <a:pt x="303450" y="3838786"/>
                </a:lnTo>
                <a:lnTo>
                  <a:pt x="362193" y="3843527"/>
                </a:lnTo>
                <a:lnTo>
                  <a:pt x="1811030" y="3843527"/>
                </a:lnTo>
                <a:lnTo>
                  <a:pt x="1869773" y="3838786"/>
                </a:lnTo>
                <a:lnTo>
                  <a:pt x="1925502" y="3825061"/>
                </a:lnTo>
                <a:lnTo>
                  <a:pt x="1977468" y="3803097"/>
                </a:lnTo>
                <a:lnTo>
                  <a:pt x="2024926" y="3773640"/>
                </a:lnTo>
                <a:lnTo>
                  <a:pt x="2067130" y="3737437"/>
                </a:lnTo>
                <a:lnTo>
                  <a:pt x="2103334" y="3695233"/>
                </a:lnTo>
                <a:lnTo>
                  <a:pt x="2132791" y="3647774"/>
                </a:lnTo>
                <a:lnTo>
                  <a:pt x="2154756" y="3595806"/>
                </a:lnTo>
                <a:lnTo>
                  <a:pt x="2168482" y="3540075"/>
                </a:lnTo>
                <a:lnTo>
                  <a:pt x="2173223" y="3481327"/>
                </a:lnTo>
                <a:lnTo>
                  <a:pt x="2173223" y="362193"/>
                </a:lnTo>
                <a:lnTo>
                  <a:pt x="2168482" y="303450"/>
                </a:lnTo>
                <a:lnTo>
                  <a:pt x="2154756" y="247721"/>
                </a:lnTo>
                <a:lnTo>
                  <a:pt x="2132791" y="195755"/>
                </a:lnTo>
                <a:lnTo>
                  <a:pt x="2103334" y="148297"/>
                </a:lnTo>
                <a:lnTo>
                  <a:pt x="2067130" y="106093"/>
                </a:lnTo>
                <a:lnTo>
                  <a:pt x="2024926" y="69889"/>
                </a:lnTo>
                <a:lnTo>
                  <a:pt x="1977468" y="40432"/>
                </a:lnTo>
                <a:lnTo>
                  <a:pt x="1925502" y="18467"/>
                </a:lnTo>
                <a:lnTo>
                  <a:pt x="1869773" y="4741"/>
                </a:lnTo>
                <a:lnTo>
                  <a:pt x="181103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4519" y="2862073"/>
            <a:ext cx="8442960" cy="506095"/>
          </a:xfrm>
          <a:custGeom>
            <a:avLst/>
            <a:gdLst/>
            <a:ahLst/>
            <a:cxnLst/>
            <a:rect l="l" t="t" r="r" b="b"/>
            <a:pathLst>
              <a:path w="8442960" h="506095">
                <a:moveTo>
                  <a:pt x="8358621" y="0"/>
                </a:moveTo>
                <a:lnTo>
                  <a:pt x="78558" y="193"/>
                </a:lnTo>
                <a:lnTo>
                  <a:pt x="38690" y="13391"/>
                </a:lnTo>
                <a:lnTo>
                  <a:pt x="10616" y="43315"/>
                </a:lnTo>
                <a:lnTo>
                  <a:pt x="0" y="84338"/>
                </a:lnTo>
                <a:lnTo>
                  <a:pt x="193" y="427395"/>
                </a:lnTo>
                <a:lnTo>
                  <a:pt x="13403" y="467282"/>
                </a:lnTo>
                <a:lnTo>
                  <a:pt x="43332" y="495355"/>
                </a:lnTo>
                <a:lnTo>
                  <a:pt x="84319" y="505967"/>
                </a:lnTo>
                <a:lnTo>
                  <a:pt x="8364405" y="505773"/>
                </a:lnTo>
                <a:lnTo>
                  <a:pt x="8404295" y="492564"/>
                </a:lnTo>
                <a:lnTo>
                  <a:pt x="8432355" y="462634"/>
                </a:lnTo>
                <a:lnTo>
                  <a:pt x="8442959" y="421629"/>
                </a:lnTo>
                <a:lnTo>
                  <a:pt x="8442765" y="78554"/>
                </a:lnTo>
                <a:lnTo>
                  <a:pt x="8429563" y="38664"/>
                </a:lnTo>
                <a:lnTo>
                  <a:pt x="8399640" y="10604"/>
                </a:lnTo>
                <a:lnTo>
                  <a:pt x="8358621" y="0"/>
                </a:lnTo>
                <a:close/>
              </a:path>
            </a:pathLst>
          </a:custGeom>
          <a:solidFill>
            <a:srgbClr val="E6F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4519" y="2862073"/>
            <a:ext cx="8442960" cy="506095"/>
          </a:xfrm>
          <a:custGeom>
            <a:avLst/>
            <a:gdLst/>
            <a:ahLst/>
            <a:cxnLst/>
            <a:rect l="l" t="t" r="r" b="b"/>
            <a:pathLst>
              <a:path w="8442960" h="506095">
                <a:moveTo>
                  <a:pt x="0" y="84338"/>
                </a:moveTo>
                <a:lnTo>
                  <a:pt x="10616" y="43315"/>
                </a:lnTo>
                <a:lnTo>
                  <a:pt x="38690" y="13391"/>
                </a:lnTo>
                <a:lnTo>
                  <a:pt x="78558" y="193"/>
                </a:lnTo>
                <a:lnTo>
                  <a:pt x="8358621" y="0"/>
                </a:lnTo>
                <a:lnTo>
                  <a:pt x="8373179" y="1247"/>
                </a:lnTo>
                <a:lnTo>
                  <a:pt x="8411125" y="18295"/>
                </a:lnTo>
                <a:lnTo>
                  <a:pt x="8436100" y="50924"/>
                </a:lnTo>
                <a:lnTo>
                  <a:pt x="8442959" y="421629"/>
                </a:lnTo>
                <a:lnTo>
                  <a:pt x="8441712" y="436180"/>
                </a:lnTo>
                <a:lnTo>
                  <a:pt x="8424663" y="474120"/>
                </a:lnTo>
                <a:lnTo>
                  <a:pt x="8392035" y="499104"/>
                </a:lnTo>
                <a:lnTo>
                  <a:pt x="84319" y="505967"/>
                </a:lnTo>
                <a:lnTo>
                  <a:pt x="69778" y="504719"/>
                </a:lnTo>
                <a:lnTo>
                  <a:pt x="31848" y="487658"/>
                </a:lnTo>
                <a:lnTo>
                  <a:pt x="6862" y="455020"/>
                </a:lnTo>
                <a:lnTo>
                  <a:pt x="0" y="84338"/>
                </a:lnTo>
                <a:close/>
              </a:path>
            </a:pathLst>
          </a:custGeom>
          <a:ln w="609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2808" y="2947417"/>
            <a:ext cx="1450975" cy="368935"/>
          </a:xfrm>
          <a:custGeom>
            <a:avLst/>
            <a:gdLst/>
            <a:ahLst/>
            <a:cxnLst/>
            <a:rect l="l" t="t" r="r" b="b"/>
            <a:pathLst>
              <a:path w="1450975" h="368935">
                <a:moveTo>
                  <a:pt x="0" y="368807"/>
                </a:moveTo>
                <a:lnTo>
                  <a:pt x="1450847" y="368807"/>
                </a:lnTo>
                <a:lnTo>
                  <a:pt x="1450847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E6F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71548" y="3017453"/>
            <a:ext cx="13905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3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50" b="1" spc="-25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450" b="1" spc="-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450" b="1" spc="-2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450" b="1" spc="-25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ANCE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74519" y="3599688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8359139" y="0"/>
                </a:moveTo>
                <a:lnTo>
                  <a:pt x="78888" y="142"/>
                </a:lnTo>
                <a:lnTo>
                  <a:pt x="38882" y="13035"/>
                </a:lnTo>
                <a:lnTo>
                  <a:pt x="10675" y="42824"/>
                </a:lnTo>
                <a:lnTo>
                  <a:pt x="0" y="83819"/>
                </a:lnTo>
                <a:lnTo>
                  <a:pt x="142" y="424025"/>
                </a:lnTo>
                <a:lnTo>
                  <a:pt x="13052" y="464011"/>
                </a:lnTo>
                <a:lnTo>
                  <a:pt x="42855" y="492231"/>
                </a:lnTo>
                <a:lnTo>
                  <a:pt x="83819" y="502919"/>
                </a:lnTo>
                <a:lnTo>
                  <a:pt x="8364078" y="502777"/>
                </a:lnTo>
                <a:lnTo>
                  <a:pt x="8404108" y="489853"/>
                </a:lnTo>
                <a:lnTo>
                  <a:pt x="8432298" y="460038"/>
                </a:lnTo>
                <a:lnTo>
                  <a:pt x="8442959" y="419099"/>
                </a:lnTo>
                <a:lnTo>
                  <a:pt x="8442817" y="78881"/>
                </a:lnTo>
                <a:lnTo>
                  <a:pt x="8429924" y="38851"/>
                </a:lnTo>
                <a:lnTo>
                  <a:pt x="8400135" y="10661"/>
                </a:lnTo>
                <a:lnTo>
                  <a:pt x="8359139" y="0"/>
                </a:lnTo>
                <a:close/>
              </a:path>
            </a:pathLst>
          </a:custGeom>
          <a:solidFill>
            <a:srgbClr val="E5F2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74519" y="3599688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0" y="83819"/>
                </a:moveTo>
                <a:lnTo>
                  <a:pt x="10675" y="42824"/>
                </a:lnTo>
                <a:lnTo>
                  <a:pt x="38882" y="13035"/>
                </a:lnTo>
                <a:lnTo>
                  <a:pt x="78888" y="142"/>
                </a:lnTo>
                <a:lnTo>
                  <a:pt x="8359139" y="0"/>
                </a:lnTo>
                <a:lnTo>
                  <a:pt x="8373698" y="1254"/>
                </a:lnTo>
                <a:lnTo>
                  <a:pt x="8411591" y="18391"/>
                </a:lnTo>
                <a:lnTo>
                  <a:pt x="8436380" y="51160"/>
                </a:lnTo>
                <a:lnTo>
                  <a:pt x="8442959" y="419099"/>
                </a:lnTo>
                <a:lnTo>
                  <a:pt x="8441704" y="433626"/>
                </a:lnTo>
                <a:lnTo>
                  <a:pt x="8424568" y="471497"/>
                </a:lnTo>
                <a:lnTo>
                  <a:pt x="8391799" y="496322"/>
                </a:lnTo>
                <a:lnTo>
                  <a:pt x="83819" y="502919"/>
                </a:lnTo>
                <a:lnTo>
                  <a:pt x="69278" y="501661"/>
                </a:lnTo>
                <a:lnTo>
                  <a:pt x="31398" y="484488"/>
                </a:lnTo>
                <a:lnTo>
                  <a:pt x="6589" y="451705"/>
                </a:lnTo>
                <a:lnTo>
                  <a:pt x="0" y="83819"/>
                </a:lnTo>
                <a:close/>
              </a:path>
            </a:pathLst>
          </a:custGeom>
          <a:ln w="609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2808" y="3681985"/>
            <a:ext cx="1740535" cy="368935"/>
          </a:xfrm>
          <a:custGeom>
            <a:avLst/>
            <a:gdLst/>
            <a:ahLst/>
            <a:cxnLst/>
            <a:rect l="l" t="t" r="r" b="b"/>
            <a:pathLst>
              <a:path w="1740535" h="368935">
                <a:moveTo>
                  <a:pt x="0" y="368807"/>
                </a:moveTo>
                <a:lnTo>
                  <a:pt x="1740407" y="368807"/>
                </a:lnTo>
                <a:lnTo>
                  <a:pt x="1740407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E5F2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1548" y="3752910"/>
            <a:ext cx="15646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450" b="1" spc="-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450" b="1" spc="-3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450" b="1" spc="-1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450" b="1" spc="-3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sz="1450" b="1" spc="-3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50" b="1" spc="-30" dirty="0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74519" y="4334255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8359139" y="0"/>
                </a:moveTo>
                <a:lnTo>
                  <a:pt x="78888" y="142"/>
                </a:lnTo>
                <a:lnTo>
                  <a:pt x="38882" y="13037"/>
                </a:lnTo>
                <a:lnTo>
                  <a:pt x="10675" y="42828"/>
                </a:lnTo>
                <a:lnTo>
                  <a:pt x="0" y="83819"/>
                </a:lnTo>
                <a:lnTo>
                  <a:pt x="142" y="424025"/>
                </a:lnTo>
                <a:lnTo>
                  <a:pt x="13052" y="464011"/>
                </a:lnTo>
                <a:lnTo>
                  <a:pt x="42855" y="492231"/>
                </a:lnTo>
                <a:lnTo>
                  <a:pt x="83819" y="502919"/>
                </a:lnTo>
                <a:lnTo>
                  <a:pt x="8364078" y="502777"/>
                </a:lnTo>
                <a:lnTo>
                  <a:pt x="8404108" y="489853"/>
                </a:lnTo>
                <a:lnTo>
                  <a:pt x="8432298" y="460038"/>
                </a:lnTo>
                <a:lnTo>
                  <a:pt x="8442959" y="419099"/>
                </a:lnTo>
                <a:lnTo>
                  <a:pt x="8442817" y="78882"/>
                </a:lnTo>
                <a:lnTo>
                  <a:pt x="8429924" y="38855"/>
                </a:lnTo>
                <a:lnTo>
                  <a:pt x="8400135" y="10663"/>
                </a:lnTo>
                <a:lnTo>
                  <a:pt x="8359139" y="0"/>
                </a:lnTo>
                <a:close/>
              </a:path>
            </a:pathLst>
          </a:custGeom>
          <a:solidFill>
            <a:srgbClr val="F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74519" y="4334255"/>
            <a:ext cx="8442960" cy="502920"/>
          </a:xfrm>
          <a:custGeom>
            <a:avLst/>
            <a:gdLst/>
            <a:ahLst/>
            <a:cxnLst/>
            <a:rect l="l" t="t" r="r" b="b"/>
            <a:pathLst>
              <a:path w="8442960" h="502920">
                <a:moveTo>
                  <a:pt x="0" y="83819"/>
                </a:moveTo>
                <a:lnTo>
                  <a:pt x="10675" y="42828"/>
                </a:lnTo>
                <a:lnTo>
                  <a:pt x="38882" y="13037"/>
                </a:lnTo>
                <a:lnTo>
                  <a:pt x="78888" y="142"/>
                </a:lnTo>
                <a:lnTo>
                  <a:pt x="8359139" y="0"/>
                </a:lnTo>
                <a:lnTo>
                  <a:pt x="8373698" y="1255"/>
                </a:lnTo>
                <a:lnTo>
                  <a:pt x="8411591" y="18394"/>
                </a:lnTo>
                <a:lnTo>
                  <a:pt x="8436380" y="51164"/>
                </a:lnTo>
                <a:lnTo>
                  <a:pt x="8442959" y="419099"/>
                </a:lnTo>
                <a:lnTo>
                  <a:pt x="8441704" y="433626"/>
                </a:lnTo>
                <a:lnTo>
                  <a:pt x="8424568" y="471497"/>
                </a:lnTo>
                <a:lnTo>
                  <a:pt x="8391799" y="496322"/>
                </a:lnTo>
                <a:lnTo>
                  <a:pt x="83819" y="502919"/>
                </a:lnTo>
                <a:lnTo>
                  <a:pt x="69278" y="501661"/>
                </a:lnTo>
                <a:lnTo>
                  <a:pt x="31398" y="484488"/>
                </a:lnTo>
                <a:lnTo>
                  <a:pt x="6589" y="451705"/>
                </a:lnTo>
                <a:lnTo>
                  <a:pt x="0" y="83819"/>
                </a:lnTo>
                <a:close/>
              </a:path>
            </a:pathLst>
          </a:custGeom>
          <a:ln w="6095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92807" y="4416553"/>
            <a:ext cx="1689100" cy="368935"/>
          </a:xfrm>
          <a:custGeom>
            <a:avLst/>
            <a:gdLst/>
            <a:ahLst/>
            <a:cxnLst/>
            <a:rect l="l" t="t" r="r" b="b"/>
            <a:pathLst>
              <a:path w="1689100" h="368935">
                <a:moveTo>
                  <a:pt x="0" y="368807"/>
                </a:moveTo>
                <a:lnTo>
                  <a:pt x="1688591" y="368807"/>
                </a:lnTo>
                <a:lnTo>
                  <a:pt x="1688591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F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71549" y="4488995"/>
            <a:ext cx="151574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450" b="1" spc="-25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450" b="1" dirty="0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sz="1450" b="1" spc="-25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450" b="1" spc="-2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50" b="1" spc="-25" dirty="0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sz="1450" b="1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34106" y="2996510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14240" y="4472814"/>
            <a:ext cx="48387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93947" y="1453897"/>
            <a:ext cx="2124456" cy="1383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74343" y="1453897"/>
            <a:ext cx="2124455" cy="1383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33478" y="1453897"/>
            <a:ext cx="2124456" cy="1383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19887" y="1445536"/>
            <a:ext cx="672576" cy="2779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tabLst>
                <a:tab pos="2326640" algn="l"/>
              </a:tabLst>
            </a:pPr>
            <a:r>
              <a:rPr sz="2700" spc="-127" baseline="1543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2700" spc="-127" baseline="1543" dirty="0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67953" y="1451135"/>
            <a:ext cx="73723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pc="5" dirty="0" err="1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5741362" y="2587252"/>
            <a:ext cx="210868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1400" i="1" spc="-15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1400" i="1" spc="-10" dirty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cs-CZ" sz="14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i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cs-CZ" sz="1400" i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0" dirty="0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sz="1400" i="1" spc="-5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22271" y="1796447"/>
            <a:ext cx="2536706" cy="533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cs-CZ" sz="1400" i="1" spc="-25" dirty="0">
                <a:latin typeface="Arial"/>
                <a:cs typeface="Arial"/>
              </a:rPr>
              <a:t>TC </a:t>
            </a:r>
            <a:r>
              <a:rPr lang="cs-CZ" sz="1400" i="1" spc="-25" dirty="0" err="1">
                <a:latin typeface="Arial"/>
                <a:cs typeface="Arial"/>
              </a:rPr>
              <a:t>treated</a:t>
            </a:r>
            <a:endParaRPr sz="1400" dirty="0">
              <a:latin typeface="Arial"/>
              <a:cs typeface="Arial"/>
            </a:endParaRPr>
          </a:p>
          <a:p>
            <a:pPr marL="12700">
              <a:spcBef>
                <a:spcPts val="840"/>
              </a:spcBef>
            </a:pPr>
            <a:r>
              <a:rPr lang="cs-CZ" sz="1400" i="1" spc="-10" dirty="0">
                <a:latin typeface="Arial"/>
                <a:cs typeface="Arial"/>
              </a:rPr>
              <a:t>S</a:t>
            </a:r>
            <a:r>
              <a:rPr sz="1400" i="1" spc="-10" dirty="0" err="1">
                <a:latin typeface="Arial"/>
                <a:cs typeface="Arial"/>
              </a:rPr>
              <a:t>t</a:t>
            </a:r>
            <a:r>
              <a:rPr sz="1400" i="1" spc="-20" dirty="0" err="1">
                <a:latin typeface="Arial"/>
                <a:cs typeface="Arial"/>
              </a:rPr>
              <a:t>e</a:t>
            </a:r>
            <a:r>
              <a:rPr lang="cs-CZ" sz="1400" i="1" spc="-20" dirty="0" err="1">
                <a:latin typeface="Arial"/>
                <a:cs typeface="Arial"/>
              </a:rPr>
              <a:t>rile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22271" y="2436780"/>
            <a:ext cx="72675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cs-CZ" sz="1400" i="1" spc="-40" dirty="0" err="1">
                <a:latin typeface="Arial"/>
                <a:cs typeface="Arial"/>
              </a:rPr>
              <a:t>With</a:t>
            </a:r>
            <a:r>
              <a:rPr lang="cs-CZ" sz="1400" i="1" spc="-40" dirty="0">
                <a:latin typeface="Arial"/>
                <a:cs typeface="Arial"/>
              </a:rPr>
              <a:t> lid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60959" y="1853595"/>
            <a:ext cx="182880" cy="82550"/>
          </a:xfrm>
          <a:custGeom>
            <a:avLst/>
            <a:gdLst/>
            <a:ahLst/>
            <a:cxnLst/>
            <a:rect l="l" t="t" r="r" b="b"/>
            <a:pathLst>
              <a:path w="182879" h="82550">
                <a:moveTo>
                  <a:pt x="100583" y="0"/>
                </a:moveTo>
                <a:lnTo>
                  <a:pt x="100583" y="82295"/>
                </a:lnTo>
                <a:lnTo>
                  <a:pt x="155447" y="54863"/>
                </a:lnTo>
                <a:lnTo>
                  <a:pt x="114299" y="54863"/>
                </a:lnTo>
                <a:lnTo>
                  <a:pt x="114299" y="27431"/>
                </a:lnTo>
                <a:lnTo>
                  <a:pt x="155447" y="27431"/>
                </a:lnTo>
                <a:lnTo>
                  <a:pt x="100583" y="0"/>
                </a:lnTo>
                <a:close/>
              </a:path>
              <a:path w="182879" h="82550">
                <a:moveTo>
                  <a:pt x="100583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100583" y="54863"/>
                </a:lnTo>
                <a:lnTo>
                  <a:pt x="100583" y="27431"/>
                </a:lnTo>
                <a:close/>
              </a:path>
              <a:path w="182879" h="82550">
                <a:moveTo>
                  <a:pt x="155447" y="27431"/>
                </a:moveTo>
                <a:lnTo>
                  <a:pt x="114299" y="27431"/>
                </a:lnTo>
                <a:lnTo>
                  <a:pt x="114299" y="54863"/>
                </a:lnTo>
                <a:lnTo>
                  <a:pt x="155447" y="54863"/>
                </a:lnTo>
                <a:lnTo>
                  <a:pt x="182879" y="41147"/>
                </a:lnTo>
                <a:lnTo>
                  <a:pt x="15544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0959" y="2185827"/>
            <a:ext cx="182880" cy="82550"/>
          </a:xfrm>
          <a:custGeom>
            <a:avLst/>
            <a:gdLst/>
            <a:ahLst/>
            <a:cxnLst/>
            <a:rect l="l" t="t" r="r" b="b"/>
            <a:pathLst>
              <a:path w="182879" h="82550">
                <a:moveTo>
                  <a:pt x="100583" y="0"/>
                </a:moveTo>
                <a:lnTo>
                  <a:pt x="100583" y="82295"/>
                </a:lnTo>
                <a:lnTo>
                  <a:pt x="155447" y="54863"/>
                </a:lnTo>
                <a:lnTo>
                  <a:pt x="114299" y="54863"/>
                </a:lnTo>
                <a:lnTo>
                  <a:pt x="114299" y="27431"/>
                </a:lnTo>
                <a:lnTo>
                  <a:pt x="155447" y="27431"/>
                </a:lnTo>
                <a:lnTo>
                  <a:pt x="100583" y="0"/>
                </a:lnTo>
                <a:close/>
              </a:path>
              <a:path w="182879" h="82550">
                <a:moveTo>
                  <a:pt x="100583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100583" y="54863"/>
                </a:lnTo>
                <a:lnTo>
                  <a:pt x="100583" y="27431"/>
                </a:lnTo>
                <a:close/>
              </a:path>
              <a:path w="182879" h="82550">
                <a:moveTo>
                  <a:pt x="155447" y="27431"/>
                </a:moveTo>
                <a:lnTo>
                  <a:pt x="114299" y="27431"/>
                </a:lnTo>
                <a:lnTo>
                  <a:pt x="114299" y="54863"/>
                </a:lnTo>
                <a:lnTo>
                  <a:pt x="155447" y="54863"/>
                </a:lnTo>
                <a:lnTo>
                  <a:pt x="182879" y="41147"/>
                </a:lnTo>
                <a:lnTo>
                  <a:pt x="15544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60959" y="2521107"/>
            <a:ext cx="182880" cy="82550"/>
          </a:xfrm>
          <a:custGeom>
            <a:avLst/>
            <a:gdLst/>
            <a:ahLst/>
            <a:cxnLst/>
            <a:rect l="l" t="t" r="r" b="b"/>
            <a:pathLst>
              <a:path w="182879" h="82550">
                <a:moveTo>
                  <a:pt x="100583" y="0"/>
                </a:moveTo>
                <a:lnTo>
                  <a:pt x="100583" y="82295"/>
                </a:lnTo>
                <a:lnTo>
                  <a:pt x="155447" y="54863"/>
                </a:lnTo>
                <a:lnTo>
                  <a:pt x="114299" y="54863"/>
                </a:lnTo>
                <a:lnTo>
                  <a:pt x="114299" y="27431"/>
                </a:lnTo>
                <a:lnTo>
                  <a:pt x="155447" y="27431"/>
                </a:lnTo>
                <a:lnTo>
                  <a:pt x="100583" y="0"/>
                </a:lnTo>
                <a:close/>
              </a:path>
              <a:path w="182879" h="82550">
                <a:moveTo>
                  <a:pt x="100583" y="27431"/>
                </a:moveTo>
                <a:lnTo>
                  <a:pt x="0" y="27431"/>
                </a:lnTo>
                <a:lnTo>
                  <a:pt x="0" y="54863"/>
                </a:lnTo>
                <a:lnTo>
                  <a:pt x="100583" y="54863"/>
                </a:lnTo>
                <a:lnTo>
                  <a:pt x="100583" y="27431"/>
                </a:lnTo>
                <a:close/>
              </a:path>
              <a:path w="182879" h="82550">
                <a:moveTo>
                  <a:pt x="155447" y="27431"/>
                </a:moveTo>
                <a:lnTo>
                  <a:pt x="114299" y="27431"/>
                </a:lnTo>
                <a:lnTo>
                  <a:pt x="114299" y="54863"/>
                </a:lnTo>
                <a:lnTo>
                  <a:pt x="155447" y="54863"/>
                </a:lnTo>
                <a:lnTo>
                  <a:pt x="182879" y="41147"/>
                </a:lnTo>
                <a:lnTo>
                  <a:pt x="155447" y="27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Nadpis 1">
            <a:extLst>
              <a:ext uri="{FF2B5EF4-FFF2-40B4-BE49-F238E27FC236}">
                <a16:creationId xmlns:a16="http://schemas.microsoft.com/office/drawing/2014/main" id="{DCA44884-2D7B-498B-8601-2358F85FBBE3}"/>
              </a:ext>
            </a:extLst>
          </p:cNvPr>
          <p:cNvSpPr txBox="1">
            <a:spLocks/>
          </p:cNvSpPr>
          <p:nvPr/>
        </p:nvSpPr>
        <p:spPr>
          <a:xfrm>
            <a:off x="1052399" y="120948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 Type 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75C5CC12-6BB1-4487-BE3D-D9C3C03EEA4E}"/>
              </a:ext>
            </a:extLst>
          </p:cNvPr>
          <p:cNvSpPr txBox="1"/>
          <p:nvPr/>
        </p:nvSpPr>
        <p:spPr>
          <a:xfrm>
            <a:off x="6309375" y="1446511"/>
            <a:ext cx="9726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tabLst>
                <a:tab pos="2326640" algn="l"/>
              </a:tabLst>
            </a:pP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pc="-1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A30184FD-782C-4784-B30F-684B2C7FC7C2}"/>
              </a:ext>
            </a:extLst>
          </p:cNvPr>
          <p:cNvSpPr txBox="1"/>
          <p:nvPr/>
        </p:nvSpPr>
        <p:spPr>
          <a:xfrm>
            <a:off x="6473637" y="3732134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19">
            <a:extLst>
              <a:ext uri="{FF2B5EF4-FFF2-40B4-BE49-F238E27FC236}">
                <a16:creationId xmlns:a16="http://schemas.microsoft.com/office/drawing/2014/main" id="{1A443C39-8BB7-417E-959D-9704B17F6F69}"/>
              </a:ext>
            </a:extLst>
          </p:cNvPr>
          <p:cNvSpPr txBox="1"/>
          <p:nvPr/>
        </p:nvSpPr>
        <p:spPr>
          <a:xfrm>
            <a:off x="8814501" y="4462604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C37AB32C-AD23-4D6A-B14D-8136B2BFDC60}"/>
              </a:ext>
            </a:extLst>
          </p:cNvPr>
          <p:cNvSpPr txBox="1"/>
          <p:nvPr/>
        </p:nvSpPr>
        <p:spPr>
          <a:xfrm>
            <a:off x="6473637" y="4467896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 dirty="0">
                <a:latin typeface="Arial" panose="020B0604020202020204" pitchFamily="34" charset="0"/>
                <a:cs typeface="Arial" panose="020B0604020202020204" pitchFamily="34" charset="0"/>
              </a:rPr>
              <a:t>(YES)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58B46E58-A2E7-4F7B-A8A2-8CF9D3C52FC9}"/>
              </a:ext>
            </a:extLst>
          </p:cNvPr>
          <p:cNvSpPr txBox="1"/>
          <p:nvPr/>
        </p:nvSpPr>
        <p:spPr>
          <a:xfrm>
            <a:off x="8814501" y="3735099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 dirty="0">
                <a:latin typeface="Arial" panose="020B0604020202020204" pitchFamily="34" charset="0"/>
                <a:cs typeface="Arial" panose="020B0604020202020204" pitchFamily="34" charset="0"/>
              </a:rPr>
              <a:t>(YES)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26">
            <a:extLst>
              <a:ext uri="{FF2B5EF4-FFF2-40B4-BE49-F238E27FC236}">
                <a16:creationId xmlns:a16="http://schemas.microsoft.com/office/drawing/2014/main" id="{E31AD649-524A-4700-9C3A-323F3F2EA168}"/>
              </a:ext>
            </a:extLst>
          </p:cNvPr>
          <p:cNvSpPr txBox="1"/>
          <p:nvPr/>
        </p:nvSpPr>
        <p:spPr>
          <a:xfrm>
            <a:off x="8082226" y="2578924"/>
            <a:ext cx="210868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400" i="1" spc="-15" dirty="0">
                <a:latin typeface="Arial" panose="020B0604020202020204" pitchFamily="34" charset="0"/>
                <a:cs typeface="Arial" panose="020B0604020202020204" pitchFamily="34" charset="0"/>
              </a:rPr>
              <a:t>„solid </a:t>
            </a:r>
            <a:r>
              <a:rPr lang="cs-CZ" sz="1400" i="1" spc="-15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i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5" dirty="0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cs-CZ" sz="1400" i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spc="-15" dirty="0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cs-CZ" sz="1400" i="1" spc="-15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Obrázek 49" descr="Obsah obrázku kreslení, stůl&#10;&#10;Popis byl vytvořen automaticky">
            <a:extLst>
              <a:ext uri="{FF2B5EF4-FFF2-40B4-BE49-F238E27FC236}">
                <a16:creationId xmlns:a16="http://schemas.microsoft.com/office/drawing/2014/main" id="{7D2FED39-7D38-4F2D-AEBA-7275D95F1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EFE28F-27F8-4542-9738-50C390DE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10</a:t>
            </a:fld>
            <a:endParaRPr lang="cs-CZ"/>
          </a:p>
        </p:txBody>
      </p:sp>
      <p:sp>
        <p:nvSpPr>
          <p:cNvPr id="45" name="object 19">
            <a:extLst>
              <a:ext uri="{FF2B5EF4-FFF2-40B4-BE49-F238E27FC236}">
                <a16:creationId xmlns:a16="http://schemas.microsoft.com/office/drawing/2014/main" id="{966DFD70-5BE5-41C1-B2BD-A73FB2D66C87}"/>
              </a:ext>
            </a:extLst>
          </p:cNvPr>
          <p:cNvSpPr txBox="1"/>
          <p:nvPr/>
        </p:nvSpPr>
        <p:spPr>
          <a:xfrm>
            <a:off x="6439337" y="2996510"/>
            <a:ext cx="64413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cs-CZ" sz="1600" b="1" spc="-114" dirty="0">
                <a:latin typeface="Arial" panose="020B0604020202020204" pitchFamily="34" charset="0"/>
                <a:cs typeface="Arial" panose="020B0604020202020204" pitchFamily="34" charset="0"/>
              </a:rPr>
              <a:t>(YES)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30">
            <a:extLst>
              <a:ext uri="{FF2B5EF4-FFF2-40B4-BE49-F238E27FC236}">
                <a16:creationId xmlns:a16="http://schemas.microsoft.com/office/drawing/2014/main" id="{9C7AEE8D-0F7A-4CA5-B82A-59618F2C8B0C}"/>
              </a:ext>
            </a:extLst>
          </p:cNvPr>
          <p:cNvSpPr txBox="1"/>
          <p:nvPr/>
        </p:nvSpPr>
        <p:spPr>
          <a:xfrm>
            <a:off x="3298632" y="5418999"/>
            <a:ext cx="2375535" cy="1203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ct val="100000"/>
              </a:lnSpc>
              <a:tabLst>
                <a:tab pos="314960" algn="l"/>
              </a:tabLst>
            </a:pPr>
            <a:r>
              <a:rPr sz="1400" spc="-5" dirty="0">
                <a:latin typeface="Arial"/>
                <a:cs typeface="Arial"/>
              </a:rPr>
              <a:t>•	</a:t>
            </a:r>
            <a:r>
              <a:rPr sz="1400" spc="-20" dirty="0">
                <a:latin typeface="Arial"/>
                <a:cs typeface="Arial"/>
              </a:rPr>
              <a:t>40</a:t>
            </a:r>
            <a:r>
              <a:rPr sz="1400" spc="-10" dirty="0">
                <a:latin typeface="Arial"/>
                <a:cs typeface="Arial"/>
              </a:rPr>
              <a:t>0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–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80</a:t>
            </a:r>
            <a:r>
              <a:rPr sz="1400" spc="-10" dirty="0">
                <a:latin typeface="Arial"/>
                <a:cs typeface="Arial"/>
              </a:rPr>
              <a:t>0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n</a:t>
            </a:r>
            <a:r>
              <a:rPr sz="1400" spc="-15" dirty="0">
                <a:latin typeface="Arial"/>
                <a:cs typeface="Arial"/>
              </a:rPr>
              <a:t>m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(</a:t>
            </a:r>
            <a:r>
              <a:rPr sz="1400" spc="-10" dirty="0">
                <a:latin typeface="Arial"/>
                <a:cs typeface="Arial"/>
              </a:rPr>
              <a:t>V</a:t>
            </a:r>
            <a:r>
              <a:rPr sz="1400" spc="-35" dirty="0">
                <a:latin typeface="Arial"/>
                <a:cs typeface="Arial"/>
              </a:rPr>
              <a:t>I</a:t>
            </a:r>
            <a:r>
              <a:rPr sz="1400" spc="-10" dirty="0">
                <a:latin typeface="Arial"/>
                <a:cs typeface="Arial"/>
              </a:rPr>
              <a:t>S)</a:t>
            </a:r>
            <a:endParaRPr sz="1400" dirty="0">
              <a:latin typeface="Arial"/>
              <a:cs typeface="Arial"/>
            </a:endParaRPr>
          </a:p>
          <a:p>
            <a:pPr marR="558800" algn="ctr">
              <a:lnSpc>
                <a:spcPct val="100000"/>
              </a:lnSpc>
              <a:spcBef>
                <a:spcPts val="700"/>
              </a:spcBef>
              <a:tabLst>
                <a:tab pos="286385" algn="l"/>
              </a:tabLst>
            </a:pPr>
            <a:r>
              <a:rPr sz="1400" spc="-5" dirty="0">
                <a:latin typeface="Arial"/>
                <a:cs typeface="Arial"/>
              </a:rPr>
              <a:t>•	</a:t>
            </a:r>
            <a:r>
              <a:rPr sz="1400" spc="-20" dirty="0">
                <a:latin typeface="Arial"/>
                <a:cs typeface="Arial"/>
              </a:rPr>
              <a:t>20</a:t>
            </a:r>
            <a:r>
              <a:rPr sz="1400" spc="-10" dirty="0">
                <a:latin typeface="Arial"/>
                <a:cs typeface="Arial"/>
              </a:rPr>
              <a:t>0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–</a:t>
            </a:r>
            <a:r>
              <a:rPr sz="1400" spc="-15" dirty="0">
                <a:latin typeface="Arial"/>
                <a:cs typeface="Arial"/>
              </a:rPr>
              <a:t> 4</a:t>
            </a:r>
            <a:r>
              <a:rPr sz="1400" spc="-20" dirty="0">
                <a:latin typeface="Arial"/>
                <a:cs typeface="Arial"/>
              </a:rPr>
              <a:t>0</a:t>
            </a:r>
            <a:r>
              <a:rPr sz="1400" spc="-10" dirty="0">
                <a:latin typeface="Arial"/>
                <a:cs typeface="Arial"/>
              </a:rPr>
              <a:t>0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nm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(U</a:t>
            </a:r>
            <a:r>
              <a:rPr sz="1400" spc="-5" dirty="0">
                <a:latin typeface="Arial"/>
                <a:cs typeface="Arial"/>
              </a:rPr>
              <a:t>V)</a:t>
            </a:r>
            <a:endParaRPr sz="1400" dirty="0">
              <a:latin typeface="Arial"/>
              <a:cs typeface="Arial"/>
            </a:endParaRPr>
          </a:p>
          <a:p>
            <a:pPr marL="595630" indent="-286385">
              <a:lnSpc>
                <a:spcPct val="100000"/>
              </a:lnSpc>
              <a:spcBef>
                <a:spcPts val="455"/>
              </a:spcBef>
              <a:buFont typeface="Arial Unicode MS"/>
              <a:buChar char="➢"/>
              <a:tabLst>
                <a:tab pos="596265" algn="l"/>
              </a:tabLst>
            </a:pPr>
            <a:r>
              <a:rPr sz="1400" spc="-20" dirty="0">
                <a:latin typeface="Arial"/>
                <a:cs typeface="Arial"/>
              </a:rPr>
              <a:t>qua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10" dirty="0">
                <a:latin typeface="Arial"/>
                <a:cs typeface="Arial"/>
              </a:rPr>
              <a:t>z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5" dirty="0">
                <a:latin typeface="Arial"/>
                <a:cs typeface="Arial"/>
              </a:rPr>
              <a:t>lass</a:t>
            </a:r>
            <a:endParaRPr sz="1400" dirty="0">
              <a:latin typeface="Arial"/>
              <a:cs typeface="Arial"/>
            </a:endParaRPr>
          </a:p>
          <a:p>
            <a:pPr marL="595630" indent="-286385">
              <a:lnSpc>
                <a:spcPct val="100000"/>
              </a:lnSpc>
              <a:buFont typeface="Arial Unicode MS"/>
              <a:buChar char="➢"/>
              <a:tabLst>
                <a:tab pos="596265" algn="l"/>
              </a:tabLst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6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clic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5" dirty="0">
                <a:latin typeface="Arial"/>
                <a:cs typeface="Arial"/>
              </a:rPr>
              <a:t>lef</a:t>
            </a:r>
            <a:r>
              <a:rPr sz="1400" spc="-10" dirty="0">
                <a:latin typeface="Arial"/>
                <a:cs typeface="Arial"/>
              </a:rPr>
              <a:t>in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20" dirty="0">
                <a:latin typeface="Arial"/>
                <a:cs typeface="Arial"/>
              </a:rPr>
              <a:t>opo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spc="-55" dirty="0">
                <a:latin typeface="Arial"/>
                <a:cs typeface="Arial"/>
              </a:rPr>
              <a:t>y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5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R="646430" algn="ctr">
              <a:lnSpc>
                <a:spcPct val="100000"/>
              </a:lnSpc>
            </a:pPr>
            <a:r>
              <a:rPr sz="1400" spc="-15" dirty="0">
                <a:latin typeface="Arial"/>
                <a:cs typeface="Arial"/>
              </a:rPr>
              <a:t>(COC)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2" name="object 36">
            <a:extLst>
              <a:ext uri="{FF2B5EF4-FFF2-40B4-BE49-F238E27FC236}">
                <a16:creationId xmlns:a16="http://schemas.microsoft.com/office/drawing/2014/main" id="{CCEF8111-15A1-4528-A942-F8D4D9C2E03B}"/>
              </a:ext>
            </a:extLst>
          </p:cNvPr>
          <p:cNvSpPr txBox="1"/>
          <p:nvPr/>
        </p:nvSpPr>
        <p:spPr>
          <a:xfrm>
            <a:off x="5733478" y="5418999"/>
            <a:ext cx="2468880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400" spc="-20" dirty="0">
                <a:latin typeface="Arial"/>
                <a:cs typeface="Arial"/>
              </a:rPr>
              <a:t>p</a:t>
            </a:r>
            <a:r>
              <a:rPr sz="1400" spc="-15" dirty="0">
                <a:latin typeface="Arial"/>
                <a:cs typeface="Arial"/>
              </a:rPr>
              <a:t>la</a:t>
            </a:r>
            <a:r>
              <a:rPr sz="1400" spc="-10" dirty="0">
                <a:latin typeface="Arial"/>
                <a:cs typeface="Arial"/>
              </a:rPr>
              <a:t>stic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au</a:t>
            </a:r>
            <a:r>
              <a:rPr sz="1400" spc="-5" dirty="0">
                <a:latin typeface="Arial"/>
                <a:cs typeface="Arial"/>
              </a:rPr>
              <a:t>t</a:t>
            </a:r>
            <a:r>
              <a:rPr sz="1400" spc="-25" dirty="0">
                <a:latin typeface="Arial"/>
                <a:cs typeface="Arial"/>
              </a:rPr>
              <a:t>o</a:t>
            </a:r>
            <a:r>
              <a:rPr sz="1400" spc="-5" dirty="0">
                <a:latin typeface="Arial"/>
                <a:cs typeface="Arial"/>
              </a:rPr>
              <a:t>fl</a:t>
            </a:r>
            <a:r>
              <a:rPr sz="1400" spc="-20" dirty="0">
                <a:latin typeface="Arial"/>
                <a:cs typeface="Arial"/>
              </a:rPr>
              <a:t>uo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sc</a:t>
            </a:r>
            <a:r>
              <a:rPr sz="1400" spc="-20" dirty="0">
                <a:latin typeface="Arial"/>
                <a:cs typeface="Arial"/>
              </a:rPr>
              <a:t>en</a:t>
            </a:r>
            <a:r>
              <a:rPr sz="1400" spc="-10" dirty="0">
                <a:latin typeface="Arial"/>
                <a:cs typeface="Arial"/>
              </a:rPr>
              <a:t>ce</a:t>
            </a:r>
            <a:r>
              <a:rPr sz="1400" spc="12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(</a:t>
            </a:r>
            <a:r>
              <a:rPr sz="1400" spc="-10" dirty="0">
                <a:latin typeface="Arial"/>
                <a:cs typeface="Arial"/>
              </a:rPr>
              <a:t>↓)</a:t>
            </a:r>
            <a:endParaRPr sz="1400">
              <a:latin typeface="Arial"/>
              <a:cs typeface="Arial"/>
            </a:endParaRPr>
          </a:p>
          <a:p>
            <a:pPr marL="30670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07340" algn="l"/>
              </a:tabLst>
            </a:pPr>
            <a:r>
              <a:rPr sz="1400" spc="-20" dirty="0">
                <a:latin typeface="Arial"/>
                <a:cs typeface="Arial"/>
              </a:rPr>
              <a:t>ba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5" dirty="0">
                <a:latin typeface="Arial"/>
                <a:cs typeface="Arial"/>
              </a:rPr>
              <a:t>k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oun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(</a:t>
            </a:r>
            <a:r>
              <a:rPr sz="1400" spc="-10" dirty="0">
                <a:latin typeface="Arial"/>
                <a:cs typeface="Arial"/>
              </a:rPr>
              <a:t>↓)</a:t>
            </a:r>
            <a:endParaRPr sz="1400">
              <a:latin typeface="Arial"/>
              <a:cs typeface="Arial"/>
            </a:endParaRPr>
          </a:p>
          <a:p>
            <a:pPr marL="30670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07340" algn="l"/>
              </a:tabLst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sst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5" dirty="0">
                <a:latin typeface="Arial"/>
                <a:cs typeface="Arial"/>
              </a:rPr>
              <a:t>lk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(</a:t>
            </a:r>
            <a:r>
              <a:rPr sz="1400" spc="-10" dirty="0">
                <a:latin typeface="Arial"/>
                <a:cs typeface="Arial"/>
              </a:rPr>
              <a:t>↓)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39">
            <a:extLst>
              <a:ext uri="{FF2B5EF4-FFF2-40B4-BE49-F238E27FC236}">
                <a16:creationId xmlns:a16="http://schemas.microsoft.com/office/drawing/2014/main" id="{D70E2D77-E5C0-466F-8FDC-ED261EAE2E08}"/>
              </a:ext>
            </a:extLst>
          </p:cNvPr>
          <p:cNvSpPr txBox="1"/>
          <p:nvPr/>
        </p:nvSpPr>
        <p:spPr>
          <a:xfrm>
            <a:off x="8315136" y="5418999"/>
            <a:ext cx="1916430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400" spc="-5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40" dirty="0">
                <a:latin typeface="Arial"/>
                <a:cs typeface="Arial"/>
              </a:rPr>
              <a:t>x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5" dirty="0">
                <a:latin typeface="Arial"/>
                <a:cs typeface="Arial"/>
              </a:rPr>
              <a:t>l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5" dirty="0">
                <a:latin typeface="Arial"/>
                <a:cs typeface="Arial"/>
              </a:rPr>
              <a:t>fl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ction</a:t>
            </a:r>
            <a:endParaRPr sz="14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sst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5" dirty="0">
                <a:latin typeface="Arial"/>
                <a:cs typeface="Arial"/>
              </a:rPr>
              <a:t>lk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(</a:t>
            </a:r>
            <a:r>
              <a:rPr sz="1400" spc="-10" dirty="0">
                <a:latin typeface="Arial"/>
                <a:cs typeface="Arial"/>
              </a:rPr>
              <a:t>↓)</a:t>
            </a:r>
            <a:endParaRPr sz="14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15" dirty="0">
                <a:latin typeface="Arial"/>
                <a:cs typeface="Arial"/>
              </a:rPr>
              <a:t>(</a:t>
            </a:r>
            <a:r>
              <a:rPr sz="1400" spc="55" dirty="0">
                <a:latin typeface="Arial"/>
                <a:cs typeface="Arial"/>
              </a:rPr>
              <a:t>!</a:t>
            </a:r>
            <a:r>
              <a:rPr sz="1400" spc="-5" dirty="0">
                <a:latin typeface="Arial"/>
                <a:cs typeface="Arial"/>
              </a:rPr>
              <a:t>)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pho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pho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sc</a:t>
            </a:r>
            <a:r>
              <a:rPr sz="1400" spc="-20" dirty="0">
                <a:latin typeface="Arial"/>
                <a:cs typeface="Arial"/>
              </a:rPr>
              <a:t>en</a:t>
            </a:r>
            <a:r>
              <a:rPr sz="1400" spc="-10" dirty="0">
                <a:latin typeface="Arial"/>
                <a:cs typeface="Arial"/>
              </a:rPr>
              <a:t>ce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 descr="Ein Bild, das Kuchen, Tisch, Essen, Teller enthält.&#10;&#10;Automatisch generierte Beschreibung">
            <a:extLst>
              <a:ext uri="{FF2B5EF4-FFF2-40B4-BE49-F238E27FC236}">
                <a16:creationId xmlns:a16="http://schemas.microsoft.com/office/drawing/2014/main" id="{4615A8FE-D800-4F15-8925-AA298D07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b="18652"/>
          <a:stretch/>
        </p:blipFill>
        <p:spPr>
          <a:xfrm>
            <a:off x="0" y="-6805"/>
            <a:ext cx="12192000" cy="6871610"/>
          </a:xfrm>
          <a:prstGeom prst="rect">
            <a:avLst/>
          </a:prstGeom>
          <a:gradFill>
            <a:gsLst>
              <a:gs pos="504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FF8F379-B510-431F-B380-C95F300ADB8B}"/>
              </a:ext>
            </a:extLst>
          </p:cNvPr>
          <p:cNvSpPr/>
          <p:nvPr/>
        </p:nvSpPr>
        <p:spPr>
          <a:xfrm>
            <a:off x="-152400" y="-16362"/>
            <a:ext cx="12496800" cy="7041105"/>
          </a:xfrm>
          <a:prstGeom prst="rect">
            <a:avLst/>
          </a:prstGeom>
          <a:gradFill>
            <a:gsLst>
              <a:gs pos="730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Consider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Defines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2510487"/>
            <a:ext cx="8778074" cy="540000"/>
            <a:chOff x="838197" y="2833955"/>
            <a:chExt cx="8778074" cy="540000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769411" y="291079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38558A2-F97A-443A-BC4C-5798BAB2D333}"/>
              </a:ext>
            </a:extLst>
          </p:cNvPr>
          <p:cNvGrpSpPr/>
          <p:nvPr/>
        </p:nvGrpSpPr>
        <p:grpSpPr>
          <a:xfrm>
            <a:off x="838199" y="1784604"/>
            <a:ext cx="8778074" cy="540000"/>
            <a:chOff x="838199" y="2017061"/>
            <a:chExt cx="8778074" cy="540000"/>
          </a:xfrm>
        </p:grpSpPr>
        <p:sp>
          <p:nvSpPr>
            <p:cNvPr id="63" name="Volný tvar: obrazec 62">
              <a:extLst>
                <a:ext uri="{FF2B5EF4-FFF2-40B4-BE49-F238E27FC236}">
                  <a16:creationId xmlns:a16="http://schemas.microsoft.com/office/drawing/2014/main" id="{70A609FD-761E-4E8C-8BD3-70D676528098}"/>
                </a:ext>
              </a:extLst>
            </p:cNvPr>
            <p:cNvSpPr/>
            <p:nvPr/>
          </p:nvSpPr>
          <p:spPr>
            <a:xfrm>
              <a:off x="1108198" y="2017061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80F14C9-F0F8-4E55-B49B-D261C0C2265A}"/>
                </a:ext>
              </a:extLst>
            </p:cNvPr>
            <p:cNvGrpSpPr/>
            <p:nvPr/>
          </p:nvGrpSpPr>
          <p:grpSpPr>
            <a:xfrm>
              <a:off x="838199" y="2017061"/>
              <a:ext cx="540000" cy="540000"/>
              <a:chOff x="945770" y="2391918"/>
              <a:chExt cx="540000" cy="540000"/>
            </a:xfrm>
          </p:grpSpPr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id="{9EE4B789-A8B2-49D3-A106-B043E15931A2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CC03F4E6-C94E-4569-9D77-519348AFF9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FB91DA3-9CAF-44B4-BA92-F00EBA9F4E99}"/>
                </a:ext>
              </a:extLst>
            </p:cNvPr>
            <p:cNvSpPr txBox="1"/>
            <p:nvPr/>
          </p:nvSpPr>
          <p:spPr>
            <a:xfrm>
              <a:off x="936590" y="2087006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362A916C-222B-4186-9C21-94BBB072551D}"/>
                </a:ext>
              </a:extLst>
            </p:cNvPr>
            <p:cNvSpPr txBox="1"/>
            <p:nvPr/>
          </p:nvSpPr>
          <p:spPr>
            <a:xfrm>
              <a:off x="1769411" y="209804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Basic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Obdélník 67">
            <a:extLst>
              <a:ext uri="{FF2B5EF4-FFF2-40B4-BE49-F238E27FC236}">
                <a16:creationId xmlns:a16="http://schemas.microsoft.com/office/drawing/2014/main" id="{8C246E56-E276-4BB5-AC6F-8B4A4135924A}"/>
              </a:ext>
            </a:extLst>
          </p:cNvPr>
          <p:cNvSpPr/>
          <p:nvPr/>
        </p:nvSpPr>
        <p:spPr>
          <a:xfrm>
            <a:off x="-152400" y="3906973"/>
            <a:ext cx="12192000" cy="2957832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97093C6F-B82A-48D4-A058-F6553BFD876C}"/>
              </a:ext>
            </a:extLst>
          </p:cNvPr>
          <p:cNvSpPr/>
          <p:nvPr/>
        </p:nvSpPr>
        <p:spPr>
          <a:xfrm>
            <a:off x="152400" y="1762220"/>
            <a:ext cx="12192000" cy="1325563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506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CE39C5D-3152-476A-8E1C-C3E2541C8FDB}"/>
              </a:ext>
            </a:extLst>
          </p:cNvPr>
          <p:cNvSpPr txBox="1">
            <a:spLocks/>
          </p:cNvSpPr>
          <p:nvPr/>
        </p:nvSpPr>
        <p:spPr>
          <a:xfrm>
            <a:off x="838199" y="1982787"/>
            <a:ext cx="1015774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0000"/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…are non-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integrity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monitoring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sample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period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maximize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gained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cs-CZ" sz="2000" spc="-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spc="-4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cs-CZ" sz="2000" spc="-4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12</a:t>
            </a:fld>
            <a:endParaRPr lang="cs-CZ" dirty="0"/>
          </a:p>
        </p:txBody>
      </p: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5E0DC5F2-99D1-4421-B8A8-11CAE3969BD1}"/>
              </a:ext>
            </a:extLst>
          </p:cNvPr>
          <p:cNvGrpSpPr/>
          <p:nvPr/>
        </p:nvGrpSpPr>
        <p:grpSpPr>
          <a:xfrm>
            <a:off x="684832" y="4128948"/>
            <a:ext cx="4343369" cy="1988109"/>
            <a:chOff x="532432" y="4681608"/>
            <a:chExt cx="4343369" cy="1988109"/>
          </a:xfrm>
        </p:grpSpPr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111AB9C7-BC0C-44A8-AE2C-8E22D7D01C18}"/>
                </a:ext>
              </a:extLst>
            </p:cNvPr>
            <p:cNvGrpSpPr/>
            <p:nvPr/>
          </p:nvGrpSpPr>
          <p:grpSpPr>
            <a:xfrm>
              <a:off x="532432" y="5050940"/>
              <a:ext cx="4343369" cy="1325563"/>
              <a:chOff x="532432" y="5050940"/>
              <a:chExt cx="4343369" cy="1325563"/>
            </a:xfrm>
          </p:grpSpPr>
          <p:pic>
            <p:nvPicPr>
              <p:cNvPr id="43" name="Obrázek 42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389F07F5-25C8-4E2B-A0D4-1B7C33E0F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>
                <a:off x="532432" y="5050940"/>
                <a:ext cx="1674278" cy="1325563"/>
              </a:xfrm>
              <a:prstGeom prst="rect">
                <a:avLst/>
              </a:prstGeom>
            </p:spPr>
          </p:pic>
          <p:pic>
            <p:nvPicPr>
              <p:cNvPr id="44" name="Obrázek 43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2EFDDF83-921F-4D60-B28E-519FD3548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>
                <a:off x="3201523" y="5050940"/>
                <a:ext cx="1674278" cy="1325563"/>
              </a:xfrm>
              <a:prstGeom prst="rect">
                <a:avLst/>
              </a:prstGeom>
            </p:spPr>
          </p:pic>
        </p:grp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96433F41-9D1C-490D-9AF1-1808820C8C58}"/>
                </a:ext>
              </a:extLst>
            </p:cNvPr>
            <p:cNvSpPr txBox="1"/>
            <p:nvPr/>
          </p:nvSpPr>
          <p:spPr>
            <a:xfrm>
              <a:off x="898177" y="4681608"/>
              <a:ext cx="3611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Endpoint</a:t>
              </a:r>
              <a:r>
                <a:rPr lang="cs-CZ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endParaRPr lang="cs-CZ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80B7FEDD-DF69-4F91-BC5E-F173792018DD}"/>
                </a:ext>
              </a:extLst>
            </p:cNvPr>
            <p:cNvSpPr txBox="1"/>
            <p:nvPr/>
          </p:nvSpPr>
          <p:spPr>
            <a:xfrm>
              <a:off x="1119245" y="6408107"/>
              <a:ext cx="5006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1D39D631-1188-413B-A0D0-655EE250E489}"/>
                </a:ext>
              </a:extLst>
            </p:cNvPr>
            <p:cNvSpPr txBox="1"/>
            <p:nvPr/>
          </p:nvSpPr>
          <p:spPr>
            <a:xfrm>
              <a:off x="3234045" y="6367446"/>
              <a:ext cx="16092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latin typeface="Arial" panose="020B0604020202020204" pitchFamily="34" charset="0"/>
                  <a:cs typeface="Arial" panose="020B0604020202020204" pitchFamily="34" charset="0"/>
                </a:rPr>
                <a:t>End</a:t>
              </a: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F6767005-CF64-4BE7-9BC8-5E38583248AC}"/>
              </a:ext>
            </a:extLst>
          </p:cNvPr>
          <p:cNvGrpSpPr/>
          <p:nvPr/>
        </p:nvGrpSpPr>
        <p:grpSpPr>
          <a:xfrm>
            <a:off x="6576986" y="4184912"/>
            <a:ext cx="4343369" cy="1932145"/>
            <a:chOff x="7010431" y="4705968"/>
            <a:chExt cx="4343369" cy="1932145"/>
          </a:xfrm>
        </p:grpSpPr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04F646AA-36B3-4ABE-9E42-75672835553D}"/>
                </a:ext>
              </a:extLst>
            </p:cNvPr>
            <p:cNvGrpSpPr/>
            <p:nvPr/>
          </p:nvGrpSpPr>
          <p:grpSpPr>
            <a:xfrm>
              <a:off x="7010431" y="5050940"/>
              <a:ext cx="4343369" cy="1325569"/>
              <a:chOff x="222538" y="4927592"/>
              <a:chExt cx="4343369" cy="1325569"/>
            </a:xfrm>
          </p:grpSpPr>
          <p:pic>
            <p:nvPicPr>
              <p:cNvPr id="50" name="Obrázek 49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D2A90776-FF61-4ED4-A980-4EFC3DF90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22538" y="4927592"/>
                <a:ext cx="1674278" cy="1325563"/>
              </a:xfrm>
              <a:prstGeom prst="rect">
                <a:avLst/>
              </a:prstGeom>
            </p:spPr>
          </p:pic>
          <p:pic>
            <p:nvPicPr>
              <p:cNvPr id="51" name="Obrázek 50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B0C664E9-0BAE-4A83-B150-555DCB9D1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flipH="1">
                <a:off x="756356" y="4927595"/>
                <a:ext cx="1674278" cy="1325563"/>
              </a:xfrm>
              <a:prstGeom prst="rect">
                <a:avLst/>
              </a:prstGeom>
            </p:spPr>
          </p:pic>
          <p:pic>
            <p:nvPicPr>
              <p:cNvPr id="52" name="Obrázek 51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836EEB83-5DE7-4729-BEC6-547DE0196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flipH="1">
                <a:off x="1290174" y="4927598"/>
                <a:ext cx="1674278" cy="1325563"/>
              </a:xfrm>
              <a:prstGeom prst="rect">
                <a:avLst/>
              </a:prstGeom>
            </p:spPr>
          </p:pic>
          <p:pic>
            <p:nvPicPr>
              <p:cNvPr id="53" name="Obrázek 52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18C11A9E-902E-4849-A09E-FCD83B25A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flipH="1">
                <a:off x="1823992" y="4927597"/>
                <a:ext cx="1674278" cy="1325563"/>
              </a:xfrm>
              <a:prstGeom prst="rect">
                <a:avLst/>
              </a:prstGeom>
            </p:spPr>
          </p:pic>
          <p:pic>
            <p:nvPicPr>
              <p:cNvPr id="54" name="Obrázek 53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753AB4D1-5597-4DF7-A6CA-F33F50994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</a:blip>
              <a:stretch>
                <a:fillRect/>
              </a:stretch>
            </p:blipFill>
            <p:spPr>
              <a:xfrm flipH="1">
                <a:off x="2357810" y="4927592"/>
                <a:ext cx="1674278" cy="1325563"/>
              </a:xfrm>
              <a:prstGeom prst="rect">
                <a:avLst/>
              </a:prstGeom>
            </p:spPr>
          </p:pic>
          <p:pic>
            <p:nvPicPr>
              <p:cNvPr id="55" name="Obrázek 54" descr="Obsah obrázku text, tmavé&#10;&#10;Popis byl vytvořen automaticky">
                <a:extLst>
                  <a:ext uri="{FF2B5EF4-FFF2-40B4-BE49-F238E27FC236}">
                    <a16:creationId xmlns:a16="http://schemas.microsoft.com/office/drawing/2014/main" id="{4D1B09B3-9B3E-4315-8DF9-DFD2D8C0C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>
                <a:off x="2891629" y="4927592"/>
                <a:ext cx="1674278" cy="1325563"/>
              </a:xfrm>
              <a:prstGeom prst="rect">
                <a:avLst/>
              </a:prstGeom>
            </p:spPr>
          </p:pic>
        </p:grp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824D8187-9126-4B8A-9B46-AA4360FE2933}"/>
                </a:ext>
              </a:extLst>
            </p:cNvPr>
            <p:cNvSpPr txBox="1"/>
            <p:nvPr/>
          </p:nvSpPr>
          <p:spPr>
            <a:xfrm>
              <a:off x="7511726" y="6376503"/>
              <a:ext cx="5006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3ACD3AE7-8DF8-4481-AB23-DC27B8DEC6F5}"/>
                </a:ext>
              </a:extLst>
            </p:cNvPr>
            <p:cNvSpPr txBox="1"/>
            <p:nvPr/>
          </p:nvSpPr>
          <p:spPr>
            <a:xfrm>
              <a:off x="10263372" y="6364237"/>
              <a:ext cx="999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latin typeface="Arial" panose="020B0604020202020204" pitchFamily="34" charset="0"/>
                  <a:cs typeface="Arial" panose="020B0604020202020204" pitchFamily="34" charset="0"/>
                </a:rPr>
                <a:t>End</a:t>
              </a: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DC1CFAC3-6C17-4667-ADAC-0950BA2C2CED}"/>
                </a:ext>
              </a:extLst>
            </p:cNvPr>
            <p:cNvSpPr txBox="1"/>
            <p:nvPr/>
          </p:nvSpPr>
          <p:spPr>
            <a:xfrm>
              <a:off x="7643084" y="4705968"/>
              <a:ext cx="3611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endParaRPr lang="cs-CZ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02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 descr="Ein Bild, das Kuchen, Tisch, Essen, Teller enthält.&#10;&#10;Automatisch generierte Beschreibung">
            <a:extLst>
              <a:ext uri="{FF2B5EF4-FFF2-40B4-BE49-F238E27FC236}">
                <a16:creationId xmlns:a16="http://schemas.microsoft.com/office/drawing/2014/main" id="{4615A8FE-D800-4F15-8925-AA298D07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b="18652"/>
          <a:stretch/>
        </p:blipFill>
        <p:spPr>
          <a:xfrm>
            <a:off x="0" y="-6805"/>
            <a:ext cx="12192000" cy="6871610"/>
          </a:xfrm>
          <a:prstGeom prst="rect">
            <a:avLst/>
          </a:prstGeom>
          <a:gradFill>
            <a:gsLst>
              <a:gs pos="504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FF8F379-B510-431F-B380-C95F300ADB8B}"/>
              </a:ext>
            </a:extLst>
          </p:cNvPr>
          <p:cNvSpPr/>
          <p:nvPr/>
        </p:nvSpPr>
        <p:spPr>
          <a:xfrm>
            <a:off x="-6276" y="-6805"/>
            <a:ext cx="12350675" cy="6878415"/>
          </a:xfrm>
          <a:prstGeom prst="rect">
            <a:avLst/>
          </a:prstGeom>
          <a:gradFill>
            <a:gsLst>
              <a:gs pos="730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Consider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Defines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2510487"/>
            <a:ext cx="8778074" cy="540000"/>
            <a:chOff x="838197" y="2833955"/>
            <a:chExt cx="8778074" cy="540000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769411" y="291079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38558A2-F97A-443A-BC4C-5798BAB2D333}"/>
              </a:ext>
            </a:extLst>
          </p:cNvPr>
          <p:cNvGrpSpPr/>
          <p:nvPr/>
        </p:nvGrpSpPr>
        <p:grpSpPr>
          <a:xfrm>
            <a:off x="838199" y="1784604"/>
            <a:ext cx="8778074" cy="540000"/>
            <a:chOff x="838199" y="2017061"/>
            <a:chExt cx="8778074" cy="540000"/>
          </a:xfrm>
        </p:grpSpPr>
        <p:sp>
          <p:nvSpPr>
            <p:cNvPr id="63" name="Volný tvar: obrazec 62">
              <a:extLst>
                <a:ext uri="{FF2B5EF4-FFF2-40B4-BE49-F238E27FC236}">
                  <a16:creationId xmlns:a16="http://schemas.microsoft.com/office/drawing/2014/main" id="{70A609FD-761E-4E8C-8BD3-70D676528098}"/>
                </a:ext>
              </a:extLst>
            </p:cNvPr>
            <p:cNvSpPr/>
            <p:nvPr/>
          </p:nvSpPr>
          <p:spPr>
            <a:xfrm>
              <a:off x="1108198" y="2017061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80F14C9-F0F8-4E55-B49B-D261C0C2265A}"/>
                </a:ext>
              </a:extLst>
            </p:cNvPr>
            <p:cNvGrpSpPr/>
            <p:nvPr/>
          </p:nvGrpSpPr>
          <p:grpSpPr>
            <a:xfrm>
              <a:off x="838199" y="2017061"/>
              <a:ext cx="540000" cy="540000"/>
              <a:chOff x="945770" y="2391918"/>
              <a:chExt cx="540000" cy="540000"/>
            </a:xfrm>
          </p:grpSpPr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id="{9EE4B789-A8B2-49D3-A106-B043E15931A2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CC03F4E6-C94E-4569-9D77-519348AFF9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FB91DA3-9CAF-44B4-BA92-F00EBA9F4E99}"/>
                </a:ext>
              </a:extLst>
            </p:cNvPr>
            <p:cNvSpPr txBox="1"/>
            <p:nvPr/>
          </p:nvSpPr>
          <p:spPr>
            <a:xfrm>
              <a:off x="936590" y="2087006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362A916C-222B-4186-9C21-94BBB072551D}"/>
                </a:ext>
              </a:extLst>
            </p:cNvPr>
            <p:cNvSpPr txBox="1"/>
            <p:nvPr/>
          </p:nvSpPr>
          <p:spPr>
            <a:xfrm>
              <a:off x="1769411" y="209804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Basic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Obdélník 67">
            <a:extLst>
              <a:ext uri="{FF2B5EF4-FFF2-40B4-BE49-F238E27FC236}">
                <a16:creationId xmlns:a16="http://schemas.microsoft.com/office/drawing/2014/main" id="{8C246E56-E276-4BB5-AC6F-8B4A4135924A}"/>
              </a:ext>
            </a:extLst>
          </p:cNvPr>
          <p:cNvSpPr/>
          <p:nvPr/>
        </p:nvSpPr>
        <p:spPr>
          <a:xfrm>
            <a:off x="8966" y="4697780"/>
            <a:ext cx="12192000" cy="2185079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97093C6F-B82A-48D4-A058-F6553BFD876C}"/>
              </a:ext>
            </a:extLst>
          </p:cNvPr>
          <p:cNvSpPr/>
          <p:nvPr/>
        </p:nvSpPr>
        <p:spPr>
          <a:xfrm>
            <a:off x="152400" y="1762220"/>
            <a:ext cx="12192000" cy="2140823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118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id="{4423E132-C2A7-4E3A-954B-60D265A45005}"/>
              </a:ext>
            </a:extLst>
          </p:cNvPr>
          <p:cNvSpPr/>
          <p:nvPr/>
        </p:nvSpPr>
        <p:spPr>
          <a:xfrm>
            <a:off x="838196" y="5536430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4EA2B0D-BB89-44C6-BD11-21400F37ACCA}"/>
              </a:ext>
            </a:extLst>
          </p:cNvPr>
          <p:cNvSpPr/>
          <p:nvPr/>
        </p:nvSpPr>
        <p:spPr>
          <a:xfrm>
            <a:off x="838196" y="4190928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6E2EAC6-4AF2-4B73-A39A-0D090F1C488B}"/>
              </a:ext>
            </a:extLst>
          </p:cNvPr>
          <p:cNvSpPr/>
          <p:nvPr/>
        </p:nvSpPr>
        <p:spPr>
          <a:xfrm>
            <a:off x="838196" y="2743441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8F3DA5C-185D-4B79-A025-50E64375C94A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A565F99-451F-463C-9663-481D340DD7E6}"/>
              </a:ext>
            </a:extLst>
          </p:cNvPr>
          <p:cNvSpPr/>
          <p:nvPr/>
        </p:nvSpPr>
        <p:spPr>
          <a:xfrm>
            <a:off x="838199" y="134458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CB7BEB9-284F-4530-B47A-9508D5FC92E4}"/>
              </a:ext>
            </a:extLst>
          </p:cNvPr>
          <p:cNvSpPr txBox="1">
            <a:spLocks/>
          </p:cNvSpPr>
          <p:nvPr/>
        </p:nvSpPr>
        <p:spPr>
          <a:xfrm>
            <a:off x="838199" y="1362300"/>
            <a:ext cx="10157749" cy="1396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Data </a:t>
            </a:r>
            <a:r>
              <a:rPr lang="cs-CZ" sz="1600" spc="-15" dirty="0" err="1">
                <a:latin typeface="Arial"/>
                <a:cs typeface="Arial"/>
              </a:rPr>
              <a:t>quantity</a:t>
            </a:r>
            <a:r>
              <a:rPr lang="cs-CZ" sz="1600" spc="-1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/</a:t>
            </a:r>
            <a:r>
              <a:rPr lang="cs-CZ" sz="1600" spc="-165" dirty="0">
                <a:latin typeface="Arial"/>
                <a:cs typeface="Arial"/>
              </a:rPr>
              <a:t> </a:t>
            </a:r>
            <a:r>
              <a:rPr lang="cs-CZ" sz="1600" spc="-25" dirty="0">
                <a:latin typeface="Arial"/>
                <a:cs typeface="Arial"/>
              </a:rPr>
              <a:t>reliability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More data per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0ECA9F2-3FDE-4A3C-B060-CA53C9E42499}"/>
              </a:ext>
            </a:extLst>
          </p:cNvPr>
          <p:cNvSpPr txBox="1">
            <a:spLocks/>
          </p:cNvSpPr>
          <p:nvPr/>
        </p:nvSpPr>
        <p:spPr>
          <a:xfrm>
            <a:off x="838198" y="2776613"/>
            <a:ext cx="10157749" cy="1432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Economical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savings</a:t>
            </a:r>
            <a:r>
              <a:rPr lang="cs-CZ" sz="1600" spc="-25" dirty="0">
                <a:latin typeface="Arial"/>
                <a:cs typeface="Arial"/>
              </a:rPr>
              <a:t>/</a:t>
            </a:r>
            <a:r>
              <a:rPr lang="cs-CZ" sz="1600" spc="-25" dirty="0" err="1">
                <a:latin typeface="Arial"/>
                <a:cs typeface="Arial"/>
              </a:rPr>
              <a:t>resource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efficient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Saves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precious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consumables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Time-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E3E143A1-271D-4198-AFA2-F451F888D56A}"/>
              </a:ext>
            </a:extLst>
          </p:cNvPr>
          <p:cNvSpPr txBox="1">
            <a:spLocks/>
          </p:cNvSpPr>
          <p:nvPr/>
        </p:nvSpPr>
        <p:spPr>
          <a:xfrm>
            <a:off x="838197" y="4208644"/>
            <a:ext cx="10157749" cy="13277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Flexibility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multiplexing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data reliability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2D and 3D cell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E3F08C35-B075-4EAC-A89F-6B86501C7535}"/>
              </a:ext>
            </a:extLst>
          </p:cNvPr>
          <p:cNvSpPr txBox="1">
            <a:spLocks/>
          </p:cNvSpPr>
          <p:nvPr/>
        </p:nvSpPr>
        <p:spPr>
          <a:xfrm>
            <a:off x="838196" y="5572627"/>
            <a:ext cx="10157749" cy="1654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No </a:t>
            </a:r>
            <a:r>
              <a:rPr lang="cs-CZ" sz="1600" spc="-25" dirty="0" err="1">
                <a:latin typeface="Arial"/>
                <a:cs typeface="Arial"/>
              </a:rPr>
              <a:t>additional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instrumentation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required</a:t>
            </a:r>
            <a:endParaRPr lang="cs-CZ" sz="1600" spc="-25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Multimode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functionality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3558C46-299D-400C-ABD8-E8284D173FFC}"/>
              </a:ext>
            </a:extLst>
          </p:cNvPr>
          <p:cNvSpPr/>
          <p:nvPr/>
        </p:nvSpPr>
        <p:spPr>
          <a:xfrm>
            <a:off x="490694" y="2670146"/>
            <a:ext cx="11515411" cy="396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kreslení, stůl&#10;&#10;Popis byl vytvořen automaticky">
            <a:extLst>
              <a:ext uri="{FF2B5EF4-FFF2-40B4-BE49-F238E27FC236}">
                <a16:creationId xmlns:a16="http://schemas.microsoft.com/office/drawing/2014/main" id="{B9094FAA-CE4A-4F9A-91D7-260965A2D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0986C89-42D7-34ED-6003-D2E94E5F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273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9711" y="2109923"/>
            <a:ext cx="6010707" cy="1297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66225" y="2065586"/>
            <a:ext cx="1982470" cy="1141730"/>
            <a:chOff x="542225" y="2065586"/>
            <a:chExt cx="1982470" cy="1141730"/>
          </a:xfrm>
        </p:grpSpPr>
        <p:sp>
          <p:nvSpPr>
            <p:cNvPr id="4" name="object 4"/>
            <p:cNvSpPr/>
            <p:nvPr/>
          </p:nvSpPr>
          <p:spPr>
            <a:xfrm>
              <a:off x="542225" y="2065586"/>
              <a:ext cx="1982100" cy="1141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6928" y="2135124"/>
              <a:ext cx="754380" cy="203200"/>
            </a:xfrm>
            <a:custGeom>
              <a:avLst/>
              <a:gdLst/>
              <a:ahLst/>
              <a:cxnLst/>
              <a:rect l="l" t="t" r="r" b="b"/>
              <a:pathLst>
                <a:path w="754380" h="203200">
                  <a:moveTo>
                    <a:pt x="754379" y="0"/>
                  </a:moveTo>
                  <a:lnTo>
                    <a:pt x="0" y="0"/>
                  </a:lnTo>
                  <a:lnTo>
                    <a:pt x="0" y="202691"/>
                  </a:lnTo>
                  <a:lnTo>
                    <a:pt x="754379" y="202691"/>
                  </a:lnTo>
                  <a:lnTo>
                    <a:pt x="754379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497192" y="2001774"/>
            <a:ext cx="189230" cy="440055"/>
          </a:xfrm>
          <a:custGeom>
            <a:avLst/>
            <a:gdLst/>
            <a:ahLst/>
            <a:cxnLst/>
            <a:rect l="l" t="t" r="r" b="b"/>
            <a:pathLst>
              <a:path w="189229" h="440055">
                <a:moveTo>
                  <a:pt x="141224" y="363854"/>
                </a:moveTo>
                <a:lnTo>
                  <a:pt x="112649" y="363854"/>
                </a:lnTo>
                <a:lnTo>
                  <a:pt x="150749" y="440054"/>
                </a:lnTo>
                <a:lnTo>
                  <a:pt x="182499" y="376554"/>
                </a:lnTo>
                <a:lnTo>
                  <a:pt x="141224" y="376554"/>
                </a:lnTo>
                <a:lnTo>
                  <a:pt x="141224" y="363854"/>
                </a:lnTo>
                <a:close/>
              </a:path>
              <a:path w="189229" h="440055">
                <a:moveTo>
                  <a:pt x="141224" y="12700"/>
                </a:moveTo>
                <a:lnTo>
                  <a:pt x="141224" y="376554"/>
                </a:lnTo>
                <a:lnTo>
                  <a:pt x="160274" y="376554"/>
                </a:lnTo>
                <a:lnTo>
                  <a:pt x="160274" y="22225"/>
                </a:lnTo>
                <a:lnTo>
                  <a:pt x="150749" y="22225"/>
                </a:lnTo>
                <a:lnTo>
                  <a:pt x="141224" y="12700"/>
                </a:lnTo>
                <a:close/>
              </a:path>
              <a:path w="189229" h="440055">
                <a:moveTo>
                  <a:pt x="188849" y="363854"/>
                </a:moveTo>
                <a:lnTo>
                  <a:pt x="160274" y="363854"/>
                </a:lnTo>
                <a:lnTo>
                  <a:pt x="160274" y="376554"/>
                </a:lnTo>
                <a:lnTo>
                  <a:pt x="182499" y="376554"/>
                </a:lnTo>
                <a:lnTo>
                  <a:pt x="188849" y="363854"/>
                </a:lnTo>
                <a:close/>
              </a:path>
              <a:path w="189229" h="440055">
                <a:moveTo>
                  <a:pt x="19050" y="0"/>
                </a:moveTo>
                <a:lnTo>
                  <a:pt x="0" y="0"/>
                </a:lnTo>
                <a:lnTo>
                  <a:pt x="0" y="22225"/>
                </a:lnTo>
                <a:lnTo>
                  <a:pt x="141224" y="22225"/>
                </a:lnTo>
                <a:lnTo>
                  <a:pt x="141224" y="12700"/>
                </a:lnTo>
                <a:lnTo>
                  <a:pt x="19050" y="12700"/>
                </a:lnTo>
                <a:lnTo>
                  <a:pt x="9525" y="3175"/>
                </a:lnTo>
                <a:lnTo>
                  <a:pt x="19050" y="3175"/>
                </a:lnTo>
                <a:lnTo>
                  <a:pt x="19050" y="0"/>
                </a:lnTo>
                <a:close/>
              </a:path>
              <a:path w="189229" h="440055">
                <a:moveTo>
                  <a:pt x="160274" y="3175"/>
                </a:moveTo>
                <a:lnTo>
                  <a:pt x="19050" y="3175"/>
                </a:lnTo>
                <a:lnTo>
                  <a:pt x="19050" y="12700"/>
                </a:lnTo>
                <a:lnTo>
                  <a:pt x="141224" y="12700"/>
                </a:lnTo>
                <a:lnTo>
                  <a:pt x="150749" y="22225"/>
                </a:lnTo>
                <a:lnTo>
                  <a:pt x="160274" y="22225"/>
                </a:lnTo>
                <a:lnTo>
                  <a:pt x="160274" y="3175"/>
                </a:lnTo>
                <a:close/>
              </a:path>
              <a:path w="189229" h="440055">
                <a:moveTo>
                  <a:pt x="19050" y="3175"/>
                </a:moveTo>
                <a:lnTo>
                  <a:pt x="9525" y="3175"/>
                </a:lnTo>
                <a:lnTo>
                  <a:pt x="19050" y="12700"/>
                </a:lnTo>
                <a:lnTo>
                  <a:pt x="19050" y="3175"/>
                </a:lnTo>
                <a:close/>
              </a:path>
            </a:pathLst>
          </a:custGeom>
          <a:solidFill>
            <a:srgbClr val="A75F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6676" y="3104388"/>
            <a:ext cx="911860" cy="151130"/>
          </a:xfrm>
          <a:custGeom>
            <a:avLst/>
            <a:gdLst/>
            <a:ahLst/>
            <a:cxnLst/>
            <a:rect l="l" t="t" r="r" b="b"/>
            <a:pathLst>
              <a:path w="911860" h="151129">
                <a:moveTo>
                  <a:pt x="911351" y="0"/>
                </a:moveTo>
                <a:lnTo>
                  <a:pt x="0" y="0"/>
                </a:lnTo>
                <a:lnTo>
                  <a:pt x="0" y="150875"/>
                </a:lnTo>
                <a:lnTo>
                  <a:pt x="911351" y="150875"/>
                </a:lnTo>
                <a:lnTo>
                  <a:pt x="9113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75526" y="2007871"/>
            <a:ext cx="189230" cy="440055"/>
          </a:xfrm>
          <a:custGeom>
            <a:avLst/>
            <a:gdLst/>
            <a:ahLst/>
            <a:cxnLst/>
            <a:rect l="l" t="t" r="r" b="b"/>
            <a:pathLst>
              <a:path w="189229" h="440055">
                <a:moveTo>
                  <a:pt x="28575" y="363854"/>
                </a:moveTo>
                <a:lnTo>
                  <a:pt x="0" y="363854"/>
                </a:lnTo>
                <a:lnTo>
                  <a:pt x="38100" y="440054"/>
                </a:lnTo>
                <a:lnTo>
                  <a:pt x="69850" y="376554"/>
                </a:lnTo>
                <a:lnTo>
                  <a:pt x="28575" y="376554"/>
                </a:lnTo>
                <a:lnTo>
                  <a:pt x="28575" y="363854"/>
                </a:lnTo>
                <a:close/>
              </a:path>
              <a:path w="189229" h="440055">
                <a:moveTo>
                  <a:pt x="169799" y="3175"/>
                </a:moveTo>
                <a:lnTo>
                  <a:pt x="28575" y="3175"/>
                </a:lnTo>
                <a:lnTo>
                  <a:pt x="28575" y="376554"/>
                </a:lnTo>
                <a:lnTo>
                  <a:pt x="47625" y="376554"/>
                </a:lnTo>
                <a:lnTo>
                  <a:pt x="47625" y="22225"/>
                </a:lnTo>
                <a:lnTo>
                  <a:pt x="38100" y="22225"/>
                </a:lnTo>
                <a:lnTo>
                  <a:pt x="47625" y="12700"/>
                </a:lnTo>
                <a:lnTo>
                  <a:pt x="169799" y="12700"/>
                </a:lnTo>
                <a:lnTo>
                  <a:pt x="169799" y="3175"/>
                </a:lnTo>
                <a:close/>
              </a:path>
              <a:path w="189229" h="440055">
                <a:moveTo>
                  <a:pt x="76200" y="363854"/>
                </a:moveTo>
                <a:lnTo>
                  <a:pt x="47625" y="363854"/>
                </a:lnTo>
                <a:lnTo>
                  <a:pt x="47625" y="376554"/>
                </a:lnTo>
                <a:lnTo>
                  <a:pt x="69850" y="376554"/>
                </a:lnTo>
                <a:lnTo>
                  <a:pt x="76200" y="363854"/>
                </a:lnTo>
                <a:close/>
              </a:path>
              <a:path w="189229" h="440055">
                <a:moveTo>
                  <a:pt x="47625" y="12700"/>
                </a:moveTo>
                <a:lnTo>
                  <a:pt x="38100" y="22225"/>
                </a:lnTo>
                <a:lnTo>
                  <a:pt x="47625" y="22225"/>
                </a:lnTo>
                <a:lnTo>
                  <a:pt x="47625" y="12700"/>
                </a:lnTo>
                <a:close/>
              </a:path>
              <a:path w="189229" h="440055">
                <a:moveTo>
                  <a:pt x="188849" y="3175"/>
                </a:moveTo>
                <a:lnTo>
                  <a:pt x="179324" y="3175"/>
                </a:lnTo>
                <a:lnTo>
                  <a:pt x="169799" y="12700"/>
                </a:lnTo>
                <a:lnTo>
                  <a:pt x="47625" y="12700"/>
                </a:lnTo>
                <a:lnTo>
                  <a:pt x="47625" y="22225"/>
                </a:lnTo>
                <a:lnTo>
                  <a:pt x="188849" y="22225"/>
                </a:lnTo>
                <a:lnTo>
                  <a:pt x="188849" y="3175"/>
                </a:lnTo>
                <a:close/>
              </a:path>
              <a:path w="189229" h="440055">
                <a:moveTo>
                  <a:pt x="188849" y="0"/>
                </a:moveTo>
                <a:lnTo>
                  <a:pt x="169799" y="0"/>
                </a:lnTo>
                <a:lnTo>
                  <a:pt x="169799" y="12700"/>
                </a:lnTo>
                <a:lnTo>
                  <a:pt x="179324" y="3175"/>
                </a:lnTo>
                <a:lnTo>
                  <a:pt x="188849" y="3175"/>
                </a:lnTo>
                <a:lnTo>
                  <a:pt x="188849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38799" y="1729868"/>
            <a:ext cx="34988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25" dirty="0">
                <a:solidFill>
                  <a:srgbClr val="A75F49"/>
                </a:solidFill>
                <a:latin typeface="Arial"/>
                <a:cs typeface="Arial"/>
              </a:rPr>
              <a:t>J</a:t>
            </a:r>
            <a:r>
              <a:rPr sz="1400" dirty="0">
                <a:solidFill>
                  <a:srgbClr val="A75F49"/>
                </a:solidFill>
                <a:latin typeface="Arial"/>
                <a:cs typeface="Arial"/>
              </a:rPr>
              <a:t>Q1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171" y="1737183"/>
            <a:ext cx="16643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100" spc="-52" baseline="1984" dirty="0">
                <a:solidFill>
                  <a:srgbClr val="FFEC00"/>
                </a:solidFill>
                <a:latin typeface="Arial"/>
                <a:cs typeface="Arial"/>
              </a:rPr>
              <a:t>Thalidomide </a:t>
            </a:r>
            <a:r>
              <a:rPr sz="1400" spc="-30" dirty="0">
                <a:latin typeface="Arial"/>
                <a:cs typeface="Arial"/>
              </a:rPr>
              <a:t>=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dBET1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68440" y="1854707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8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1200" y="1994916"/>
            <a:ext cx="2122932" cy="12786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99260" y="723646"/>
            <a:ext cx="6038215" cy="36068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10" dirty="0">
                <a:latin typeface="Arial" panose="020B0604020202020204" pitchFamily="34" charset="0"/>
                <a:cs typeface="Arial" panose="020B0604020202020204" pitchFamily="34" charset="0"/>
              </a:rPr>
              <a:t>Studying </a:t>
            </a:r>
            <a:r>
              <a:rPr sz="2200" spc="-80" dirty="0">
                <a:latin typeface="Arial" panose="020B0604020202020204" pitchFamily="34" charset="0"/>
                <a:cs typeface="Arial" panose="020B0604020202020204" pitchFamily="34" charset="0"/>
              </a:rPr>
              <a:t>targeted </a:t>
            </a:r>
            <a:r>
              <a:rPr sz="2200" spc="-105" dirty="0"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sz="2200" spc="-90" dirty="0">
                <a:latin typeface="Arial" panose="020B0604020202020204" pitchFamily="34" charset="0"/>
                <a:cs typeface="Arial" panose="020B0604020202020204" pitchFamily="34" charset="0"/>
              </a:rPr>
              <a:t>degradation </a:t>
            </a:r>
            <a:r>
              <a:rPr sz="2200" spc="-12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200" spc="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75" dirty="0">
                <a:latin typeface="Arial" panose="020B0604020202020204" pitchFamily="34" charset="0"/>
                <a:cs typeface="Arial" panose="020B0604020202020204" pitchFamily="34" charset="0"/>
              </a:rPr>
              <a:t>HiBiT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99260" y="1141222"/>
            <a:ext cx="57042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60" dirty="0">
                <a:latin typeface="Arial"/>
                <a:cs typeface="Arial"/>
              </a:rPr>
              <a:t>Evaluation </a:t>
            </a:r>
            <a:r>
              <a:rPr sz="1600" i="1" spc="-35" dirty="0">
                <a:latin typeface="Arial"/>
                <a:cs typeface="Arial"/>
              </a:rPr>
              <a:t>of </a:t>
            </a:r>
            <a:r>
              <a:rPr sz="1600" i="1" spc="-50" dirty="0">
                <a:latin typeface="Arial"/>
                <a:cs typeface="Arial"/>
              </a:rPr>
              <a:t>Proteolysis </a:t>
            </a:r>
            <a:r>
              <a:rPr sz="1600" i="1" spc="-20" dirty="0">
                <a:latin typeface="Arial"/>
                <a:cs typeface="Arial"/>
              </a:rPr>
              <a:t>targeting </a:t>
            </a:r>
            <a:r>
              <a:rPr sz="1600" i="1" spc="-40" dirty="0">
                <a:latin typeface="Arial"/>
                <a:cs typeface="Arial"/>
              </a:rPr>
              <a:t>chimeras </a:t>
            </a:r>
            <a:r>
              <a:rPr sz="1600" i="1" spc="-85" dirty="0">
                <a:latin typeface="Arial"/>
                <a:cs typeface="Arial"/>
              </a:rPr>
              <a:t>(PROTACs)</a:t>
            </a:r>
            <a:r>
              <a:rPr sz="1600" i="1" spc="245" dirty="0">
                <a:latin typeface="Arial"/>
                <a:cs typeface="Arial"/>
              </a:rPr>
              <a:t> </a:t>
            </a:r>
            <a:r>
              <a:rPr sz="1600" i="1" spc="-45" dirty="0">
                <a:latin typeface="Arial"/>
                <a:cs typeface="Arial"/>
              </a:rPr>
              <a:t>Efficiency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73929" y="2584196"/>
            <a:ext cx="2997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b="1" spc="-5" dirty="0">
                <a:solidFill>
                  <a:srgbClr val="719A79"/>
                </a:solidFill>
                <a:latin typeface="Arial"/>
                <a:cs typeface="Arial"/>
              </a:rPr>
              <a:t>BRD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013156" y="4548525"/>
            <a:ext cx="1818639" cy="1627505"/>
            <a:chOff x="1489155" y="4548524"/>
            <a:chExt cx="1818639" cy="1627505"/>
          </a:xfrm>
        </p:grpSpPr>
        <p:sp>
          <p:nvSpPr>
            <p:cNvPr id="17" name="object 17"/>
            <p:cNvSpPr/>
            <p:nvPr/>
          </p:nvSpPr>
          <p:spPr>
            <a:xfrm>
              <a:off x="2070872" y="5566282"/>
              <a:ext cx="182245" cy="605155"/>
            </a:xfrm>
            <a:custGeom>
              <a:avLst/>
              <a:gdLst/>
              <a:ahLst/>
              <a:cxnLst/>
              <a:rect l="l" t="t" r="r" b="b"/>
              <a:pathLst>
                <a:path w="182244" h="605154">
                  <a:moveTo>
                    <a:pt x="181657" y="0"/>
                  </a:moveTo>
                  <a:lnTo>
                    <a:pt x="0" y="0"/>
                  </a:lnTo>
                  <a:lnTo>
                    <a:pt x="0" y="604608"/>
                  </a:lnTo>
                  <a:lnTo>
                    <a:pt x="181657" y="604608"/>
                  </a:lnTo>
                  <a:lnTo>
                    <a:pt x="181657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65872" y="4553604"/>
              <a:ext cx="1236980" cy="1617345"/>
            </a:xfrm>
            <a:custGeom>
              <a:avLst/>
              <a:gdLst/>
              <a:ahLst/>
              <a:cxnLst/>
              <a:rect l="l" t="t" r="r" b="b"/>
              <a:pathLst>
                <a:path w="1236979" h="1617345">
                  <a:moveTo>
                    <a:pt x="4999" y="1617287"/>
                  </a:moveTo>
                  <a:lnTo>
                    <a:pt x="4999" y="1012678"/>
                  </a:lnTo>
                  <a:lnTo>
                    <a:pt x="0" y="1012678"/>
                  </a:lnTo>
                  <a:lnTo>
                    <a:pt x="191656" y="1012678"/>
                  </a:lnTo>
                  <a:lnTo>
                    <a:pt x="186657" y="1012678"/>
                  </a:lnTo>
                  <a:lnTo>
                    <a:pt x="186657" y="1617287"/>
                  </a:lnTo>
                </a:path>
                <a:path w="1236979" h="1617345">
                  <a:moveTo>
                    <a:pt x="1049946" y="1617287"/>
                  </a:moveTo>
                  <a:lnTo>
                    <a:pt x="1049946" y="0"/>
                  </a:lnTo>
                  <a:lnTo>
                    <a:pt x="1044947" y="0"/>
                  </a:lnTo>
                  <a:lnTo>
                    <a:pt x="1236604" y="0"/>
                  </a:lnTo>
                  <a:lnTo>
                    <a:pt x="1231604" y="0"/>
                  </a:lnTo>
                  <a:lnTo>
                    <a:pt x="1231604" y="1617287"/>
                  </a:lnTo>
                </a:path>
              </a:pathLst>
            </a:custGeom>
            <a:ln w="9996">
              <a:solidFill>
                <a:srgbClr val="1C31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84220" y="5651227"/>
              <a:ext cx="182245" cy="520065"/>
            </a:xfrm>
            <a:custGeom>
              <a:avLst/>
              <a:gdLst/>
              <a:ahLst/>
              <a:cxnLst/>
              <a:rect l="l" t="t" r="r" b="b"/>
              <a:pathLst>
                <a:path w="182244" h="520064">
                  <a:moveTo>
                    <a:pt x="181657" y="0"/>
                  </a:moveTo>
                  <a:lnTo>
                    <a:pt x="0" y="0"/>
                  </a:lnTo>
                  <a:lnTo>
                    <a:pt x="0" y="519663"/>
                  </a:lnTo>
                  <a:lnTo>
                    <a:pt x="181657" y="519663"/>
                  </a:lnTo>
                  <a:lnTo>
                    <a:pt x="181657" y="0"/>
                  </a:lnTo>
                  <a:close/>
                </a:path>
              </a:pathLst>
            </a:custGeom>
            <a:solidFill>
              <a:srgbClr val="AD49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9220" y="5651227"/>
              <a:ext cx="191770" cy="520065"/>
            </a:xfrm>
            <a:custGeom>
              <a:avLst/>
              <a:gdLst/>
              <a:ahLst/>
              <a:cxnLst/>
              <a:rect l="l" t="t" r="r" b="b"/>
              <a:pathLst>
                <a:path w="191769" h="520064">
                  <a:moveTo>
                    <a:pt x="4999" y="519663"/>
                  </a:moveTo>
                  <a:lnTo>
                    <a:pt x="4999" y="0"/>
                  </a:lnTo>
                  <a:lnTo>
                    <a:pt x="0" y="0"/>
                  </a:lnTo>
                  <a:lnTo>
                    <a:pt x="191656" y="0"/>
                  </a:lnTo>
                  <a:lnTo>
                    <a:pt x="186657" y="0"/>
                  </a:lnTo>
                  <a:lnTo>
                    <a:pt x="186657" y="519663"/>
                  </a:lnTo>
                </a:path>
              </a:pathLst>
            </a:custGeom>
            <a:ln w="9998">
              <a:solidFill>
                <a:srgbClr val="7933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99234" y="5551292"/>
              <a:ext cx="182245" cy="619760"/>
            </a:xfrm>
            <a:custGeom>
              <a:avLst/>
              <a:gdLst/>
              <a:ahLst/>
              <a:cxnLst/>
              <a:rect l="l" t="t" r="r" b="b"/>
              <a:pathLst>
                <a:path w="182244" h="619760">
                  <a:moveTo>
                    <a:pt x="181657" y="0"/>
                  </a:moveTo>
                  <a:lnTo>
                    <a:pt x="0" y="0"/>
                  </a:lnTo>
                  <a:lnTo>
                    <a:pt x="0" y="619599"/>
                  </a:lnTo>
                  <a:lnTo>
                    <a:pt x="181657" y="619599"/>
                  </a:lnTo>
                  <a:lnTo>
                    <a:pt x="181657" y="0"/>
                  </a:lnTo>
                  <a:close/>
                </a:path>
              </a:pathLst>
            </a:custGeom>
            <a:solidFill>
              <a:srgbClr val="7CA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94235" y="5551292"/>
              <a:ext cx="191770" cy="619760"/>
            </a:xfrm>
            <a:custGeom>
              <a:avLst/>
              <a:gdLst/>
              <a:ahLst/>
              <a:cxnLst/>
              <a:rect l="l" t="t" r="r" b="b"/>
              <a:pathLst>
                <a:path w="191769" h="619760">
                  <a:moveTo>
                    <a:pt x="4999" y="619599"/>
                  </a:moveTo>
                  <a:lnTo>
                    <a:pt x="4999" y="0"/>
                  </a:lnTo>
                  <a:lnTo>
                    <a:pt x="0" y="0"/>
                  </a:lnTo>
                  <a:lnTo>
                    <a:pt x="191656" y="0"/>
                  </a:lnTo>
                  <a:lnTo>
                    <a:pt x="186657" y="0"/>
                  </a:lnTo>
                  <a:lnTo>
                    <a:pt x="186657" y="619599"/>
                  </a:lnTo>
                </a:path>
              </a:pathLst>
            </a:custGeom>
            <a:ln w="9998">
              <a:solidFill>
                <a:srgbClr val="639C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25834" y="5461350"/>
              <a:ext cx="191770" cy="709930"/>
            </a:xfrm>
            <a:custGeom>
              <a:avLst/>
              <a:gdLst/>
              <a:ahLst/>
              <a:cxnLst/>
              <a:rect l="l" t="t" r="r" b="b"/>
              <a:pathLst>
                <a:path w="191769" h="709929">
                  <a:moveTo>
                    <a:pt x="4999" y="709540"/>
                  </a:moveTo>
                  <a:lnTo>
                    <a:pt x="4999" y="0"/>
                  </a:lnTo>
                  <a:lnTo>
                    <a:pt x="0" y="0"/>
                  </a:lnTo>
                  <a:lnTo>
                    <a:pt x="191656" y="0"/>
                  </a:lnTo>
                  <a:lnTo>
                    <a:pt x="186657" y="0"/>
                  </a:lnTo>
                  <a:lnTo>
                    <a:pt x="186657" y="709540"/>
                  </a:lnTo>
                </a:path>
              </a:pathLst>
            </a:custGeom>
            <a:ln w="9999">
              <a:solidFill>
                <a:srgbClr val="7933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39182" y="5474675"/>
              <a:ext cx="191770" cy="696595"/>
            </a:xfrm>
            <a:custGeom>
              <a:avLst/>
              <a:gdLst/>
              <a:ahLst/>
              <a:cxnLst/>
              <a:rect l="l" t="t" r="r" b="b"/>
              <a:pathLst>
                <a:path w="191769" h="696595">
                  <a:moveTo>
                    <a:pt x="4999" y="696216"/>
                  </a:moveTo>
                  <a:lnTo>
                    <a:pt x="4999" y="0"/>
                  </a:lnTo>
                  <a:lnTo>
                    <a:pt x="0" y="0"/>
                  </a:lnTo>
                  <a:lnTo>
                    <a:pt x="191656" y="0"/>
                  </a:lnTo>
                  <a:lnTo>
                    <a:pt x="186657" y="0"/>
                  </a:lnTo>
                  <a:lnTo>
                    <a:pt x="186657" y="696216"/>
                  </a:lnTo>
                </a:path>
              </a:pathLst>
            </a:custGeom>
            <a:ln w="9999">
              <a:solidFill>
                <a:srgbClr val="639C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113863" y="6251464"/>
            <a:ext cx="575310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200" b="1" spc="-5" dirty="0">
                <a:latin typeface="Arial"/>
                <a:cs typeface="Arial"/>
              </a:rPr>
              <a:t>4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hours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28180" y="6278523"/>
            <a:ext cx="634365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200" b="1" spc="-10" dirty="0">
                <a:latin typeface="Arial"/>
                <a:cs typeface="Arial"/>
              </a:rPr>
              <a:t>16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hours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838244" y="4162190"/>
            <a:ext cx="2095500" cy="2414270"/>
            <a:chOff x="1314244" y="4162190"/>
            <a:chExt cx="2095500" cy="2414270"/>
          </a:xfrm>
        </p:grpSpPr>
        <p:sp>
          <p:nvSpPr>
            <p:cNvPr id="28" name="object 28"/>
            <p:cNvSpPr/>
            <p:nvPr/>
          </p:nvSpPr>
          <p:spPr>
            <a:xfrm>
              <a:off x="1314234" y="4162196"/>
              <a:ext cx="2095500" cy="2094230"/>
            </a:xfrm>
            <a:custGeom>
              <a:avLst/>
              <a:gdLst/>
              <a:ahLst/>
              <a:cxnLst/>
              <a:rect l="l" t="t" r="r" b="b"/>
              <a:pathLst>
                <a:path w="2095500" h="2094229">
                  <a:moveTo>
                    <a:pt x="2094903" y="1998700"/>
                  </a:moveTo>
                  <a:lnTo>
                    <a:pt x="94996" y="1998700"/>
                  </a:lnTo>
                  <a:lnTo>
                    <a:pt x="94996" y="1352473"/>
                  </a:lnTo>
                  <a:lnTo>
                    <a:pt x="85001" y="1352473"/>
                  </a:lnTo>
                  <a:lnTo>
                    <a:pt x="94996" y="1352461"/>
                  </a:lnTo>
                  <a:lnTo>
                    <a:pt x="94996" y="1332471"/>
                  </a:lnTo>
                  <a:lnTo>
                    <a:pt x="85001" y="1332471"/>
                  </a:lnTo>
                  <a:lnTo>
                    <a:pt x="85001" y="1332153"/>
                  </a:lnTo>
                  <a:lnTo>
                    <a:pt x="94996" y="1332153"/>
                  </a:lnTo>
                  <a:lnTo>
                    <a:pt x="94996" y="686219"/>
                  </a:lnTo>
                  <a:lnTo>
                    <a:pt x="94996" y="685914"/>
                  </a:lnTo>
                  <a:lnTo>
                    <a:pt x="94996" y="666242"/>
                  </a:lnTo>
                  <a:lnTo>
                    <a:pt x="85001" y="666242"/>
                  </a:lnTo>
                  <a:lnTo>
                    <a:pt x="85001" y="665607"/>
                  </a:lnTo>
                  <a:lnTo>
                    <a:pt x="94996" y="665607"/>
                  </a:lnTo>
                  <a:lnTo>
                    <a:pt x="94996" y="19989"/>
                  </a:lnTo>
                  <a:lnTo>
                    <a:pt x="94996" y="19367"/>
                  </a:lnTo>
                  <a:lnTo>
                    <a:pt x="94996" y="0"/>
                  </a:lnTo>
                  <a:lnTo>
                    <a:pt x="85001" y="0"/>
                  </a:lnTo>
                  <a:lnTo>
                    <a:pt x="85001" y="317"/>
                  </a:lnTo>
                  <a:lnTo>
                    <a:pt x="75006" y="317"/>
                  </a:lnTo>
                  <a:lnTo>
                    <a:pt x="75006" y="0"/>
                  </a:lnTo>
                  <a:lnTo>
                    <a:pt x="0" y="0"/>
                  </a:lnTo>
                  <a:lnTo>
                    <a:pt x="0" y="19989"/>
                  </a:lnTo>
                  <a:lnTo>
                    <a:pt x="75006" y="19989"/>
                  </a:lnTo>
                  <a:lnTo>
                    <a:pt x="75006" y="665607"/>
                  </a:lnTo>
                  <a:lnTo>
                    <a:pt x="75006" y="666242"/>
                  </a:lnTo>
                  <a:lnTo>
                    <a:pt x="0" y="666242"/>
                  </a:lnTo>
                  <a:lnTo>
                    <a:pt x="0" y="686219"/>
                  </a:lnTo>
                  <a:lnTo>
                    <a:pt x="75006" y="686219"/>
                  </a:lnTo>
                  <a:lnTo>
                    <a:pt x="75006" y="1332153"/>
                  </a:lnTo>
                  <a:lnTo>
                    <a:pt x="75006" y="1332471"/>
                  </a:lnTo>
                  <a:lnTo>
                    <a:pt x="0" y="1332471"/>
                  </a:lnTo>
                  <a:lnTo>
                    <a:pt x="0" y="1352461"/>
                  </a:lnTo>
                  <a:lnTo>
                    <a:pt x="75006" y="1352461"/>
                  </a:lnTo>
                  <a:lnTo>
                    <a:pt x="75006" y="1998700"/>
                  </a:lnTo>
                  <a:lnTo>
                    <a:pt x="0" y="1998713"/>
                  </a:lnTo>
                  <a:lnTo>
                    <a:pt x="0" y="2018690"/>
                  </a:lnTo>
                  <a:lnTo>
                    <a:pt x="75006" y="2018690"/>
                  </a:lnTo>
                  <a:lnTo>
                    <a:pt x="75006" y="2019020"/>
                  </a:lnTo>
                  <a:lnTo>
                    <a:pt x="85001" y="2019020"/>
                  </a:lnTo>
                  <a:lnTo>
                    <a:pt x="549973" y="2019020"/>
                  </a:lnTo>
                  <a:lnTo>
                    <a:pt x="549973" y="2093645"/>
                  </a:lnTo>
                  <a:lnTo>
                    <a:pt x="569976" y="2093645"/>
                  </a:lnTo>
                  <a:lnTo>
                    <a:pt x="569976" y="2018690"/>
                  </a:lnTo>
                  <a:lnTo>
                    <a:pt x="1594929" y="2018690"/>
                  </a:lnTo>
                  <a:lnTo>
                    <a:pt x="1594929" y="2023719"/>
                  </a:lnTo>
                  <a:lnTo>
                    <a:pt x="1614919" y="2023719"/>
                  </a:lnTo>
                  <a:lnTo>
                    <a:pt x="1614919" y="2018690"/>
                  </a:lnTo>
                  <a:lnTo>
                    <a:pt x="2094903" y="2018690"/>
                  </a:lnTo>
                  <a:lnTo>
                    <a:pt x="2094903" y="2008860"/>
                  </a:lnTo>
                  <a:lnTo>
                    <a:pt x="2094903" y="2008695"/>
                  </a:lnTo>
                  <a:lnTo>
                    <a:pt x="2094903" y="2003907"/>
                  </a:lnTo>
                  <a:lnTo>
                    <a:pt x="2094903" y="1998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7565" y="4260460"/>
              <a:ext cx="203835" cy="63500"/>
            </a:xfrm>
            <a:custGeom>
              <a:avLst/>
              <a:gdLst/>
              <a:ahLst/>
              <a:cxnLst/>
              <a:rect l="l" t="t" r="r" b="b"/>
              <a:pathLst>
                <a:path w="203835" h="63500">
                  <a:moveTo>
                    <a:pt x="203323" y="0"/>
                  </a:moveTo>
                  <a:lnTo>
                    <a:pt x="0" y="0"/>
                  </a:lnTo>
                  <a:lnTo>
                    <a:pt x="0" y="63292"/>
                  </a:lnTo>
                  <a:lnTo>
                    <a:pt x="203323" y="63292"/>
                  </a:lnTo>
                  <a:lnTo>
                    <a:pt x="203323" y="0"/>
                  </a:lnTo>
                  <a:close/>
                </a:path>
              </a:pathLst>
            </a:custGeom>
            <a:solidFill>
              <a:srgbClr val="7CA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42565" y="4260460"/>
              <a:ext cx="213360" cy="68580"/>
            </a:xfrm>
            <a:custGeom>
              <a:avLst/>
              <a:gdLst/>
              <a:ahLst/>
              <a:cxnLst/>
              <a:rect l="l" t="t" r="r" b="b"/>
              <a:pathLst>
                <a:path w="213360" h="68579">
                  <a:moveTo>
                    <a:pt x="4999" y="68289"/>
                  </a:moveTo>
                  <a:lnTo>
                    <a:pt x="4999" y="0"/>
                  </a:lnTo>
                  <a:lnTo>
                    <a:pt x="0" y="0"/>
                  </a:lnTo>
                  <a:lnTo>
                    <a:pt x="213322" y="0"/>
                  </a:lnTo>
                  <a:lnTo>
                    <a:pt x="208322" y="0"/>
                  </a:lnTo>
                  <a:lnTo>
                    <a:pt x="208322" y="68289"/>
                  </a:lnTo>
                  <a:lnTo>
                    <a:pt x="208322" y="63292"/>
                  </a:lnTo>
                  <a:lnTo>
                    <a:pt x="4999" y="63292"/>
                  </a:lnTo>
                </a:path>
              </a:pathLst>
            </a:custGeom>
            <a:ln w="9994">
              <a:solidFill>
                <a:srgbClr val="639C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47565" y="4500305"/>
              <a:ext cx="203835" cy="63500"/>
            </a:xfrm>
            <a:custGeom>
              <a:avLst/>
              <a:gdLst/>
              <a:ahLst/>
              <a:cxnLst/>
              <a:rect l="l" t="t" r="r" b="b"/>
              <a:pathLst>
                <a:path w="203835" h="63500">
                  <a:moveTo>
                    <a:pt x="203323" y="0"/>
                  </a:moveTo>
                  <a:lnTo>
                    <a:pt x="0" y="0"/>
                  </a:lnTo>
                  <a:lnTo>
                    <a:pt x="0" y="63292"/>
                  </a:lnTo>
                  <a:lnTo>
                    <a:pt x="203323" y="63292"/>
                  </a:lnTo>
                  <a:lnTo>
                    <a:pt x="203323" y="0"/>
                  </a:lnTo>
                  <a:close/>
                </a:path>
              </a:pathLst>
            </a:custGeom>
            <a:solidFill>
              <a:srgbClr val="AD49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42565" y="4500305"/>
              <a:ext cx="213360" cy="68580"/>
            </a:xfrm>
            <a:custGeom>
              <a:avLst/>
              <a:gdLst/>
              <a:ahLst/>
              <a:cxnLst/>
              <a:rect l="l" t="t" r="r" b="b"/>
              <a:pathLst>
                <a:path w="213360" h="68579">
                  <a:moveTo>
                    <a:pt x="4999" y="68289"/>
                  </a:moveTo>
                  <a:lnTo>
                    <a:pt x="4999" y="0"/>
                  </a:lnTo>
                  <a:lnTo>
                    <a:pt x="0" y="0"/>
                  </a:lnTo>
                  <a:lnTo>
                    <a:pt x="213322" y="0"/>
                  </a:lnTo>
                  <a:lnTo>
                    <a:pt x="208322" y="0"/>
                  </a:lnTo>
                  <a:lnTo>
                    <a:pt x="208322" y="68289"/>
                  </a:lnTo>
                  <a:lnTo>
                    <a:pt x="208322" y="63292"/>
                  </a:lnTo>
                  <a:lnTo>
                    <a:pt x="4999" y="63292"/>
                  </a:lnTo>
                </a:path>
              </a:pathLst>
            </a:custGeom>
            <a:ln w="9994">
              <a:solidFill>
                <a:srgbClr val="7933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47565" y="4740150"/>
              <a:ext cx="203835" cy="63500"/>
            </a:xfrm>
            <a:custGeom>
              <a:avLst/>
              <a:gdLst/>
              <a:ahLst/>
              <a:cxnLst/>
              <a:rect l="l" t="t" r="r" b="b"/>
              <a:pathLst>
                <a:path w="203835" h="63500">
                  <a:moveTo>
                    <a:pt x="203323" y="0"/>
                  </a:moveTo>
                  <a:lnTo>
                    <a:pt x="0" y="0"/>
                  </a:lnTo>
                  <a:lnTo>
                    <a:pt x="0" y="63292"/>
                  </a:lnTo>
                  <a:lnTo>
                    <a:pt x="203323" y="63292"/>
                  </a:lnTo>
                  <a:lnTo>
                    <a:pt x="203323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42565" y="4740150"/>
              <a:ext cx="213360" cy="68580"/>
            </a:xfrm>
            <a:custGeom>
              <a:avLst/>
              <a:gdLst/>
              <a:ahLst/>
              <a:cxnLst/>
              <a:rect l="l" t="t" r="r" b="b"/>
              <a:pathLst>
                <a:path w="213360" h="68579">
                  <a:moveTo>
                    <a:pt x="4999" y="68289"/>
                  </a:moveTo>
                  <a:lnTo>
                    <a:pt x="4999" y="0"/>
                  </a:lnTo>
                  <a:lnTo>
                    <a:pt x="0" y="0"/>
                  </a:lnTo>
                  <a:lnTo>
                    <a:pt x="213322" y="0"/>
                  </a:lnTo>
                  <a:lnTo>
                    <a:pt x="208322" y="0"/>
                  </a:lnTo>
                  <a:lnTo>
                    <a:pt x="208322" y="68289"/>
                  </a:lnTo>
                  <a:lnTo>
                    <a:pt x="208322" y="63292"/>
                  </a:lnTo>
                  <a:lnTo>
                    <a:pt x="4999" y="63292"/>
                  </a:lnTo>
                </a:path>
              </a:pathLst>
            </a:custGeom>
            <a:ln w="9994">
              <a:solidFill>
                <a:srgbClr val="1C31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423160" y="4328159"/>
              <a:ext cx="954405" cy="2247900"/>
            </a:xfrm>
            <a:custGeom>
              <a:avLst/>
              <a:gdLst/>
              <a:ahLst/>
              <a:cxnLst/>
              <a:rect l="l" t="t" r="r" b="b"/>
              <a:pathLst>
                <a:path w="954404" h="2247900">
                  <a:moveTo>
                    <a:pt x="819912" y="1857756"/>
                  </a:moveTo>
                  <a:lnTo>
                    <a:pt x="0" y="1857756"/>
                  </a:lnTo>
                  <a:lnTo>
                    <a:pt x="0" y="2247900"/>
                  </a:lnTo>
                  <a:lnTo>
                    <a:pt x="819912" y="2247900"/>
                  </a:lnTo>
                  <a:lnTo>
                    <a:pt x="819912" y="1857756"/>
                  </a:lnTo>
                  <a:close/>
                </a:path>
                <a:path w="954404" h="2247900">
                  <a:moveTo>
                    <a:pt x="954011" y="0"/>
                  </a:moveTo>
                  <a:lnTo>
                    <a:pt x="60960" y="0"/>
                  </a:lnTo>
                  <a:lnTo>
                    <a:pt x="60960" y="1837944"/>
                  </a:lnTo>
                  <a:lnTo>
                    <a:pt x="954011" y="1837944"/>
                  </a:lnTo>
                  <a:lnTo>
                    <a:pt x="9540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594723" y="6061864"/>
            <a:ext cx="23812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200" b="1" dirty="0">
                <a:latin typeface="Arial"/>
                <a:cs typeface="Arial"/>
              </a:rPr>
              <a:t>0.</a:t>
            </a:r>
            <a:r>
              <a:rPr sz="1200" b="1" spc="-5" dirty="0"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94723" y="5395629"/>
            <a:ext cx="23812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200" b="1" dirty="0">
                <a:latin typeface="Arial"/>
                <a:cs typeface="Arial"/>
              </a:rPr>
              <a:t>0.</a:t>
            </a:r>
            <a:r>
              <a:rPr sz="1200" b="1" spc="-5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94723" y="4729393"/>
            <a:ext cx="23812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200" b="1" dirty="0">
                <a:latin typeface="Arial"/>
                <a:cs typeface="Arial"/>
              </a:rPr>
              <a:t>1.</a:t>
            </a:r>
            <a:r>
              <a:rPr sz="1200" b="1" spc="-5" dirty="0"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94723" y="4063158"/>
            <a:ext cx="23812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200" b="1" dirty="0">
                <a:latin typeface="Arial"/>
                <a:cs typeface="Arial"/>
              </a:rPr>
              <a:t>1.</a:t>
            </a:r>
            <a:r>
              <a:rPr sz="1200" b="1" spc="-5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344690" y="4193962"/>
            <a:ext cx="191847" cy="195516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50"/>
              </a:lnSpc>
            </a:pPr>
            <a:r>
              <a:rPr sz="1300" b="1" dirty="0">
                <a:latin typeface="Arial"/>
                <a:cs typeface="Arial"/>
              </a:rPr>
              <a:t>rel. </a:t>
            </a:r>
            <a:r>
              <a:rPr sz="1300" b="1" spc="-5" dirty="0">
                <a:latin typeface="Arial"/>
                <a:cs typeface="Arial"/>
              </a:rPr>
              <a:t>Luminescence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[RLU]</a:t>
            </a:r>
            <a:endParaRPr sz="13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87182" y="4117178"/>
            <a:ext cx="396240" cy="708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49900"/>
              </a:lnSpc>
              <a:spcBef>
                <a:spcPts val="90"/>
              </a:spcBef>
            </a:pPr>
            <a:r>
              <a:rPr sz="1050" spc="20" dirty="0">
                <a:latin typeface="Arial"/>
                <a:cs typeface="Arial"/>
              </a:rPr>
              <a:t>B</a:t>
            </a:r>
            <a:r>
              <a:rPr sz="1050" spc="25" dirty="0">
                <a:latin typeface="Arial"/>
                <a:cs typeface="Arial"/>
              </a:rPr>
              <a:t>R</a:t>
            </a:r>
            <a:r>
              <a:rPr sz="1050" spc="35" dirty="0">
                <a:latin typeface="Arial"/>
                <a:cs typeface="Arial"/>
              </a:rPr>
              <a:t>D</a:t>
            </a:r>
            <a:r>
              <a:rPr sz="1050" spc="10" dirty="0">
                <a:latin typeface="Arial"/>
                <a:cs typeface="Arial"/>
              </a:rPr>
              <a:t>4  </a:t>
            </a:r>
            <a:r>
              <a:rPr sz="1050" spc="20" dirty="0">
                <a:latin typeface="Arial"/>
                <a:cs typeface="Arial"/>
              </a:rPr>
              <a:t>B</a:t>
            </a:r>
            <a:r>
              <a:rPr sz="1050" spc="25" dirty="0">
                <a:latin typeface="Arial"/>
                <a:cs typeface="Arial"/>
              </a:rPr>
              <a:t>R</a:t>
            </a:r>
            <a:r>
              <a:rPr sz="1050" spc="35" dirty="0">
                <a:latin typeface="Arial"/>
                <a:cs typeface="Arial"/>
              </a:rPr>
              <a:t>D</a:t>
            </a:r>
            <a:r>
              <a:rPr sz="1050" spc="10" dirty="0">
                <a:latin typeface="Arial"/>
                <a:cs typeface="Arial"/>
              </a:rPr>
              <a:t>3  </a:t>
            </a:r>
            <a:r>
              <a:rPr sz="1050" spc="20" dirty="0">
                <a:latin typeface="Arial"/>
                <a:cs typeface="Arial"/>
              </a:rPr>
              <a:t>B</a:t>
            </a:r>
            <a:r>
              <a:rPr sz="1050" spc="25" dirty="0">
                <a:latin typeface="Arial"/>
                <a:cs typeface="Arial"/>
              </a:rPr>
              <a:t>R</a:t>
            </a:r>
            <a:r>
              <a:rPr sz="1050" spc="35" dirty="0">
                <a:latin typeface="Arial"/>
                <a:cs typeface="Arial"/>
              </a:rPr>
              <a:t>D</a:t>
            </a:r>
            <a:r>
              <a:rPr sz="1050" spc="20" dirty="0">
                <a:latin typeface="Arial"/>
                <a:cs typeface="Arial"/>
              </a:rPr>
              <a:t>2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21508" y="3762755"/>
            <a:ext cx="1979930" cy="2413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0" rIns="0" bIns="0" rtlCol="0">
            <a:spAutoFit/>
          </a:bodyPr>
          <a:lstStyle/>
          <a:p>
            <a:pPr marL="600075">
              <a:lnSpc>
                <a:spcPts val="1860"/>
              </a:lnSpc>
            </a:pPr>
            <a:r>
              <a:rPr sz="1600" spc="-40" dirty="0">
                <a:latin typeface="Arial"/>
                <a:cs typeface="Arial"/>
              </a:rPr>
              <a:t>Endpoint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248655" y="4998720"/>
            <a:ext cx="893826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6050563C-5B2F-48EB-B1F2-EA03944D82F1}"/>
              </a:ext>
            </a:extLst>
          </p:cNvPr>
          <p:cNvGrpSpPr/>
          <p:nvPr/>
        </p:nvGrpSpPr>
        <p:grpSpPr>
          <a:xfrm>
            <a:off x="6445619" y="4317996"/>
            <a:ext cx="3327753" cy="2358345"/>
            <a:chOff x="4884641" y="4271921"/>
            <a:chExt cx="3327753" cy="2358345"/>
          </a:xfrm>
        </p:grpSpPr>
        <p:sp>
          <p:nvSpPr>
            <p:cNvPr id="44" name="object 44"/>
            <p:cNvSpPr/>
            <p:nvPr/>
          </p:nvSpPr>
          <p:spPr>
            <a:xfrm>
              <a:off x="5789434" y="4281627"/>
              <a:ext cx="1212850" cy="1858010"/>
            </a:xfrm>
            <a:custGeom>
              <a:avLst/>
              <a:gdLst/>
              <a:ahLst/>
              <a:cxnLst/>
              <a:rect l="l" t="t" r="r" b="b"/>
              <a:pathLst>
                <a:path w="1212850" h="1858010">
                  <a:moveTo>
                    <a:pt x="18694" y="1842897"/>
                  </a:moveTo>
                  <a:lnTo>
                    <a:pt x="14516" y="1838718"/>
                  </a:lnTo>
                  <a:lnTo>
                    <a:pt x="4178" y="1838718"/>
                  </a:lnTo>
                  <a:lnTo>
                    <a:pt x="0" y="1842897"/>
                  </a:lnTo>
                  <a:lnTo>
                    <a:pt x="0" y="1853222"/>
                  </a:lnTo>
                  <a:lnTo>
                    <a:pt x="4178" y="1857413"/>
                  </a:lnTo>
                  <a:lnTo>
                    <a:pt x="14516" y="1857413"/>
                  </a:lnTo>
                  <a:lnTo>
                    <a:pt x="18694" y="1853222"/>
                  </a:lnTo>
                  <a:lnTo>
                    <a:pt x="18694" y="1842897"/>
                  </a:lnTo>
                  <a:close/>
                </a:path>
                <a:path w="1212850" h="1858010">
                  <a:moveTo>
                    <a:pt x="18694" y="1786890"/>
                  </a:moveTo>
                  <a:lnTo>
                    <a:pt x="14516" y="1782724"/>
                  </a:lnTo>
                  <a:lnTo>
                    <a:pt x="4178" y="1782724"/>
                  </a:lnTo>
                  <a:lnTo>
                    <a:pt x="0" y="1786890"/>
                  </a:lnTo>
                  <a:lnTo>
                    <a:pt x="0" y="1797227"/>
                  </a:lnTo>
                  <a:lnTo>
                    <a:pt x="4178" y="1801393"/>
                  </a:lnTo>
                  <a:lnTo>
                    <a:pt x="14516" y="1801393"/>
                  </a:lnTo>
                  <a:lnTo>
                    <a:pt x="18694" y="1797227"/>
                  </a:lnTo>
                  <a:lnTo>
                    <a:pt x="18694" y="1786890"/>
                  </a:lnTo>
                  <a:close/>
                </a:path>
                <a:path w="1212850" h="1858010">
                  <a:moveTo>
                    <a:pt x="18694" y="1730883"/>
                  </a:moveTo>
                  <a:lnTo>
                    <a:pt x="14516" y="1726717"/>
                  </a:lnTo>
                  <a:lnTo>
                    <a:pt x="4178" y="1726717"/>
                  </a:lnTo>
                  <a:lnTo>
                    <a:pt x="0" y="1730883"/>
                  </a:lnTo>
                  <a:lnTo>
                    <a:pt x="0" y="1741208"/>
                  </a:lnTo>
                  <a:lnTo>
                    <a:pt x="4178" y="1745399"/>
                  </a:lnTo>
                  <a:lnTo>
                    <a:pt x="14516" y="1745399"/>
                  </a:lnTo>
                  <a:lnTo>
                    <a:pt x="18694" y="1741208"/>
                  </a:lnTo>
                  <a:lnTo>
                    <a:pt x="18694" y="1730883"/>
                  </a:lnTo>
                  <a:close/>
                </a:path>
                <a:path w="1212850" h="1858010">
                  <a:moveTo>
                    <a:pt x="18694" y="1674888"/>
                  </a:moveTo>
                  <a:lnTo>
                    <a:pt x="14516" y="1670710"/>
                  </a:lnTo>
                  <a:lnTo>
                    <a:pt x="4178" y="1670710"/>
                  </a:lnTo>
                  <a:lnTo>
                    <a:pt x="0" y="1674888"/>
                  </a:lnTo>
                  <a:lnTo>
                    <a:pt x="0" y="1685213"/>
                  </a:lnTo>
                  <a:lnTo>
                    <a:pt x="4178" y="1689392"/>
                  </a:lnTo>
                  <a:lnTo>
                    <a:pt x="14516" y="1689392"/>
                  </a:lnTo>
                  <a:lnTo>
                    <a:pt x="18694" y="1685213"/>
                  </a:lnTo>
                  <a:lnTo>
                    <a:pt x="18694" y="1674888"/>
                  </a:lnTo>
                  <a:close/>
                </a:path>
                <a:path w="1212850" h="1858010">
                  <a:moveTo>
                    <a:pt x="18694" y="1618894"/>
                  </a:moveTo>
                  <a:lnTo>
                    <a:pt x="14516" y="1614703"/>
                  </a:lnTo>
                  <a:lnTo>
                    <a:pt x="4178" y="1614703"/>
                  </a:lnTo>
                  <a:lnTo>
                    <a:pt x="0" y="1618894"/>
                  </a:lnTo>
                  <a:lnTo>
                    <a:pt x="0" y="1629206"/>
                  </a:lnTo>
                  <a:lnTo>
                    <a:pt x="4178" y="1633397"/>
                  </a:lnTo>
                  <a:lnTo>
                    <a:pt x="14516" y="1633397"/>
                  </a:lnTo>
                  <a:lnTo>
                    <a:pt x="18694" y="1629206"/>
                  </a:lnTo>
                  <a:lnTo>
                    <a:pt x="18694" y="1618894"/>
                  </a:lnTo>
                  <a:close/>
                </a:path>
                <a:path w="1212850" h="1858010">
                  <a:moveTo>
                    <a:pt x="18694" y="1562874"/>
                  </a:moveTo>
                  <a:lnTo>
                    <a:pt x="14516" y="1558709"/>
                  </a:lnTo>
                  <a:lnTo>
                    <a:pt x="4178" y="1558709"/>
                  </a:lnTo>
                  <a:lnTo>
                    <a:pt x="0" y="1562874"/>
                  </a:lnTo>
                  <a:lnTo>
                    <a:pt x="0" y="1573212"/>
                  </a:lnTo>
                  <a:lnTo>
                    <a:pt x="4178" y="1577378"/>
                  </a:lnTo>
                  <a:lnTo>
                    <a:pt x="14516" y="1577378"/>
                  </a:lnTo>
                  <a:lnTo>
                    <a:pt x="18694" y="1573212"/>
                  </a:lnTo>
                  <a:lnTo>
                    <a:pt x="18694" y="1562874"/>
                  </a:lnTo>
                  <a:close/>
                </a:path>
                <a:path w="1212850" h="1858010">
                  <a:moveTo>
                    <a:pt x="18694" y="1506880"/>
                  </a:moveTo>
                  <a:lnTo>
                    <a:pt x="14516" y="1502689"/>
                  </a:lnTo>
                  <a:lnTo>
                    <a:pt x="4178" y="1502689"/>
                  </a:lnTo>
                  <a:lnTo>
                    <a:pt x="0" y="1506880"/>
                  </a:lnTo>
                  <a:lnTo>
                    <a:pt x="0" y="1517192"/>
                  </a:lnTo>
                  <a:lnTo>
                    <a:pt x="4178" y="1521383"/>
                  </a:lnTo>
                  <a:lnTo>
                    <a:pt x="14516" y="1521383"/>
                  </a:lnTo>
                  <a:lnTo>
                    <a:pt x="18694" y="1517192"/>
                  </a:lnTo>
                  <a:lnTo>
                    <a:pt x="18694" y="1506880"/>
                  </a:lnTo>
                  <a:close/>
                </a:path>
                <a:path w="1212850" h="1858010">
                  <a:moveTo>
                    <a:pt x="18694" y="1450873"/>
                  </a:moveTo>
                  <a:lnTo>
                    <a:pt x="14516" y="1446695"/>
                  </a:lnTo>
                  <a:lnTo>
                    <a:pt x="4178" y="1446695"/>
                  </a:lnTo>
                  <a:lnTo>
                    <a:pt x="0" y="1450873"/>
                  </a:lnTo>
                  <a:lnTo>
                    <a:pt x="0" y="1461198"/>
                  </a:lnTo>
                  <a:lnTo>
                    <a:pt x="4178" y="1465376"/>
                  </a:lnTo>
                  <a:lnTo>
                    <a:pt x="14516" y="1465376"/>
                  </a:lnTo>
                  <a:lnTo>
                    <a:pt x="18694" y="1461198"/>
                  </a:lnTo>
                  <a:lnTo>
                    <a:pt x="18694" y="1450873"/>
                  </a:lnTo>
                  <a:close/>
                </a:path>
                <a:path w="1212850" h="1858010">
                  <a:moveTo>
                    <a:pt x="18694" y="1394879"/>
                  </a:moveTo>
                  <a:lnTo>
                    <a:pt x="14516" y="1390688"/>
                  </a:lnTo>
                  <a:lnTo>
                    <a:pt x="4178" y="1390688"/>
                  </a:lnTo>
                  <a:lnTo>
                    <a:pt x="0" y="1394879"/>
                  </a:lnTo>
                  <a:lnTo>
                    <a:pt x="0" y="1405191"/>
                  </a:lnTo>
                  <a:lnTo>
                    <a:pt x="4178" y="1409369"/>
                  </a:lnTo>
                  <a:lnTo>
                    <a:pt x="14516" y="1409369"/>
                  </a:lnTo>
                  <a:lnTo>
                    <a:pt x="18694" y="1405191"/>
                  </a:lnTo>
                  <a:lnTo>
                    <a:pt x="18694" y="1394879"/>
                  </a:lnTo>
                  <a:close/>
                </a:path>
                <a:path w="1212850" h="1858010">
                  <a:moveTo>
                    <a:pt x="18694" y="1338859"/>
                  </a:moveTo>
                  <a:lnTo>
                    <a:pt x="14516" y="1334693"/>
                  </a:lnTo>
                  <a:lnTo>
                    <a:pt x="4178" y="1334693"/>
                  </a:lnTo>
                  <a:lnTo>
                    <a:pt x="0" y="1338859"/>
                  </a:lnTo>
                  <a:lnTo>
                    <a:pt x="0" y="1349197"/>
                  </a:lnTo>
                  <a:lnTo>
                    <a:pt x="4178" y="1353362"/>
                  </a:lnTo>
                  <a:lnTo>
                    <a:pt x="14516" y="1353362"/>
                  </a:lnTo>
                  <a:lnTo>
                    <a:pt x="18694" y="1349197"/>
                  </a:lnTo>
                  <a:lnTo>
                    <a:pt x="18694" y="1338859"/>
                  </a:lnTo>
                  <a:close/>
                </a:path>
                <a:path w="1212850" h="1858010">
                  <a:moveTo>
                    <a:pt x="18694" y="1282865"/>
                  </a:moveTo>
                  <a:lnTo>
                    <a:pt x="14516" y="1278686"/>
                  </a:lnTo>
                  <a:lnTo>
                    <a:pt x="4178" y="1278686"/>
                  </a:lnTo>
                  <a:lnTo>
                    <a:pt x="0" y="1282865"/>
                  </a:lnTo>
                  <a:lnTo>
                    <a:pt x="0" y="1293190"/>
                  </a:lnTo>
                  <a:lnTo>
                    <a:pt x="4178" y="1297368"/>
                  </a:lnTo>
                  <a:lnTo>
                    <a:pt x="14516" y="1297368"/>
                  </a:lnTo>
                  <a:lnTo>
                    <a:pt x="18694" y="1293190"/>
                  </a:lnTo>
                  <a:lnTo>
                    <a:pt x="18694" y="1282865"/>
                  </a:lnTo>
                  <a:close/>
                </a:path>
                <a:path w="1212850" h="1858010">
                  <a:moveTo>
                    <a:pt x="18694" y="1226858"/>
                  </a:moveTo>
                  <a:lnTo>
                    <a:pt x="14516" y="1222679"/>
                  </a:lnTo>
                  <a:lnTo>
                    <a:pt x="4178" y="1222679"/>
                  </a:lnTo>
                  <a:lnTo>
                    <a:pt x="0" y="1226858"/>
                  </a:lnTo>
                  <a:lnTo>
                    <a:pt x="0" y="1237183"/>
                  </a:lnTo>
                  <a:lnTo>
                    <a:pt x="4178" y="1241374"/>
                  </a:lnTo>
                  <a:lnTo>
                    <a:pt x="14516" y="1241374"/>
                  </a:lnTo>
                  <a:lnTo>
                    <a:pt x="18694" y="1237183"/>
                  </a:lnTo>
                  <a:lnTo>
                    <a:pt x="18694" y="1226858"/>
                  </a:lnTo>
                  <a:close/>
                </a:path>
                <a:path w="1212850" h="1858010">
                  <a:moveTo>
                    <a:pt x="18694" y="1170876"/>
                  </a:moveTo>
                  <a:lnTo>
                    <a:pt x="14516" y="1166736"/>
                  </a:lnTo>
                  <a:lnTo>
                    <a:pt x="4178" y="1166736"/>
                  </a:lnTo>
                  <a:lnTo>
                    <a:pt x="0" y="1170876"/>
                  </a:lnTo>
                  <a:lnTo>
                    <a:pt x="0" y="1181125"/>
                  </a:lnTo>
                  <a:lnTo>
                    <a:pt x="4178" y="1185392"/>
                  </a:lnTo>
                  <a:lnTo>
                    <a:pt x="14516" y="1185392"/>
                  </a:lnTo>
                  <a:lnTo>
                    <a:pt x="18694" y="1181125"/>
                  </a:lnTo>
                  <a:lnTo>
                    <a:pt x="18694" y="1170876"/>
                  </a:lnTo>
                  <a:close/>
                </a:path>
                <a:path w="1212850" h="1858010">
                  <a:moveTo>
                    <a:pt x="18694" y="1114894"/>
                  </a:moveTo>
                  <a:lnTo>
                    <a:pt x="14516" y="1110615"/>
                  </a:lnTo>
                  <a:lnTo>
                    <a:pt x="4178" y="1110615"/>
                  </a:lnTo>
                  <a:lnTo>
                    <a:pt x="0" y="1114894"/>
                  </a:lnTo>
                  <a:lnTo>
                    <a:pt x="0" y="1125131"/>
                  </a:lnTo>
                  <a:lnTo>
                    <a:pt x="4178" y="1129411"/>
                  </a:lnTo>
                  <a:lnTo>
                    <a:pt x="14516" y="1129411"/>
                  </a:lnTo>
                  <a:lnTo>
                    <a:pt x="18694" y="1125131"/>
                  </a:lnTo>
                  <a:lnTo>
                    <a:pt x="18694" y="1114894"/>
                  </a:lnTo>
                  <a:close/>
                </a:path>
                <a:path w="1212850" h="1858010">
                  <a:moveTo>
                    <a:pt x="18694" y="1058913"/>
                  </a:moveTo>
                  <a:lnTo>
                    <a:pt x="14516" y="1054633"/>
                  </a:lnTo>
                  <a:lnTo>
                    <a:pt x="4178" y="1054633"/>
                  </a:lnTo>
                  <a:lnTo>
                    <a:pt x="0" y="1058913"/>
                  </a:lnTo>
                  <a:lnTo>
                    <a:pt x="0" y="1069149"/>
                  </a:lnTo>
                  <a:lnTo>
                    <a:pt x="4178" y="1073302"/>
                  </a:lnTo>
                  <a:lnTo>
                    <a:pt x="14516" y="1073302"/>
                  </a:lnTo>
                  <a:lnTo>
                    <a:pt x="18694" y="1069149"/>
                  </a:lnTo>
                  <a:lnTo>
                    <a:pt x="18694" y="1058913"/>
                  </a:lnTo>
                  <a:close/>
                </a:path>
                <a:path w="1212850" h="1858010">
                  <a:moveTo>
                    <a:pt x="18694" y="1002804"/>
                  </a:moveTo>
                  <a:lnTo>
                    <a:pt x="14516" y="998651"/>
                  </a:lnTo>
                  <a:lnTo>
                    <a:pt x="4178" y="998651"/>
                  </a:lnTo>
                  <a:lnTo>
                    <a:pt x="0" y="1002804"/>
                  </a:lnTo>
                  <a:lnTo>
                    <a:pt x="0" y="1013167"/>
                  </a:lnTo>
                  <a:lnTo>
                    <a:pt x="4178" y="1017308"/>
                  </a:lnTo>
                  <a:lnTo>
                    <a:pt x="14516" y="1017308"/>
                  </a:lnTo>
                  <a:lnTo>
                    <a:pt x="18694" y="1013167"/>
                  </a:lnTo>
                  <a:lnTo>
                    <a:pt x="18694" y="1002804"/>
                  </a:lnTo>
                  <a:close/>
                </a:path>
                <a:path w="1212850" h="1858010">
                  <a:moveTo>
                    <a:pt x="18694" y="946810"/>
                  </a:moveTo>
                  <a:lnTo>
                    <a:pt x="14516" y="942670"/>
                  </a:lnTo>
                  <a:lnTo>
                    <a:pt x="4178" y="942670"/>
                  </a:lnTo>
                  <a:lnTo>
                    <a:pt x="0" y="946810"/>
                  </a:lnTo>
                  <a:lnTo>
                    <a:pt x="0" y="957186"/>
                  </a:lnTo>
                  <a:lnTo>
                    <a:pt x="4178" y="961326"/>
                  </a:lnTo>
                  <a:lnTo>
                    <a:pt x="14516" y="961326"/>
                  </a:lnTo>
                  <a:lnTo>
                    <a:pt x="18694" y="957186"/>
                  </a:lnTo>
                  <a:lnTo>
                    <a:pt x="18694" y="946810"/>
                  </a:lnTo>
                  <a:close/>
                </a:path>
                <a:path w="1212850" h="1858010">
                  <a:moveTo>
                    <a:pt x="18694" y="890828"/>
                  </a:moveTo>
                  <a:lnTo>
                    <a:pt x="14516" y="886675"/>
                  </a:lnTo>
                  <a:lnTo>
                    <a:pt x="4178" y="886675"/>
                  </a:lnTo>
                  <a:lnTo>
                    <a:pt x="0" y="890828"/>
                  </a:lnTo>
                  <a:lnTo>
                    <a:pt x="0" y="901192"/>
                  </a:lnTo>
                  <a:lnTo>
                    <a:pt x="4178" y="905344"/>
                  </a:lnTo>
                  <a:lnTo>
                    <a:pt x="14516" y="905344"/>
                  </a:lnTo>
                  <a:lnTo>
                    <a:pt x="18694" y="901192"/>
                  </a:lnTo>
                  <a:lnTo>
                    <a:pt x="18694" y="890828"/>
                  </a:lnTo>
                  <a:close/>
                </a:path>
                <a:path w="1212850" h="1858010">
                  <a:moveTo>
                    <a:pt x="18694" y="834847"/>
                  </a:moveTo>
                  <a:lnTo>
                    <a:pt x="14516" y="830694"/>
                  </a:lnTo>
                  <a:lnTo>
                    <a:pt x="4178" y="830694"/>
                  </a:lnTo>
                  <a:lnTo>
                    <a:pt x="0" y="834847"/>
                  </a:lnTo>
                  <a:lnTo>
                    <a:pt x="0" y="845210"/>
                  </a:lnTo>
                  <a:lnTo>
                    <a:pt x="4178" y="849363"/>
                  </a:lnTo>
                  <a:lnTo>
                    <a:pt x="14516" y="849363"/>
                  </a:lnTo>
                  <a:lnTo>
                    <a:pt x="18694" y="845210"/>
                  </a:lnTo>
                  <a:lnTo>
                    <a:pt x="18694" y="834847"/>
                  </a:lnTo>
                  <a:close/>
                </a:path>
                <a:path w="1212850" h="1858010">
                  <a:moveTo>
                    <a:pt x="18694" y="778865"/>
                  </a:moveTo>
                  <a:lnTo>
                    <a:pt x="14516" y="774712"/>
                  </a:lnTo>
                  <a:lnTo>
                    <a:pt x="4178" y="774712"/>
                  </a:lnTo>
                  <a:lnTo>
                    <a:pt x="0" y="778865"/>
                  </a:lnTo>
                  <a:lnTo>
                    <a:pt x="0" y="789101"/>
                  </a:lnTo>
                  <a:lnTo>
                    <a:pt x="4178" y="793369"/>
                  </a:lnTo>
                  <a:lnTo>
                    <a:pt x="14516" y="793369"/>
                  </a:lnTo>
                  <a:lnTo>
                    <a:pt x="18694" y="789101"/>
                  </a:lnTo>
                  <a:lnTo>
                    <a:pt x="18694" y="778865"/>
                  </a:lnTo>
                  <a:close/>
                </a:path>
                <a:path w="1212850" h="1858010">
                  <a:moveTo>
                    <a:pt x="18694" y="722871"/>
                  </a:moveTo>
                  <a:lnTo>
                    <a:pt x="14516" y="718604"/>
                  </a:lnTo>
                  <a:lnTo>
                    <a:pt x="4178" y="718604"/>
                  </a:lnTo>
                  <a:lnTo>
                    <a:pt x="0" y="722871"/>
                  </a:lnTo>
                  <a:lnTo>
                    <a:pt x="0" y="733107"/>
                  </a:lnTo>
                  <a:lnTo>
                    <a:pt x="4178" y="737387"/>
                  </a:lnTo>
                  <a:lnTo>
                    <a:pt x="14516" y="737387"/>
                  </a:lnTo>
                  <a:lnTo>
                    <a:pt x="18694" y="733107"/>
                  </a:lnTo>
                  <a:lnTo>
                    <a:pt x="18694" y="722871"/>
                  </a:lnTo>
                  <a:close/>
                </a:path>
                <a:path w="1212850" h="1858010">
                  <a:moveTo>
                    <a:pt x="18694" y="666889"/>
                  </a:moveTo>
                  <a:lnTo>
                    <a:pt x="14516" y="662609"/>
                  </a:lnTo>
                  <a:lnTo>
                    <a:pt x="4178" y="662609"/>
                  </a:lnTo>
                  <a:lnTo>
                    <a:pt x="0" y="666889"/>
                  </a:lnTo>
                  <a:lnTo>
                    <a:pt x="0" y="677125"/>
                  </a:lnTo>
                  <a:lnTo>
                    <a:pt x="4178" y="681278"/>
                  </a:lnTo>
                  <a:lnTo>
                    <a:pt x="14516" y="681278"/>
                  </a:lnTo>
                  <a:lnTo>
                    <a:pt x="18694" y="677125"/>
                  </a:lnTo>
                  <a:lnTo>
                    <a:pt x="18694" y="666889"/>
                  </a:lnTo>
                  <a:close/>
                </a:path>
                <a:path w="1212850" h="1858010">
                  <a:moveTo>
                    <a:pt x="18694" y="610781"/>
                  </a:moveTo>
                  <a:lnTo>
                    <a:pt x="14516" y="606628"/>
                  </a:lnTo>
                  <a:lnTo>
                    <a:pt x="4178" y="606628"/>
                  </a:lnTo>
                  <a:lnTo>
                    <a:pt x="0" y="610781"/>
                  </a:lnTo>
                  <a:lnTo>
                    <a:pt x="0" y="621144"/>
                  </a:lnTo>
                  <a:lnTo>
                    <a:pt x="4178" y="625284"/>
                  </a:lnTo>
                  <a:lnTo>
                    <a:pt x="14516" y="625284"/>
                  </a:lnTo>
                  <a:lnTo>
                    <a:pt x="18694" y="621144"/>
                  </a:lnTo>
                  <a:lnTo>
                    <a:pt x="18694" y="610781"/>
                  </a:lnTo>
                  <a:close/>
                </a:path>
                <a:path w="1212850" h="1858010">
                  <a:moveTo>
                    <a:pt x="18694" y="554786"/>
                  </a:moveTo>
                  <a:lnTo>
                    <a:pt x="14516" y="550646"/>
                  </a:lnTo>
                  <a:lnTo>
                    <a:pt x="4178" y="550646"/>
                  </a:lnTo>
                  <a:lnTo>
                    <a:pt x="0" y="554786"/>
                  </a:lnTo>
                  <a:lnTo>
                    <a:pt x="0" y="565162"/>
                  </a:lnTo>
                  <a:lnTo>
                    <a:pt x="4178" y="569302"/>
                  </a:lnTo>
                  <a:lnTo>
                    <a:pt x="14516" y="569302"/>
                  </a:lnTo>
                  <a:lnTo>
                    <a:pt x="18694" y="565162"/>
                  </a:lnTo>
                  <a:lnTo>
                    <a:pt x="18694" y="554786"/>
                  </a:lnTo>
                  <a:close/>
                </a:path>
                <a:path w="1212850" h="1858010">
                  <a:moveTo>
                    <a:pt x="18694" y="498805"/>
                  </a:moveTo>
                  <a:lnTo>
                    <a:pt x="14516" y="494665"/>
                  </a:lnTo>
                  <a:lnTo>
                    <a:pt x="4178" y="494665"/>
                  </a:lnTo>
                  <a:lnTo>
                    <a:pt x="0" y="498805"/>
                  </a:lnTo>
                  <a:lnTo>
                    <a:pt x="0" y="509168"/>
                  </a:lnTo>
                  <a:lnTo>
                    <a:pt x="4178" y="513321"/>
                  </a:lnTo>
                  <a:lnTo>
                    <a:pt x="14516" y="513321"/>
                  </a:lnTo>
                  <a:lnTo>
                    <a:pt x="18694" y="509168"/>
                  </a:lnTo>
                  <a:lnTo>
                    <a:pt x="18694" y="498805"/>
                  </a:lnTo>
                  <a:close/>
                </a:path>
                <a:path w="1212850" h="1858010">
                  <a:moveTo>
                    <a:pt x="18694" y="442823"/>
                  </a:moveTo>
                  <a:lnTo>
                    <a:pt x="14516" y="438670"/>
                  </a:lnTo>
                  <a:lnTo>
                    <a:pt x="4178" y="438670"/>
                  </a:lnTo>
                  <a:lnTo>
                    <a:pt x="0" y="442823"/>
                  </a:lnTo>
                  <a:lnTo>
                    <a:pt x="0" y="453186"/>
                  </a:lnTo>
                  <a:lnTo>
                    <a:pt x="4178" y="457339"/>
                  </a:lnTo>
                  <a:lnTo>
                    <a:pt x="14516" y="457339"/>
                  </a:lnTo>
                  <a:lnTo>
                    <a:pt x="18694" y="453186"/>
                  </a:lnTo>
                  <a:lnTo>
                    <a:pt x="18694" y="442823"/>
                  </a:lnTo>
                  <a:close/>
                </a:path>
                <a:path w="1212850" h="1858010">
                  <a:moveTo>
                    <a:pt x="18694" y="386842"/>
                  </a:moveTo>
                  <a:lnTo>
                    <a:pt x="14516" y="382689"/>
                  </a:lnTo>
                  <a:lnTo>
                    <a:pt x="4178" y="382689"/>
                  </a:lnTo>
                  <a:lnTo>
                    <a:pt x="0" y="386842"/>
                  </a:lnTo>
                  <a:lnTo>
                    <a:pt x="0" y="397078"/>
                  </a:lnTo>
                  <a:lnTo>
                    <a:pt x="4178" y="401345"/>
                  </a:lnTo>
                  <a:lnTo>
                    <a:pt x="14516" y="401345"/>
                  </a:lnTo>
                  <a:lnTo>
                    <a:pt x="18694" y="397078"/>
                  </a:lnTo>
                  <a:lnTo>
                    <a:pt x="18694" y="386842"/>
                  </a:lnTo>
                  <a:close/>
                </a:path>
                <a:path w="1212850" h="1858010">
                  <a:moveTo>
                    <a:pt x="18694" y="330847"/>
                  </a:moveTo>
                  <a:lnTo>
                    <a:pt x="14516" y="326580"/>
                  </a:lnTo>
                  <a:lnTo>
                    <a:pt x="4178" y="326580"/>
                  </a:lnTo>
                  <a:lnTo>
                    <a:pt x="0" y="330847"/>
                  </a:lnTo>
                  <a:lnTo>
                    <a:pt x="0" y="341083"/>
                  </a:lnTo>
                  <a:lnTo>
                    <a:pt x="4178" y="345363"/>
                  </a:lnTo>
                  <a:lnTo>
                    <a:pt x="14516" y="345363"/>
                  </a:lnTo>
                  <a:lnTo>
                    <a:pt x="18694" y="341083"/>
                  </a:lnTo>
                  <a:lnTo>
                    <a:pt x="18694" y="330847"/>
                  </a:lnTo>
                  <a:close/>
                </a:path>
                <a:path w="1212850" h="1858010">
                  <a:moveTo>
                    <a:pt x="18694" y="274866"/>
                  </a:moveTo>
                  <a:lnTo>
                    <a:pt x="14516" y="270586"/>
                  </a:lnTo>
                  <a:lnTo>
                    <a:pt x="4178" y="270586"/>
                  </a:lnTo>
                  <a:lnTo>
                    <a:pt x="0" y="274866"/>
                  </a:lnTo>
                  <a:lnTo>
                    <a:pt x="0" y="285102"/>
                  </a:lnTo>
                  <a:lnTo>
                    <a:pt x="4178" y="289255"/>
                  </a:lnTo>
                  <a:lnTo>
                    <a:pt x="14516" y="289255"/>
                  </a:lnTo>
                  <a:lnTo>
                    <a:pt x="18694" y="285102"/>
                  </a:lnTo>
                  <a:lnTo>
                    <a:pt x="18694" y="274866"/>
                  </a:lnTo>
                  <a:close/>
                </a:path>
                <a:path w="1212850" h="1858010">
                  <a:moveTo>
                    <a:pt x="18694" y="218757"/>
                  </a:moveTo>
                  <a:lnTo>
                    <a:pt x="14516" y="214604"/>
                  </a:lnTo>
                  <a:lnTo>
                    <a:pt x="4178" y="214604"/>
                  </a:lnTo>
                  <a:lnTo>
                    <a:pt x="0" y="218757"/>
                  </a:lnTo>
                  <a:lnTo>
                    <a:pt x="0" y="229120"/>
                  </a:lnTo>
                  <a:lnTo>
                    <a:pt x="4178" y="233273"/>
                  </a:lnTo>
                  <a:lnTo>
                    <a:pt x="14516" y="233273"/>
                  </a:lnTo>
                  <a:lnTo>
                    <a:pt x="18694" y="229120"/>
                  </a:lnTo>
                  <a:lnTo>
                    <a:pt x="18694" y="218757"/>
                  </a:lnTo>
                  <a:close/>
                </a:path>
                <a:path w="1212850" h="1858010">
                  <a:moveTo>
                    <a:pt x="18694" y="162763"/>
                  </a:moveTo>
                  <a:lnTo>
                    <a:pt x="14516" y="158623"/>
                  </a:lnTo>
                  <a:lnTo>
                    <a:pt x="4178" y="158623"/>
                  </a:lnTo>
                  <a:lnTo>
                    <a:pt x="0" y="162763"/>
                  </a:lnTo>
                  <a:lnTo>
                    <a:pt x="0" y="173139"/>
                  </a:lnTo>
                  <a:lnTo>
                    <a:pt x="4178" y="177279"/>
                  </a:lnTo>
                  <a:lnTo>
                    <a:pt x="14516" y="177279"/>
                  </a:lnTo>
                  <a:lnTo>
                    <a:pt x="18694" y="173139"/>
                  </a:lnTo>
                  <a:lnTo>
                    <a:pt x="18694" y="162763"/>
                  </a:lnTo>
                  <a:close/>
                </a:path>
                <a:path w="1212850" h="1858010">
                  <a:moveTo>
                    <a:pt x="18694" y="106781"/>
                  </a:moveTo>
                  <a:lnTo>
                    <a:pt x="14516" y="102641"/>
                  </a:lnTo>
                  <a:lnTo>
                    <a:pt x="4178" y="102641"/>
                  </a:lnTo>
                  <a:lnTo>
                    <a:pt x="0" y="106781"/>
                  </a:lnTo>
                  <a:lnTo>
                    <a:pt x="0" y="117144"/>
                  </a:lnTo>
                  <a:lnTo>
                    <a:pt x="4178" y="121297"/>
                  </a:lnTo>
                  <a:lnTo>
                    <a:pt x="14516" y="121297"/>
                  </a:lnTo>
                  <a:lnTo>
                    <a:pt x="18694" y="117144"/>
                  </a:lnTo>
                  <a:lnTo>
                    <a:pt x="18694" y="106781"/>
                  </a:lnTo>
                  <a:close/>
                </a:path>
                <a:path w="1212850" h="1858010">
                  <a:moveTo>
                    <a:pt x="18694" y="50800"/>
                  </a:moveTo>
                  <a:lnTo>
                    <a:pt x="14516" y="46647"/>
                  </a:lnTo>
                  <a:lnTo>
                    <a:pt x="4178" y="46647"/>
                  </a:lnTo>
                  <a:lnTo>
                    <a:pt x="0" y="50800"/>
                  </a:lnTo>
                  <a:lnTo>
                    <a:pt x="0" y="61163"/>
                  </a:lnTo>
                  <a:lnTo>
                    <a:pt x="4178" y="65316"/>
                  </a:lnTo>
                  <a:lnTo>
                    <a:pt x="14516" y="65316"/>
                  </a:lnTo>
                  <a:lnTo>
                    <a:pt x="18694" y="61163"/>
                  </a:lnTo>
                  <a:lnTo>
                    <a:pt x="18694" y="50800"/>
                  </a:lnTo>
                  <a:close/>
                </a:path>
                <a:path w="1212850" h="1858010">
                  <a:moveTo>
                    <a:pt x="18694" y="0"/>
                  </a:moveTo>
                  <a:lnTo>
                    <a:pt x="0" y="0"/>
                  </a:lnTo>
                  <a:lnTo>
                    <a:pt x="0" y="5054"/>
                  </a:lnTo>
                  <a:lnTo>
                    <a:pt x="4178" y="9334"/>
                  </a:lnTo>
                  <a:lnTo>
                    <a:pt x="14516" y="9334"/>
                  </a:lnTo>
                  <a:lnTo>
                    <a:pt x="18694" y="5054"/>
                  </a:lnTo>
                  <a:lnTo>
                    <a:pt x="18694" y="0"/>
                  </a:lnTo>
                  <a:close/>
                </a:path>
                <a:path w="1212850" h="1858010">
                  <a:moveTo>
                    <a:pt x="1212253" y="1842897"/>
                  </a:moveTo>
                  <a:lnTo>
                    <a:pt x="1208100" y="1838718"/>
                  </a:lnTo>
                  <a:lnTo>
                    <a:pt x="1197711" y="1838718"/>
                  </a:lnTo>
                  <a:lnTo>
                    <a:pt x="1193558" y="1842897"/>
                  </a:lnTo>
                  <a:lnTo>
                    <a:pt x="1193558" y="1853222"/>
                  </a:lnTo>
                  <a:lnTo>
                    <a:pt x="1197711" y="1857413"/>
                  </a:lnTo>
                  <a:lnTo>
                    <a:pt x="1208100" y="1857413"/>
                  </a:lnTo>
                  <a:lnTo>
                    <a:pt x="1212253" y="1853222"/>
                  </a:lnTo>
                  <a:lnTo>
                    <a:pt x="1212253" y="1842897"/>
                  </a:lnTo>
                  <a:close/>
                </a:path>
                <a:path w="1212850" h="1858010">
                  <a:moveTo>
                    <a:pt x="1212253" y="1786890"/>
                  </a:moveTo>
                  <a:lnTo>
                    <a:pt x="1208100" y="1782724"/>
                  </a:lnTo>
                  <a:lnTo>
                    <a:pt x="1197711" y="1782724"/>
                  </a:lnTo>
                  <a:lnTo>
                    <a:pt x="1193558" y="1786890"/>
                  </a:lnTo>
                  <a:lnTo>
                    <a:pt x="1193558" y="1797227"/>
                  </a:lnTo>
                  <a:lnTo>
                    <a:pt x="1197711" y="1801393"/>
                  </a:lnTo>
                  <a:lnTo>
                    <a:pt x="1208100" y="1801393"/>
                  </a:lnTo>
                  <a:lnTo>
                    <a:pt x="1212253" y="1797227"/>
                  </a:lnTo>
                  <a:lnTo>
                    <a:pt x="1212253" y="1786890"/>
                  </a:lnTo>
                  <a:close/>
                </a:path>
                <a:path w="1212850" h="1858010">
                  <a:moveTo>
                    <a:pt x="1212253" y="1730883"/>
                  </a:moveTo>
                  <a:lnTo>
                    <a:pt x="1208100" y="1726717"/>
                  </a:lnTo>
                  <a:lnTo>
                    <a:pt x="1197711" y="1726717"/>
                  </a:lnTo>
                  <a:lnTo>
                    <a:pt x="1193558" y="1730883"/>
                  </a:lnTo>
                  <a:lnTo>
                    <a:pt x="1193558" y="1741208"/>
                  </a:lnTo>
                  <a:lnTo>
                    <a:pt x="1197711" y="1745399"/>
                  </a:lnTo>
                  <a:lnTo>
                    <a:pt x="1208100" y="1745399"/>
                  </a:lnTo>
                  <a:lnTo>
                    <a:pt x="1212253" y="1741208"/>
                  </a:lnTo>
                  <a:lnTo>
                    <a:pt x="1212253" y="1730883"/>
                  </a:lnTo>
                  <a:close/>
                </a:path>
                <a:path w="1212850" h="1858010">
                  <a:moveTo>
                    <a:pt x="1212253" y="1674888"/>
                  </a:moveTo>
                  <a:lnTo>
                    <a:pt x="1208100" y="1670710"/>
                  </a:lnTo>
                  <a:lnTo>
                    <a:pt x="1197711" y="1670710"/>
                  </a:lnTo>
                  <a:lnTo>
                    <a:pt x="1193558" y="1674888"/>
                  </a:lnTo>
                  <a:lnTo>
                    <a:pt x="1193558" y="1685213"/>
                  </a:lnTo>
                  <a:lnTo>
                    <a:pt x="1197711" y="1689392"/>
                  </a:lnTo>
                  <a:lnTo>
                    <a:pt x="1208100" y="1689392"/>
                  </a:lnTo>
                  <a:lnTo>
                    <a:pt x="1212253" y="1685213"/>
                  </a:lnTo>
                  <a:lnTo>
                    <a:pt x="1212253" y="1674888"/>
                  </a:lnTo>
                  <a:close/>
                </a:path>
                <a:path w="1212850" h="1858010">
                  <a:moveTo>
                    <a:pt x="1212253" y="1618894"/>
                  </a:moveTo>
                  <a:lnTo>
                    <a:pt x="1208100" y="1614703"/>
                  </a:lnTo>
                  <a:lnTo>
                    <a:pt x="1197711" y="1614703"/>
                  </a:lnTo>
                  <a:lnTo>
                    <a:pt x="1193558" y="1618894"/>
                  </a:lnTo>
                  <a:lnTo>
                    <a:pt x="1193558" y="1629206"/>
                  </a:lnTo>
                  <a:lnTo>
                    <a:pt x="1197711" y="1633397"/>
                  </a:lnTo>
                  <a:lnTo>
                    <a:pt x="1208100" y="1633397"/>
                  </a:lnTo>
                  <a:lnTo>
                    <a:pt x="1212253" y="1629206"/>
                  </a:lnTo>
                  <a:lnTo>
                    <a:pt x="1212253" y="1618894"/>
                  </a:lnTo>
                  <a:close/>
                </a:path>
                <a:path w="1212850" h="1858010">
                  <a:moveTo>
                    <a:pt x="1212253" y="1562874"/>
                  </a:moveTo>
                  <a:lnTo>
                    <a:pt x="1208100" y="1558709"/>
                  </a:lnTo>
                  <a:lnTo>
                    <a:pt x="1197711" y="1558709"/>
                  </a:lnTo>
                  <a:lnTo>
                    <a:pt x="1193558" y="1562874"/>
                  </a:lnTo>
                  <a:lnTo>
                    <a:pt x="1193558" y="1573212"/>
                  </a:lnTo>
                  <a:lnTo>
                    <a:pt x="1197711" y="1577378"/>
                  </a:lnTo>
                  <a:lnTo>
                    <a:pt x="1208100" y="1577378"/>
                  </a:lnTo>
                  <a:lnTo>
                    <a:pt x="1212253" y="1573212"/>
                  </a:lnTo>
                  <a:lnTo>
                    <a:pt x="1212253" y="1562874"/>
                  </a:lnTo>
                  <a:close/>
                </a:path>
                <a:path w="1212850" h="1858010">
                  <a:moveTo>
                    <a:pt x="1212253" y="1506880"/>
                  </a:moveTo>
                  <a:lnTo>
                    <a:pt x="1208100" y="1502689"/>
                  </a:lnTo>
                  <a:lnTo>
                    <a:pt x="1197711" y="1502689"/>
                  </a:lnTo>
                  <a:lnTo>
                    <a:pt x="1193558" y="1506880"/>
                  </a:lnTo>
                  <a:lnTo>
                    <a:pt x="1193558" y="1517192"/>
                  </a:lnTo>
                  <a:lnTo>
                    <a:pt x="1197711" y="1521383"/>
                  </a:lnTo>
                  <a:lnTo>
                    <a:pt x="1208100" y="1521383"/>
                  </a:lnTo>
                  <a:lnTo>
                    <a:pt x="1212253" y="1517192"/>
                  </a:lnTo>
                  <a:lnTo>
                    <a:pt x="1212253" y="1506880"/>
                  </a:lnTo>
                  <a:close/>
                </a:path>
                <a:path w="1212850" h="1858010">
                  <a:moveTo>
                    <a:pt x="1212253" y="1450873"/>
                  </a:moveTo>
                  <a:lnTo>
                    <a:pt x="1208100" y="1446695"/>
                  </a:lnTo>
                  <a:lnTo>
                    <a:pt x="1197711" y="1446695"/>
                  </a:lnTo>
                  <a:lnTo>
                    <a:pt x="1193558" y="1450873"/>
                  </a:lnTo>
                  <a:lnTo>
                    <a:pt x="1193558" y="1461198"/>
                  </a:lnTo>
                  <a:lnTo>
                    <a:pt x="1197711" y="1465376"/>
                  </a:lnTo>
                  <a:lnTo>
                    <a:pt x="1208100" y="1465376"/>
                  </a:lnTo>
                  <a:lnTo>
                    <a:pt x="1212253" y="1461198"/>
                  </a:lnTo>
                  <a:lnTo>
                    <a:pt x="1212253" y="1450873"/>
                  </a:lnTo>
                  <a:close/>
                </a:path>
                <a:path w="1212850" h="1858010">
                  <a:moveTo>
                    <a:pt x="1212253" y="1394879"/>
                  </a:moveTo>
                  <a:lnTo>
                    <a:pt x="1208100" y="1390688"/>
                  </a:lnTo>
                  <a:lnTo>
                    <a:pt x="1197711" y="1390688"/>
                  </a:lnTo>
                  <a:lnTo>
                    <a:pt x="1193558" y="1394879"/>
                  </a:lnTo>
                  <a:lnTo>
                    <a:pt x="1193558" y="1405191"/>
                  </a:lnTo>
                  <a:lnTo>
                    <a:pt x="1197711" y="1409369"/>
                  </a:lnTo>
                  <a:lnTo>
                    <a:pt x="1208100" y="1409369"/>
                  </a:lnTo>
                  <a:lnTo>
                    <a:pt x="1212253" y="1405191"/>
                  </a:lnTo>
                  <a:lnTo>
                    <a:pt x="1212253" y="1394879"/>
                  </a:lnTo>
                  <a:close/>
                </a:path>
                <a:path w="1212850" h="1858010">
                  <a:moveTo>
                    <a:pt x="1212253" y="1338859"/>
                  </a:moveTo>
                  <a:lnTo>
                    <a:pt x="1208100" y="1334693"/>
                  </a:lnTo>
                  <a:lnTo>
                    <a:pt x="1197711" y="1334693"/>
                  </a:lnTo>
                  <a:lnTo>
                    <a:pt x="1193558" y="1338859"/>
                  </a:lnTo>
                  <a:lnTo>
                    <a:pt x="1193558" y="1349197"/>
                  </a:lnTo>
                  <a:lnTo>
                    <a:pt x="1197711" y="1353362"/>
                  </a:lnTo>
                  <a:lnTo>
                    <a:pt x="1208100" y="1353362"/>
                  </a:lnTo>
                  <a:lnTo>
                    <a:pt x="1212253" y="1349197"/>
                  </a:lnTo>
                  <a:lnTo>
                    <a:pt x="1212253" y="1338859"/>
                  </a:lnTo>
                  <a:close/>
                </a:path>
                <a:path w="1212850" h="1858010">
                  <a:moveTo>
                    <a:pt x="1212253" y="1282865"/>
                  </a:moveTo>
                  <a:lnTo>
                    <a:pt x="1208100" y="1278686"/>
                  </a:lnTo>
                  <a:lnTo>
                    <a:pt x="1197711" y="1278686"/>
                  </a:lnTo>
                  <a:lnTo>
                    <a:pt x="1193558" y="1282865"/>
                  </a:lnTo>
                  <a:lnTo>
                    <a:pt x="1193558" y="1293190"/>
                  </a:lnTo>
                  <a:lnTo>
                    <a:pt x="1197711" y="1297368"/>
                  </a:lnTo>
                  <a:lnTo>
                    <a:pt x="1208100" y="1297368"/>
                  </a:lnTo>
                  <a:lnTo>
                    <a:pt x="1212253" y="1293190"/>
                  </a:lnTo>
                  <a:lnTo>
                    <a:pt x="1212253" y="1282865"/>
                  </a:lnTo>
                  <a:close/>
                </a:path>
                <a:path w="1212850" h="1858010">
                  <a:moveTo>
                    <a:pt x="1212253" y="1226858"/>
                  </a:moveTo>
                  <a:lnTo>
                    <a:pt x="1208100" y="1222679"/>
                  </a:lnTo>
                  <a:lnTo>
                    <a:pt x="1197711" y="1222679"/>
                  </a:lnTo>
                  <a:lnTo>
                    <a:pt x="1193558" y="1226858"/>
                  </a:lnTo>
                  <a:lnTo>
                    <a:pt x="1193558" y="1237183"/>
                  </a:lnTo>
                  <a:lnTo>
                    <a:pt x="1197711" y="1241374"/>
                  </a:lnTo>
                  <a:lnTo>
                    <a:pt x="1208100" y="1241374"/>
                  </a:lnTo>
                  <a:lnTo>
                    <a:pt x="1212253" y="1237183"/>
                  </a:lnTo>
                  <a:lnTo>
                    <a:pt x="1212253" y="1226858"/>
                  </a:lnTo>
                  <a:close/>
                </a:path>
                <a:path w="1212850" h="1858010">
                  <a:moveTo>
                    <a:pt x="1212253" y="1170876"/>
                  </a:moveTo>
                  <a:lnTo>
                    <a:pt x="1208100" y="1166736"/>
                  </a:lnTo>
                  <a:lnTo>
                    <a:pt x="1197711" y="1166736"/>
                  </a:lnTo>
                  <a:lnTo>
                    <a:pt x="1193558" y="1170876"/>
                  </a:lnTo>
                  <a:lnTo>
                    <a:pt x="1193558" y="1181125"/>
                  </a:lnTo>
                  <a:lnTo>
                    <a:pt x="1197711" y="1185392"/>
                  </a:lnTo>
                  <a:lnTo>
                    <a:pt x="1208100" y="1185392"/>
                  </a:lnTo>
                  <a:lnTo>
                    <a:pt x="1212253" y="1181125"/>
                  </a:lnTo>
                  <a:lnTo>
                    <a:pt x="1212253" y="1170876"/>
                  </a:lnTo>
                  <a:close/>
                </a:path>
                <a:path w="1212850" h="1858010">
                  <a:moveTo>
                    <a:pt x="1212253" y="1114894"/>
                  </a:moveTo>
                  <a:lnTo>
                    <a:pt x="1208100" y="1110615"/>
                  </a:lnTo>
                  <a:lnTo>
                    <a:pt x="1197711" y="1110615"/>
                  </a:lnTo>
                  <a:lnTo>
                    <a:pt x="1193558" y="1114894"/>
                  </a:lnTo>
                  <a:lnTo>
                    <a:pt x="1193558" y="1125131"/>
                  </a:lnTo>
                  <a:lnTo>
                    <a:pt x="1197711" y="1129411"/>
                  </a:lnTo>
                  <a:lnTo>
                    <a:pt x="1208100" y="1129411"/>
                  </a:lnTo>
                  <a:lnTo>
                    <a:pt x="1212253" y="1125131"/>
                  </a:lnTo>
                  <a:lnTo>
                    <a:pt x="1212253" y="1114894"/>
                  </a:lnTo>
                  <a:close/>
                </a:path>
                <a:path w="1212850" h="1858010">
                  <a:moveTo>
                    <a:pt x="1212253" y="1058913"/>
                  </a:moveTo>
                  <a:lnTo>
                    <a:pt x="1208100" y="1054633"/>
                  </a:lnTo>
                  <a:lnTo>
                    <a:pt x="1197711" y="1054633"/>
                  </a:lnTo>
                  <a:lnTo>
                    <a:pt x="1193558" y="1058913"/>
                  </a:lnTo>
                  <a:lnTo>
                    <a:pt x="1193558" y="1069149"/>
                  </a:lnTo>
                  <a:lnTo>
                    <a:pt x="1197711" y="1073302"/>
                  </a:lnTo>
                  <a:lnTo>
                    <a:pt x="1208100" y="1073302"/>
                  </a:lnTo>
                  <a:lnTo>
                    <a:pt x="1212253" y="1069149"/>
                  </a:lnTo>
                  <a:lnTo>
                    <a:pt x="1212253" y="1058913"/>
                  </a:lnTo>
                  <a:close/>
                </a:path>
                <a:path w="1212850" h="1858010">
                  <a:moveTo>
                    <a:pt x="1212253" y="1002804"/>
                  </a:moveTo>
                  <a:lnTo>
                    <a:pt x="1208100" y="998651"/>
                  </a:lnTo>
                  <a:lnTo>
                    <a:pt x="1197711" y="998651"/>
                  </a:lnTo>
                  <a:lnTo>
                    <a:pt x="1193558" y="1002804"/>
                  </a:lnTo>
                  <a:lnTo>
                    <a:pt x="1193558" y="1013167"/>
                  </a:lnTo>
                  <a:lnTo>
                    <a:pt x="1197711" y="1017308"/>
                  </a:lnTo>
                  <a:lnTo>
                    <a:pt x="1208100" y="1017308"/>
                  </a:lnTo>
                  <a:lnTo>
                    <a:pt x="1212253" y="1013167"/>
                  </a:lnTo>
                  <a:lnTo>
                    <a:pt x="1212253" y="1002804"/>
                  </a:lnTo>
                  <a:close/>
                </a:path>
                <a:path w="1212850" h="1858010">
                  <a:moveTo>
                    <a:pt x="1212253" y="946810"/>
                  </a:moveTo>
                  <a:lnTo>
                    <a:pt x="1208100" y="942670"/>
                  </a:lnTo>
                  <a:lnTo>
                    <a:pt x="1197711" y="942670"/>
                  </a:lnTo>
                  <a:lnTo>
                    <a:pt x="1193558" y="946810"/>
                  </a:lnTo>
                  <a:lnTo>
                    <a:pt x="1193558" y="957186"/>
                  </a:lnTo>
                  <a:lnTo>
                    <a:pt x="1197711" y="961326"/>
                  </a:lnTo>
                  <a:lnTo>
                    <a:pt x="1208100" y="961326"/>
                  </a:lnTo>
                  <a:lnTo>
                    <a:pt x="1212253" y="957186"/>
                  </a:lnTo>
                  <a:lnTo>
                    <a:pt x="1212253" y="946810"/>
                  </a:lnTo>
                  <a:close/>
                </a:path>
                <a:path w="1212850" h="1858010">
                  <a:moveTo>
                    <a:pt x="1212253" y="890828"/>
                  </a:moveTo>
                  <a:lnTo>
                    <a:pt x="1208100" y="886675"/>
                  </a:lnTo>
                  <a:lnTo>
                    <a:pt x="1197711" y="886675"/>
                  </a:lnTo>
                  <a:lnTo>
                    <a:pt x="1193558" y="890828"/>
                  </a:lnTo>
                  <a:lnTo>
                    <a:pt x="1193558" y="901192"/>
                  </a:lnTo>
                  <a:lnTo>
                    <a:pt x="1197711" y="905344"/>
                  </a:lnTo>
                  <a:lnTo>
                    <a:pt x="1208100" y="905344"/>
                  </a:lnTo>
                  <a:lnTo>
                    <a:pt x="1212253" y="901192"/>
                  </a:lnTo>
                  <a:lnTo>
                    <a:pt x="1212253" y="890828"/>
                  </a:lnTo>
                  <a:close/>
                </a:path>
                <a:path w="1212850" h="1858010">
                  <a:moveTo>
                    <a:pt x="1212253" y="834847"/>
                  </a:moveTo>
                  <a:lnTo>
                    <a:pt x="1208100" y="830694"/>
                  </a:lnTo>
                  <a:lnTo>
                    <a:pt x="1197711" y="830694"/>
                  </a:lnTo>
                  <a:lnTo>
                    <a:pt x="1193558" y="834847"/>
                  </a:lnTo>
                  <a:lnTo>
                    <a:pt x="1193558" y="845210"/>
                  </a:lnTo>
                  <a:lnTo>
                    <a:pt x="1197711" y="849363"/>
                  </a:lnTo>
                  <a:lnTo>
                    <a:pt x="1208100" y="849363"/>
                  </a:lnTo>
                  <a:lnTo>
                    <a:pt x="1212253" y="845210"/>
                  </a:lnTo>
                  <a:lnTo>
                    <a:pt x="1212253" y="834847"/>
                  </a:lnTo>
                  <a:close/>
                </a:path>
                <a:path w="1212850" h="1858010">
                  <a:moveTo>
                    <a:pt x="1212253" y="778865"/>
                  </a:moveTo>
                  <a:lnTo>
                    <a:pt x="1208100" y="774712"/>
                  </a:lnTo>
                  <a:lnTo>
                    <a:pt x="1197711" y="774712"/>
                  </a:lnTo>
                  <a:lnTo>
                    <a:pt x="1193558" y="778865"/>
                  </a:lnTo>
                  <a:lnTo>
                    <a:pt x="1193558" y="789101"/>
                  </a:lnTo>
                  <a:lnTo>
                    <a:pt x="1197711" y="793369"/>
                  </a:lnTo>
                  <a:lnTo>
                    <a:pt x="1208100" y="793369"/>
                  </a:lnTo>
                  <a:lnTo>
                    <a:pt x="1212253" y="789101"/>
                  </a:lnTo>
                  <a:lnTo>
                    <a:pt x="1212253" y="778865"/>
                  </a:lnTo>
                  <a:close/>
                </a:path>
                <a:path w="1212850" h="1858010">
                  <a:moveTo>
                    <a:pt x="1212253" y="722871"/>
                  </a:moveTo>
                  <a:lnTo>
                    <a:pt x="1208100" y="718604"/>
                  </a:lnTo>
                  <a:lnTo>
                    <a:pt x="1197711" y="718604"/>
                  </a:lnTo>
                  <a:lnTo>
                    <a:pt x="1193558" y="722871"/>
                  </a:lnTo>
                  <a:lnTo>
                    <a:pt x="1193558" y="733107"/>
                  </a:lnTo>
                  <a:lnTo>
                    <a:pt x="1197711" y="737387"/>
                  </a:lnTo>
                  <a:lnTo>
                    <a:pt x="1208100" y="737387"/>
                  </a:lnTo>
                  <a:lnTo>
                    <a:pt x="1212253" y="733107"/>
                  </a:lnTo>
                  <a:lnTo>
                    <a:pt x="1212253" y="722871"/>
                  </a:lnTo>
                  <a:close/>
                </a:path>
                <a:path w="1212850" h="1858010">
                  <a:moveTo>
                    <a:pt x="1212253" y="666889"/>
                  </a:moveTo>
                  <a:lnTo>
                    <a:pt x="1208100" y="662609"/>
                  </a:lnTo>
                  <a:lnTo>
                    <a:pt x="1197711" y="662609"/>
                  </a:lnTo>
                  <a:lnTo>
                    <a:pt x="1193558" y="666889"/>
                  </a:lnTo>
                  <a:lnTo>
                    <a:pt x="1193558" y="677125"/>
                  </a:lnTo>
                  <a:lnTo>
                    <a:pt x="1197711" y="681278"/>
                  </a:lnTo>
                  <a:lnTo>
                    <a:pt x="1208100" y="681278"/>
                  </a:lnTo>
                  <a:lnTo>
                    <a:pt x="1212253" y="677125"/>
                  </a:lnTo>
                  <a:lnTo>
                    <a:pt x="1212253" y="666889"/>
                  </a:lnTo>
                  <a:close/>
                </a:path>
                <a:path w="1212850" h="1858010">
                  <a:moveTo>
                    <a:pt x="1212253" y="610781"/>
                  </a:moveTo>
                  <a:lnTo>
                    <a:pt x="1208100" y="606628"/>
                  </a:lnTo>
                  <a:lnTo>
                    <a:pt x="1197711" y="606628"/>
                  </a:lnTo>
                  <a:lnTo>
                    <a:pt x="1193558" y="610781"/>
                  </a:lnTo>
                  <a:lnTo>
                    <a:pt x="1193558" y="621144"/>
                  </a:lnTo>
                  <a:lnTo>
                    <a:pt x="1197711" y="625284"/>
                  </a:lnTo>
                  <a:lnTo>
                    <a:pt x="1208100" y="625284"/>
                  </a:lnTo>
                  <a:lnTo>
                    <a:pt x="1212253" y="621144"/>
                  </a:lnTo>
                  <a:lnTo>
                    <a:pt x="1212253" y="610781"/>
                  </a:lnTo>
                  <a:close/>
                </a:path>
                <a:path w="1212850" h="1858010">
                  <a:moveTo>
                    <a:pt x="1212253" y="554786"/>
                  </a:moveTo>
                  <a:lnTo>
                    <a:pt x="1208100" y="550646"/>
                  </a:lnTo>
                  <a:lnTo>
                    <a:pt x="1197711" y="550646"/>
                  </a:lnTo>
                  <a:lnTo>
                    <a:pt x="1193558" y="554786"/>
                  </a:lnTo>
                  <a:lnTo>
                    <a:pt x="1193558" y="565162"/>
                  </a:lnTo>
                  <a:lnTo>
                    <a:pt x="1197711" y="569302"/>
                  </a:lnTo>
                  <a:lnTo>
                    <a:pt x="1208100" y="569302"/>
                  </a:lnTo>
                  <a:lnTo>
                    <a:pt x="1212253" y="565162"/>
                  </a:lnTo>
                  <a:lnTo>
                    <a:pt x="1212253" y="554786"/>
                  </a:lnTo>
                  <a:close/>
                </a:path>
                <a:path w="1212850" h="1858010">
                  <a:moveTo>
                    <a:pt x="1212253" y="498805"/>
                  </a:moveTo>
                  <a:lnTo>
                    <a:pt x="1208100" y="494665"/>
                  </a:lnTo>
                  <a:lnTo>
                    <a:pt x="1197711" y="494665"/>
                  </a:lnTo>
                  <a:lnTo>
                    <a:pt x="1193558" y="498805"/>
                  </a:lnTo>
                  <a:lnTo>
                    <a:pt x="1193558" y="509168"/>
                  </a:lnTo>
                  <a:lnTo>
                    <a:pt x="1197711" y="513321"/>
                  </a:lnTo>
                  <a:lnTo>
                    <a:pt x="1208100" y="513321"/>
                  </a:lnTo>
                  <a:lnTo>
                    <a:pt x="1212253" y="509168"/>
                  </a:lnTo>
                  <a:lnTo>
                    <a:pt x="1212253" y="498805"/>
                  </a:lnTo>
                  <a:close/>
                </a:path>
                <a:path w="1212850" h="1858010">
                  <a:moveTo>
                    <a:pt x="1212253" y="442823"/>
                  </a:moveTo>
                  <a:lnTo>
                    <a:pt x="1208100" y="438670"/>
                  </a:lnTo>
                  <a:lnTo>
                    <a:pt x="1197711" y="438670"/>
                  </a:lnTo>
                  <a:lnTo>
                    <a:pt x="1193558" y="442823"/>
                  </a:lnTo>
                  <a:lnTo>
                    <a:pt x="1193558" y="453186"/>
                  </a:lnTo>
                  <a:lnTo>
                    <a:pt x="1197711" y="457339"/>
                  </a:lnTo>
                  <a:lnTo>
                    <a:pt x="1208100" y="457339"/>
                  </a:lnTo>
                  <a:lnTo>
                    <a:pt x="1212253" y="453186"/>
                  </a:lnTo>
                  <a:lnTo>
                    <a:pt x="1212253" y="442823"/>
                  </a:lnTo>
                  <a:close/>
                </a:path>
                <a:path w="1212850" h="1858010">
                  <a:moveTo>
                    <a:pt x="1212253" y="386842"/>
                  </a:moveTo>
                  <a:lnTo>
                    <a:pt x="1208100" y="382689"/>
                  </a:lnTo>
                  <a:lnTo>
                    <a:pt x="1197711" y="382689"/>
                  </a:lnTo>
                  <a:lnTo>
                    <a:pt x="1193558" y="386842"/>
                  </a:lnTo>
                  <a:lnTo>
                    <a:pt x="1193558" y="397078"/>
                  </a:lnTo>
                  <a:lnTo>
                    <a:pt x="1197711" y="401345"/>
                  </a:lnTo>
                  <a:lnTo>
                    <a:pt x="1208100" y="401345"/>
                  </a:lnTo>
                  <a:lnTo>
                    <a:pt x="1212253" y="397078"/>
                  </a:lnTo>
                  <a:lnTo>
                    <a:pt x="1212253" y="386842"/>
                  </a:lnTo>
                  <a:close/>
                </a:path>
                <a:path w="1212850" h="1858010">
                  <a:moveTo>
                    <a:pt x="1212253" y="330847"/>
                  </a:moveTo>
                  <a:lnTo>
                    <a:pt x="1208100" y="326580"/>
                  </a:lnTo>
                  <a:lnTo>
                    <a:pt x="1197711" y="326580"/>
                  </a:lnTo>
                  <a:lnTo>
                    <a:pt x="1193558" y="330847"/>
                  </a:lnTo>
                  <a:lnTo>
                    <a:pt x="1193558" y="341083"/>
                  </a:lnTo>
                  <a:lnTo>
                    <a:pt x="1197711" y="345363"/>
                  </a:lnTo>
                  <a:lnTo>
                    <a:pt x="1208100" y="345363"/>
                  </a:lnTo>
                  <a:lnTo>
                    <a:pt x="1212253" y="341083"/>
                  </a:lnTo>
                  <a:lnTo>
                    <a:pt x="1212253" y="330847"/>
                  </a:lnTo>
                  <a:close/>
                </a:path>
                <a:path w="1212850" h="1858010">
                  <a:moveTo>
                    <a:pt x="1212253" y="274866"/>
                  </a:moveTo>
                  <a:lnTo>
                    <a:pt x="1208100" y="270586"/>
                  </a:lnTo>
                  <a:lnTo>
                    <a:pt x="1197711" y="270586"/>
                  </a:lnTo>
                  <a:lnTo>
                    <a:pt x="1193558" y="274866"/>
                  </a:lnTo>
                  <a:lnTo>
                    <a:pt x="1193558" y="285102"/>
                  </a:lnTo>
                  <a:lnTo>
                    <a:pt x="1197711" y="289255"/>
                  </a:lnTo>
                  <a:lnTo>
                    <a:pt x="1208100" y="289255"/>
                  </a:lnTo>
                  <a:lnTo>
                    <a:pt x="1212253" y="285102"/>
                  </a:lnTo>
                  <a:lnTo>
                    <a:pt x="1212253" y="274866"/>
                  </a:lnTo>
                  <a:close/>
                </a:path>
                <a:path w="1212850" h="1858010">
                  <a:moveTo>
                    <a:pt x="1212253" y="218757"/>
                  </a:moveTo>
                  <a:lnTo>
                    <a:pt x="1208100" y="214604"/>
                  </a:lnTo>
                  <a:lnTo>
                    <a:pt x="1197711" y="214604"/>
                  </a:lnTo>
                  <a:lnTo>
                    <a:pt x="1193558" y="218757"/>
                  </a:lnTo>
                  <a:lnTo>
                    <a:pt x="1193558" y="229120"/>
                  </a:lnTo>
                  <a:lnTo>
                    <a:pt x="1197711" y="233273"/>
                  </a:lnTo>
                  <a:lnTo>
                    <a:pt x="1208100" y="233273"/>
                  </a:lnTo>
                  <a:lnTo>
                    <a:pt x="1212253" y="229120"/>
                  </a:lnTo>
                  <a:lnTo>
                    <a:pt x="1212253" y="218757"/>
                  </a:lnTo>
                  <a:close/>
                </a:path>
                <a:path w="1212850" h="1858010">
                  <a:moveTo>
                    <a:pt x="1212253" y="162763"/>
                  </a:moveTo>
                  <a:lnTo>
                    <a:pt x="1208100" y="158623"/>
                  </a:lnTo>
                  <a:lnTo>
                    <a:pt x="1197711" y="158623"/>
                  </a:lnTo>
                  <a:lnTo>
                    <a:pt x="1193558" y="162763"/>
                  </a:lnTo>
                  <a:lnTo>
                    <a:pt x="1193558" y="173139"/>
                  </a:lnTo>
                  <a:lnTo>
                    <a:pt x="1197711" y="177279"/>
                  </a:lnTo>
                  <a:lnTo>
                    <a:pt x="1208100" y="177279"/>
                  </a:lnTo>
                  <a:lnTo>
                    <a:pt x="1212253" y="173139"/>
                  </a:lnTo>
                  <a:lnTo>
                    <a:pt x="1212253" y="162763"/>
                  </a:lnTo>
                  <a:close/>
                </a:path>
                <a:path w="1212850" h="1858010">
                  <a:moveTo>
                    <a:pt x="1212253" y="106781"/>
                  </a:moveTo>
                  <a:lnTo>
                    <a:pt x="1208100" y="102641"/>
                  </a:lnTo>
                  <a:lnTo>
                    <a:pt x="1197711" y="102641"/>
                  </a:lnTo>
                  <a:lnTo>
                    <a:pt x="1193558" y="106781"/>
                  </a:lnTo>
                  <a:lnTo>
                    <a:pt x="1193558" y="117144"/>
                  </a:lnTo>
                  <a:lnTo>
                    <a:pt x="1197711" y="121297"/>
                  </a:lnTo>
                  <a:lnTo>
                    <a:pt x="1208100" y="121297"/>
                  </a:lnTo>
                  <a:lnTo>
                    <a:pt x="1212253" y="117144"/>
                  </a:lnTo>
                  <a:lnTo>
                    <a:pt x="1212253" y="106781"/>
                  </a:lnTo>
                  <a:close/>
                </a:path>
                <a:path w="1212850" h="1858010">
                  <a:moveTo>
                    <a:pt x="1212253" y="50800"/>
                  </a:moveTo>
                  <a:lnTo>
                    <a:pt x="1208100" y="46647"/>
                  </a:lnTo>
                  <a:lnTo>
                    <a:pt x="1197711" y="46647"/>
                  </a:lnTo>
                  <a:lnTo>
                    <a:pt x="1193558" y="50800"/>
                  </a:lnTo>
                  <a:lnTo>
                    <a:pt x="1193558" y="61163"/>
                  </a:lnTo>
                  <a:lnTo>
                    <a:pt x="1197711" y="65316"/>
                  </a:lnTo>
                  <a:lnTo>
                    <a:pt x="1208100" y="65316"/>
                  </a:lnTo>
                  <a:lnTo>
                    <a:pt x="1212253" y="61163"/>
                  </a:lnTo>
                  <a:lnTo>
                    <a:pt x="1212253" y="50800"/>
                  </a:lnTo>
                  <a:close/>
                </a:path>
                <a:path w="1212850" h="1858010">
                  <a:moveTo>
                    <a:pt x="1212253" y="0"/>
                  </a:moveTo>
                  <a:lnTo>
                    <a:pt x="1193558" y="0"/>
                  </a:lnTo>
                  <a:lnTo>
                    <a:pt x="1193558" y="5054"/>
                  </a:lnTo>
                  <a:lnTo>
                    <a:pt x="1197711" y="9334"/>
                  </a:lnTo>
                  <a:lnTo>
                    <a:pt x="1208100" y="9334"/>
                  </a:lnTo>
                  <a:lnTo>
                    <a:pt x="1212253" y="5054"/>
                  </a:lnTo>
                  <a:lnTo>
                    <a:pt x="1212253" y="0"/>
                  </a:lnTo>
                  <a:close/>
                </a:path>
              </a:pathLst>
            </a:custGeom>
            <a:solidFill>
              <a:srgbClr val="9F9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6307165" y="6206548"/>
              <a:ext cx="185420" cy="184025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100" b="1" spc="20" dirty="0">
                  <a:latin typeface="Arial"/>
                  <a:cs typeface="Arial"/>
                </a:rPr>
                <a:t>1</a:t>
              </a:r>
              <a:r>
                <a:rPr sz="1100" b="1" spc="5" dirty="0">
                  <a:latin typeface="Arial"/>
                  <a:cs typeface="Arial"/>
                </a:rPr>
                <a:t>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388987" y="6147148"/>
              <a:ext cx="19050" cy="57150"/>
            </a:xfrm>
            <a:custGeom>
              <a:avLst/>
              <a:gdLst/>
              <a:ahLst/>
              <a:cxnLst/>
              <a:rect l="l" t="t" r="r" b="b"/>
              <a:pathLst>
                <a:path w="19050" h="57150">
                  <a:moveTo>
                    <a:pt x="0" y="57094"/>
                  </a:moveTo>
                  <a:lnTo>
                    <a:pt x="18698" y="57094"/>
                  </a:lnTo>
                  <a:lnTo>
                    <a:pt x="18698" y="0"/>
                  </a:lnTo>
                  <a:lnTo>
                    <a:pt x="0" y="0"/>
                  </a:lnTo>
                  <a:lnTo>
                    <a:pt x="0" y="570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5113735" y="6045086"/>
              <a:ext cx="337185" cy="356870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lnSpc>
                  <a:spcPts val="1295"/>
                </a:lnSpc>
                <a:spcBef>
                  <a:spcPts val="115"/>
                </a:spcBef>
              </a:pPr>
              <a:r>
                <a:rPr sz="1100" b="1" spc="10" dirty="0">
                  <a:latin typeface="Arial"/>
                  <a:cs typeface="Arial"/>
                </a:rPr>
                <a:t>0.0</a:t>
              </a:r>
              <a:endParaRPr sz="1100">
                <a:latin typeface="Arial"/>
                <a:cs typeface="Arial"/>
              </a:endParaRPr>
            </a:p>
            <a:p>
              <a:pPr marL="245110">
                <a:lnSpc>
                  <a:spcPts val="1295"/>
                </a:lnSpc>
              </a:pPr>
              <a:r>
                <a:rPr sz="1100" b="1" spc="5" dirty="0">
                  <a:latin typeface="Arial"/>
                  <a:cs typeface="Arial"/>
                </a:rPr>
                <a:t>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5113735" y="5328170"/>
              <a:ext cx="224790" cy="184025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100" b="1" spc="10" dirty="0">
                  <a:latin typeface="Arial"/>
                  <a:cs typeface="Arial"/>
                </a:rPr>
                <a:t>0</a:t>
              </a:r>
              <a:r>
                <a:rPr sz="1100" b="1" spc="5" dirty="0">
                  <a:latin typeface="Arial"/>
                  <a:cs typeface="Arial"/>
                </a:rPr>
                <a:t>.5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5113735" y="4609751"/>
              <a:ext cx="224790" cy="184025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100" b="1" spc="10" dirty="0">
                  <a:latin typeface="Arial"/>
                  <a:cs typeface="Arial"/>
                </a:rPr>
                <a:t>1</a:t>
              </a:r>
              <a:r>
                <a:rPr sz="1100" b="1" spc="5" dirty="0">
                  <a:latin typeface="Arial"/>
                  <a:cs typeface="Arial"/>
                </a:rPr>
                <a:t>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342242" y="4271921"/>
              <a:ext cx="2870152" cy="19317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4884641" y="4301044"/>
              <a:ext cx="184666" cy="1826895"/>
            </a:xfrm>
            <a:prstGeom prst="rect">
              <a:avLst/>
            </a:prstGeom>
          </p:spPr>
          <p:txBody>
            <a:bodyPr vert="vert270" wrap="square" lIns="0" tIns="1270" rIns="0" bIns="0" rtlCol="0">
              <a:spAutoFit/>
            </a:bodyPr>
            <a:lstStyle/>
            <a:p>
              <a:pPr marL="12700">
                <a:spcBef>
                  <a:spcPts val="10"/>
                </a:spcBef>
              </a:pPr>
              <a:r>
                <a:rPr sz="1200" b="1" spc="5" dirty="0">
                  <a:latin typeface="Arial"/>
                  <a:cs typeface="Arial"/>
                </a:rPr>
                <a:t>rel. </a:t>
              </a:r>
              <a:r>
                <a:rPr sz="1200" b="1" dirty="0">
                  <a:latin typeface="Arial"/>
                  <a:cs typeface="Arial"/>
                </a:rPr>
                <a:t>Luminescence</a:t>
              </a:r>
              <a:r>
                <a:rPr sz="1200" b="1" spc="-35" dirty="0">
                  <a:latin typeface="Arial"/>
                  <a:cs typeface="Arial"/>
                </a:rPr>
                <a:t> </a:t>
              </a:r>
              <a:r>
                <a:rPr sz="1200" b="1" spc="-5" dirty="0">
                  <a:latin typeface="Arial"/>
                  <a:cs typeface="Arial"/>
                </a:rPr>
                <a:t>[RLU]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7754057" y="5372375"/>
              <a:ext cx="372110" cy="66345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just">
                <a:lnSpc>
                  <a:spcPct val="146900"/>
                </a:lnSpc>
                <a:spcBef>
                  <a:spcPts val="95"/>
                </a:spcBef>
              </a:pPr>
              <a:r>
                <a:rPr sz="1000" spc="5" dirty="0">
                  <a:latin typeface="Arial"/>
                  <a:cs typeface="Arial"/>
                </a:rPr>
                <a:t>B</a:t>
              </a:r>
              <a:r>
                <a:rPr sz="1000" spc="10" dirty="0">
                  <a:latin typeface="Arial"/>
                  <a:cs typeface="Arial"/>
                </a:rPr>
                <a:t>R</a:t>
              </a:r>
              <a:r>
                <a:rPr sz="1000" spc="20" dirty="0">
                  <a:latin typeface="Arial"/>
                  <a:cs typeface="Arial"/>
                </a:rPr>
                <a:t>D</a:t>
              </a:r>
              <a:r>
                <a:rPr sz="1000" spc="5" dirty="0">
                  <a:latin typeface="Arial"/>
                  <a:cs typeface="Arial"/>
                </a:rPr>
                <a:t>2  B</a:t>
              </a:r>
              <a:r>
                <a:rPr sz="1000" spc="10" dirty="0">
                  <a:latin typeface="Arial"/>
                  <a:cs typeface="Arial"/>
                </a:rPr>
                <a:t>R</a:t>
              </a:r>
              <a:r>
                <a:rPr sz="1000" spc="20" dirty="0">
                  <a:latin typeface="Arial"/>
                  <a:cs typeface="Arial"/>
                </a:rPr>
                <a:t>D</a:t>
              </a:r>
              <a:r>
                <a:rPr sz="1000" spc="5" dirty="0">
                  <a:latin typeface="Arial"/>
                  <a:cs typeface="Arial"/>
                </a:rPr>
                <a:t>3  B</a:t>
              </a:r>
              <a:r>
                <a:rPr sz="1000" spc="10" dirty="0">
                  <a:latin typeface="Arial"/>
                  <a:cs typeface="Arial"/>
                </a:rPr>
                <a:t>R</a:t>
              </a:r>
              <a:r>
                <a:rPr sz="1000" spc="20" dirty="0">
                  <a:latin typeface="Arial"/>
                  <a:cs typeface="Arial"/>
                </a:rPr>
                <a:t>D</a:t>
              </a:r>
              <a:r>
                <a:rPr sz="1000" spc="10" dirty="0">
                  <a:latin typeface="Arial"/>
                  <a:cs typeface="Arial"/>
                </a:rPr>
                <a:t>4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6488822" y="6168621"/>
              <a:ext cx="1005840" cy="461645"/>
            </a:xfrm>
            <a:prstGeom prst="rect">
              <a:avLst/>
            </a:prstGeom>
          </p:spPr>
          <p:txBody>
            <a:bodyPr vert="horz" wrap="square" lIns="0" tIns="52069" rIns="0" bIns="0" rtlCol="0">
              <a:spAutoFit/>
            </a:bodyPr>
            <a:lstStyle/>
            <a:p>
              <a:pPr marL="428625">
                <a:spcBef>
                  <a:spcPts val="409"/>
                </a:spcBef>
                <a:tabLst>
                  <a:tab pos="832485" algn="l"/>
                </a:tabLst>
              </a:pPr>
              <a:r>
                <a:rPr sz="1100" b="1" spc="-55" dirty="0">
                  <a:solidFill>
                    <a:srgbClr val="9F9FA3"/>
                  </a:solidFill>
                  <a:latin typeface="Arial"/>
                  <a:cs typeface="Arial"/>
                </a:rPr>
                <a:t>1</a:t>
              </a:r>
              <a:r>
                <a:rPr sz="1100" b="1" spc="5" dirty="0">
                  <a:solidFill>
                    <a:srgbClr val="9F9FA3"/>
                  </a:solidFill>
                  <a:latin typeface="Arial"/>
                  <a:cs typeface="Arial"/>
                </a:rPr>
                <a:t>6</a:t>
              </a:r>
              <a:r>
                <a:rPr sz="1100" b="1" dirty="0">
                  <a:solidFill>
                    <a:srgbClr val="9F9FA3"/>
                  </a:solidFill>
                  <a:latin typeface="Arial"/>
                  <a:cs typeface="Arial"/>
                </a:rPr>
                <a:t>	</a:t>
              </a:r>
              <a:r>
                <a:rPr sz="1100" b="1" spc="20" dirty="0">
                  <a:latin typeface="Arial"/>
                  <a:cs typeface="Arial"/>
                </a:rPr>
                <a:t>2</a:t>
              </a:r>
              <a:r>
                <a:rPr sz="1100" b="1" spc="5" dirty="0">
                  <a:latin typeface="Arial"/>
                  <a:cs typeface="Arial"/>
                </a:rPr>
                <a:t>0</a:t>
              </a:r>
              <a:endParaRPr sz="1100">
                <a:latin typeface="Arial"/>
                <a:cs typeface="Arial"/>
              </a:endParaRPr>
            </a:p>
            <a:p>
              <a:pPr marL="12700">
                <a:spcBef>
                  <a:spcPts val="355"/>
                </a:spcBef>
              </a:pPr>
              <a:r>
                <a:rPr sz="1200" b="1" spc="5" dirty="0">
                  <a:latin typeface="Arial"/>
                  <a:cs typeface="Arial"/>
                </a:rPr>
                <a:t>Time</a:t>
              </a:r>
              <a:r>
                <a:rPr sz="1200" b="1" spc="-10" dirty="0">
                  <a:latin typeface="Arial"/>
                  <a:cs typeface="Arial"/>
                </a:rPr>
                <a:t> </a:t>
              </a:r>
              <a:r>
                <a:rPr sz="1200" b="1" spc="-5" dirty="0">
                  <a:latin typeface="Arial"/>
                  <a:cs typeface="Arial"/>
                </a:rPr>
                <a:t>[h]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5748690" y="6206548"/>
              <a:ext cx="104775" cy="184025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100" b="1" spc="5" dirty="0">
                  <a:solidFill>
                    <a:srgbClr val="9F9FA3"/>
                  </a:solidFill>
                  <a:latin typeface="Arial"/>
                  <a:cs typeface="Arial"/>
                </a:rPr>
                <a:t>4</a:t>
              </a:r>
              <a:endParaRPr sz="1100">
                <a:latin typeface="Arial"/>
                <a:cs typeface="Arial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6949441" y="3773423"/>
            <a:ext cx="2693035" cy="243656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0" rIns="0" bIns="0" rtlCol="0">
            <a:spAutoFit/>
          </a:bodyPr>
          <a:lstStyle/>
          <a:p>
            <a:pPr marR="6985" algn="ctr">
              <a:lnSpc>
                <a:spcPts val="1855"/>
              </a:lnSpc>
            </a:pPr>
            <a:r>
              <a:rPr sz="1600" spc="-80" dirty="0">
                <a:latin typeface="Arial"/>
                <a:cs typeface="Arial"/>
              </a:rPr>
              <a:t>Real-Time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556760" y="3104388"/>
            <a:ext cx="911860" cy="151130"/>
          </a:xfrm>
          <a:custGeom>
            <a:avLst/>
            <a:gdLst/>
            <a:ahLst/>
            <a:cxnLst/>
            <a:rect l="l" t="t" r="r" b="b"/>
            <a:pathLst>
              <a:path w="911860" h="151129">
                <a:moveTo>
                  <a:pt x="911351" y="0"/>
                </a:moveTo>
                <a:lnTo>
                  <a:pt x="0" y="0"/>
                </a:lnTo>
                <a:lnTo>
                  <a:pt x="0" y="150875"/>
                </a:lnTo>
                <a:lnTo>
                  <a:pt x="911351" y="150875"/>
                </a:lnTo>
                <a:lnTo>
                  <a:pt x="9113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rázek 57" descr="Obsah obrázku kreslení, stůl&#10;&#10;Popis byl vytvořen automaticky">
            <a:extLst>
              <a:ext uri="{FF2B5EF4-FFF2-40B4-BE49-F238E27FC236}">
                <a16:creationId xmlns:a16="http://schemas.microsoft.com/office/drawing/2014/main" id="{93205D4A-8B05-4CBF-8BE0-11F1435ACD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61" name="Zástupný symbol pro číslo snímku 60">
            <a:extLst>
              <a:ext uri="{FF2B5EF4-FFF2-40B4-BE49-F238E27FC236}">
                <a16:creationId xmlns:a16="http://schemas.microsoft.com/office/drawing/2014/main" id="{CDE80FBD-4ADB-74E8-5930-E69BAA3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id="{4423E132-C2A7-4E3A-954B-60D265A45005}"/>
              </a:ext>
            </a:extLst>
          </p:cNvPr>
          <p:cNvSpPr/>
          <p:nvPr/>
        </p:nvSpPr>
        <p:spPr>
          <a:xfrm>
            <a:off x="838196" y="5536430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4EA2B0D-BB89-44C6-BD11-21400F37ACCA}"/>
              </a:ext>
            </a:extLst>
          </p:cNvPr>
          <p:cNvSpPr/>
          <p:nvPr/>
        </p:nvSpPr>
        <p:spPr>
          <a:xfrm>
            <a:off x="838196" y="4190928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6E2EAC6-4AF2-4B73-A39A-0D090F1C488B}"/>
              </a:ext>
            </a:extLst>
          </p:cNvPr>
          <p:cNvSpPr/>
          <p:nvPr/>
        </p:nvSpPr>
        <p:spPr>
          <a:xfrm>
            <a:off x="838196" y="2743441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8F3DA5C-185D-4B79-A025-50E64375C94A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A565F99-451F-463C-9663-481D340DD7E6}"/>
              </a:ext>
            </a:extLst>
          </p:cNvPr>
          <p:cNvSpPr/>
          <p:nvPr/>
        </p:nvSpPr>
        <p:spPr>
          <a:xfrm>
            <a:off x="838199" y="134458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CB7BEB9-284F-4530-B47A-9508D5FC92E4}"/>
              </a:ext>
            </a:extLst>
          </p:cNvPr>
          <p:cNvSpPr txBox="1">
            <a:spLocks/>
          </p:cNvSpPr>
          <p:nvPr/>
        </p:nvSpPr>
        <p:spPr>
          <a:xfrm>
            <a:off x="838199" y="1362300"/>
            <a:ext cx="10157749" cy="1396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Data </a:t>
            </a:r>
            <a:r>
              <a:rPr lang="cs-CZ" sz="1600" spc="-15" dirty="0" err="1">
                <a:latin typeface="Arial"/>
                <a:cs typeface="Arial"/>
              </a:rPr>
              <a:t>quantity</a:t>
            </a:r>
            <a:r>
              <a:rPr lang="cs-CZ" sz="1600" spc="-1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/</a:t>
            </a:r>
            <a:r>
              <a:rPr lang="cs-CZ" sz="1600" spc="-165" dirty="0">
                <a:latin typeface="Arial"/>
                <a:cs typeface="Arial"/>
              </a:rPr>
              <a:t> </a:t>
            </a:r>
            <a:r>
              <a:rPr lang="cs-CZ" sz="1600" spc="-25" dirty="0">
                <a:latin typeface="Arial"/>
                <a:cs typeface="Arial"/>
              </a:rPr>
              <a:t>reliability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More data per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0ECA9F2-3FDE-4A3C-B060-CA53C9E42499}"/>
              </a:ext>
            </a:extLst>
          </p:cNvPr>
          <p:cNvSpPr txBox="1">
            <a:spLocks/>
          </p:cNvSpPr>
          <p:nvPr/>
        </p:nvSpPr>
        <p:spPr>
          <a:xfrm>
            <a:off x="838198" y="2776613"/>
            <a:ext cx="10157749" cy="1432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Economical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savings</a:t>
            </a:r>
            <a:r>
              <a:rPr lang="cs-CZ" sz="1600" spc="-25" dirty="0">
                <a:latin typeface="Arial"/>
                <a:cs typeface="Arial"/>
              </a:rPr>
              <a:t>/</a:t>
            </a:r>
            <a:r>
              <a:rPr lang="cs-CZ" sz="1600" spc="-25" dirty="0" err="1">
                <a:latin typeface="Arial"/>
                <a:cs typeface="Arial"/>
              </a:rPr>
              <a:t>resource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efficient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Saves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precious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consumables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Time-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E3E143A1-271D-4198-AFA2-F451F888D56A}"/>
              </a:ext>
            </a:extLst>
          </p:cNvPr>
          <p:cNvSpPr txBox="1">
            <a:spLocks/>
          </p:cNvSpPr>
          <p:nvPr/>
        </p:nvSpPr>
        <p:spPr>
          <a:xfrm>
            <a:off x="838197" y="4208644"/>
            <a:ext cx="10157749" cy="13277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Flexibility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multiplexing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data reliability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2D and 3D cell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E3F08C35-B075-4EAC-A89F-6B86501C7535}"/>
              </a:ext>
            </a:extLst>
          </p:cNvPr>
          <p:cNvSpPr txBox="1">
            <a:spLocks/>
          </p:cNvSpPr>
          <p:nvPr/>
        </p:nvSpPr>
        <p:spPr>
          <a:xfrm>
            <a:off x="838196" y="5572627"/>
            <a:ext cx="10157749" cy="1654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No </a:t>
            </a:r>
            <a:r>
              <a:rPr lang="cs-CZ" sz="1600" spc="-25" dirty="0" err="1">
                <a:latin typeface="Arial"/>
                <a:cs typeface="Arial"/>
              </a:rPr>
              <a:t>additional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instrumentation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required</a:t>
            </a:r>
            <a:endParaRPr lang="cs-CZ" sz="1600" spc="-25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Multimode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functionality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B42432C-152D-4001-BDC1-3DCE85E32B51}"/>
              </a:ext>
            </a:extLst>
          </p:cNvPr>
          <p:cNvSpPr/>
          <p:nvPr/>
        </p:nvSpPr>
        <p:spPr>
          <a:xfrm>
            <a:off x="490694" y="4099104"/>
            <a:ext cx="11515411" cy="25403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D1887C7-A8DF-4059-94F4-7FEFB8EF50B7}"/>
              </a:ext>
            </a:extLst>
          </p:cNvPr>
          <p:cNvSpPr/>
          <p:nvPr/>
        </p:nvSpPr>
        <p:spPr>
          <a:xfrm>
            <a:off x="1" y="1317665"/>
            <a:ext cx="12192000" cy="1325563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kreslení, stůl&#10;&#10;Popis byl vytvořen automaticky">
            <a:extLst>
              <a:ext uri="{FF2B5EF4-FFF2-40B4-BE49-F238E27FC236}">
                <a16:creationId xmlns:a16="http://schemas.microsoft.com/office/drawing/2014/main" id="{8BF17EFA-88A6-41C3-928A-BB846E68D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EAE93D-009E-6A61-509F-73A08FC1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49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127486" y="2360363"/>
            <a:ext cx="638311" cy="2784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>
            <a:spLocks noChangeAspect="1"/>
          </p:cNvSpPr>
          <p:nvPr/>
        </p:nvSpPr>
        <p:spPr>
          <a:xfrm>
            <a:off x="1972590" y="1984388"/>
            <a:ext cx="5382616" cy="406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88933" y="2658601"/>
            <a:ext cx="48387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" dirty="0">
                <a:latin typeface="Arial"/>
                <a:cs typeface="Arial"/>
              </a:rPr>
              <a:t>He</a:t>
            </a:r>
            <a:r>
              <a:rPr sz="1200" dirty="0">
                <a:latin typeface="Arial"/>
                <a:cs typeface="Arial"/>
              </a:rPr>
              <a:t>pG2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46751" y="2403745"/>
            <a:ext cx="103251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spc="-45" dirty="0">
                <a:solidFill>
                  <a:srgbClr val="6CA8D9"/>
                </a:solidFill>
                <a:latin typeface="Arial"/>
                <a:cs typeface="Arial"/>
              </a:rPr>
              <a:t>Early</a:t>
            </a:r>
            <a:r>
              <a:rPr sz="1200" spc="-70" dirty="0">
                <a:solidFill>
                  <a:srgbClr val="6CA8D9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6CA8D9"/>
                </a:solidFill>
                <a:latin typeface="Arial"/>
                <a:cs typeface="Arial"/>
              </a:rPr>
              <a:t>Apoptosis</a:t>
            </a:r>
            <a:endParaRPr sz="1200" dirty="0">
              <a:latin typeface="Arial"/>
              <a:cs typeface="Arial"/>
            </a:endParaRPr>
          </a:p>
          <a:p>
            <a:pPr algn="ctr">
              <a:spcBef>
                <a:spcPts val="5"/>
              </a:spcBef>
            </a:pPr>
            <a:r>
              <a:rPr sz="1000" spc="-5" dirty="0">
                <a:solidFill>
                  <a:srgbClr val="6CA8D9"/>
                </a:solidFill>
                <a:latin typeface="Arial"/>
                <a:cs typeface="Arial"/>
              </a:rPr>
              <a:t>(1</a:t>
            </a:r>
            <a:r>
              <a:rPr sz="1000" spc="-30" dirty="0">
                <a:solidFill>
                  <a:srgbClr val="6CA8D9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6CA8D9"/>
                </a:solidFill>
                <a:latin typeface="Arial"/>
                <a:cs typeface="Arial"/>
              </a:rPr>
              <a:t>µM)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99260" y="723646"/>
            <a:ext cx="4453255" cy="36068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60" dirty="0">
                <a:latin typeface="Arial" panose="020B0604020202020204" pitchFamily="34" charset="0"/>
                <a:cs typeface="Arial" panose="020B0604020202020204" pitchFamily="34" charset="0"/>
              </a:rPr>
              <a:t>CellTox™ </a:t>
            </a:r>
            <a:r>
              <a:rPr sz="2200" spc="-45" dirty="0"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sz="2200" spc="-114" dirty="0">
                <a:latin typeface="Arial" panose="020B0604020202020204" pitchFamily="34" charset="0"/>
                <a:cs typeface="Arial" panose="020B0604020202020204" pitchFamily="34" charset="0"/>
              </a:rPr>
              <a:t>Cytotoxicity</a:t>
            </a:r>
            <a:r>
              <a:rPr sz="2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-100" dirty="0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9259" y="1141222"/>
            <a:ext cx="60375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40" dirty="0">
                <a:latin typeface="Arial"/>
                <a:cs typeface="Arial"/>
              </a:rPr>
              <a:t>Determine Membrane </a:t>
            </a:r>
            <a:r>
              <a:rPr sz="1600" i="1" spc="-25" dirty="0">
                <a:latin typeface="Arial"/>
                <a:cs typeface="Arial"/>
              </a:rPr>
              <a:t>Integrity </a:t>
            </a:r>
            <a:r>
              <a:rPr sz="1600" i="1" spc="-45" dirty="0">
                <a:latin typeface="Arial"/>
                <a:cs typeface="Arial"/>
              </a:rPr>
              <a:t>Using </a:t>
            </a:r>
            <a:r>
              <a:rPr sz="1600" i="1" spc="-50" dirty="0">
                <a:latin typeface="Arial"/>
                <a:cs typeface="Arial"/>
              </a:rPr>
              <a:t>a </a:t>
            </a:r>
            <a:r>
              <a:rPr sz="1600" i="1" spc="-40" dirty="0">
                <a:latin typeface="Arial"/>
                <a:cs typeface="Arial"/>
              </a:rPr>
              <a:t>Fluorescent </a:t>
            </a:r>
            <a:r>
              <a:rPr sz="1600" i="1" spc="-30" dirty="0">
                <a:latin typeface="Arial"/>
                <a:cs typeface="Arial"/>
              </a:rPr>
              <a:t>DNA-binding</a:t>
            </a:r>
            <a:r>
              <a:rPr sz="1600" i="1" spc="320" dirty="0">
                <a:latin typeface="Arial"/>
                <a:cs typeface="Arial"/>
              </a:rPr>
              <a:t> </a:t>
            </a:r>
            <a:r>
              <a:rPr sz="1600" i="1" spc="-50" dirty="0">
                <a:latin typeface="Arial"/>
                <a:cs typeface="Arial"/>
              </a:rPr>
              <a:t>Dye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74123" y="2697261"/>
            <a:ext cx="1579990" cy="13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84008" y="2228897"/>
            <a:ext cx="1912620" cy="2564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0640" rIns="0" bIns="0" rtlCol="0">
            <a:spAutoFit/>
          </a:bodyPr>
          <a:lstStyle/>
          <a:p>
            <a:pPr marL="614680">
              <a:spcBef>
                <a:spcPts val="320"/>
              </a:spcBef>
            </a:pPr>
            <a:r>
              <a:rPr sz="1400" dirty="0">
                <a:latin typeface="Arial"/>
                <a:cs typeface="Arial"/>
              </a:rPr>
              <a:t>endpoint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77911" y="4597193"/>
            <a:ext cx="1912620" cy="255839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0005" rIns="0" bIns="0" rtlCol="0">
            <a:spAutoFit/>
          </a:bodyPr>
          <a:lstStyle/>
          <a:p>
            <a:pPr marL="609600">
              <a:spcBef>
                <a:spcPts val="315"/>
              </a:spcBef>
            </a:pPr>
            <a:r>
              <a:rPr sz="1400" dirty="0">
                <a:latin typeface="Arial"/>
                <a:cs typeface="Arial"/>
              </a:rPr>
              <a:t>real-time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87817" y="5053632"/>
            <a:ext cx="2042160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069" algn="ctr">
              <a:spcBef>
                <a:spcPts val="100"/>
              </a:spcBef>
            </a:pPr>
            <a:r>
              <a:rPr b="1" spc="-5" dirty="0">
                <a:solidFill>
                  <a:srgbClr val="FCB812"/>
                </a:solidFill>
                <a:latin typeface="Arial"/>
                <a:cs typeface="Arial"/>
              </a:rPr>
              <a:t>1</a:t>
            </a:r>
            <a:endParaRPr lang="en-US" dirty="0">
              <a:latin typeface="Arial"/>
              <a:cs typeface="Arial"/>
            </a:endParaRPr>
          </a:p>
          <a:p>
            <a:pPr algn="ctr">
              <a:spcBef>
                <a:spcPts val="1140"/>
              </a:spcBef>
            </a:pPr>
            <a:r>
              <a:rPr lang="en-US" sz="1200" i="1" spc="-35" dirty="0">
                <a:latin typeface="Arial"/>
                <a:cs typeface="Arial"/>
              </a:rPr>
              <a:t>less </a:t>
            </a:r>
            <a:r>
              <a:rPr lang="en-US" sz="1200" i="1" spc="-25" dirty="0">
                <a:latin typeface="Arial"/>
                <a:cs typeface="Arial"/>
              </a:rPr>
              <a:t>medium, cells </a:t>
            </a:r>
            <a:r>
              <a:rPr lang="en-US" sz="1200" i="1" spc="-20" dirty="0">
                <a:latin typeface="Arial"/>
                <a:cs typeface="Arial"/>
              </a:rPr>
              <a:t>and</a:t>
            </a:r>
            <a:r>
              <a:rPr lang="en-US" sz="1200" i="1" spc="-70" dirty="0">
                <a:latin typeface="Arial"/>
                <a:cs typeface="Arial"/>
              </a:rPr>
              <a:t> </a:t>
            </a:r>
            <a:r>
              <a:rPr lang="en-US" sz="1200" i="1" spc="-20" dirty="0">
                <a:latin typeface="Arial"/>
                <a:cs typeface="Arial"/>
              </a:rPr>
              <a:t>reagent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02972" y="5064394"/>
            <a:ext cx="692555" cy="304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506206" y="4105322"/>
            <a:ext cx="314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spc="-15" dirty="0">
                <a:solidFill>
                  <a:srgbClr val="2E5496"/>
                </a:solidFill>
                <a:latin typeface="Carlito"/>
                <a:cs typeface="Carlito"/>
              </a:rPr>
              <a:t>V</a:t>
            </a:r>
            <a:r>
              <a:rPr i="1" spc="-5" dirty="0">
                <a:solidFill>
                  <a:srgbClr val="2E5496"/>
                </a:solidFill>
                <a:latin typeface="Carlito"/>
                <a:cs typeface="Carlito"/>
              </a:rPr>
              <a:t>S.</a:t>
            </a:r>
            <a:endParaRPr>
              <a:latin typeface="Carlito"/>
              <a:cs typeface="Carlit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65804" y="2622089"/>
            <a:ext cx="0" cy="2888615"/>
          </a:xfrm>
          <a:custGeom>
            <a:avLst/>
            <a:gdLst/>
            <a:ahLst/>
            <a:cxnLst/>
            <a:rect l="l" t="t" r="r" b="b"/>
            <a:pathLst>
              <a:path h="2888615">
                <a:moveTo>
                  <a:pt x="0" y="0"/>
                </a:moveTo>
                <a:lnTo>
                  <a:pt x="0" y="2888487"/>
                </a:lnTo>
              </a:path>
            </a:pathLst>
          </a:custGeom>
          <a:ln w="12700">
            <a:solidFill>
              <a:srgbClr val="A6A6A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rázek 22" descr="Obsah obrázku kreslení, stůl&#10;&#10;Popis byl vytvořen automaticky">
            <a:extLst>
              <a:ext uri="{FF2B5EF4-FFF2-40B4-BE49-F238E27FC236}">
                <a16:creationId xmlns:a16="http://schemas.microsoft.com/office/drawing/2014/main" id="{19C06652-E4C3-4B08-8254-B24C72A7C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6" name="Zástupný symbol pro číslo snímku 25">
            <a:extLst>
              <a:ext uri="{FF2B5EF4-FFF2-40B4-BE49-F238E27FC236}">
                <a16:creationId xmlns:a16="http://schemas.microsoft.com/office/drawing/2014/main" id="{CAD43AB1-98AB-B5BA-C572-7742164D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id="{4423E132-C2A7-4E3A-954B-60D265A45005}"/>
              </a:ext>
            </a:extLst>
          </p:cNvPr>
          <p:cNvSpPr/>
          <p:nvPr/>
        </p:nvSpPr>
        <p:spPr>
          <a:xfrm>
            <a:off x="838196" y="5536430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4EA2B0D-BB89-44C6-BD11-21400F37ACCA}"/>
              </a:ext>
            </a:extLst>
          </p:cNvPr>
          <p:cNvSpPr/>
          <p:nvPr/>
        </p:nvSpPr>
        <p:spPr>
          <a:xfrm>
            <a:off x="838196" y="379289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6E2EAC6-4AF2-4B73-A39A-0D090F1C488B}"/>
              </a:ext>
            </a:extLst>
          </p:cNvPr>
          <p:cNvSpPr/>
          <p:nvPr/>
        </p:nvSpPr>
        <p:spPr>
          <a:xfrm>
            <a:off x="838196" y="2743441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8F3DA5C-185D-4B79-A025-50E64375C94A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A565F99-451F-463C-9663-481D340DD7E6}"/>
              </a:ext>
            </a:extLst>
          </p:cNvPr>
          <p:cNvSpPr/>
          <p:nvPr/>
        </p:nvSpPr>
        <p:spPr>
          <a:xfrm>
            <a:off x="838199" y="134458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CB7BEB9-284F-4530-B47A-9508D5FC92E4}"/>
              </a:ext>
            </a:extLst>
          </p:cNvPr>
          <p:cNvSpPr txBox="1">
            <a:spLocks/>
          </p:cNvSpPr>
          <p:nvPr/>
        </p:nvSpPr>
        <p:spPr>
          <a:xfrm>
            <a:off x="838199" y="1362300"/>
            <a:ext cx="10157749" cy="1396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Data </a:t>
            </a:r>
            <a:r>
              <a:rPr lang="cs-CZ" sz="1600" spc="-15" dirty="0" err="1">
                <a:latin typeface="Arial"/>
                <a:cs typeface="Arial"/>
              </a:rPr>
              <a:t>quantity</a:t>
            </a:r>
            <a:r>
              <a:rPr lang="cs-CZ" sz="1600" spc="-1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/</a:t>
            </a:r>
            <a:r>
              <a:rPr lang="cs-CZ" sz="1600" spc="-165" dirty="0">
                <a:latin typeface="Arial"/>
                <a:cs typeface="Arial"/>
              </a:rPr>
              <a:t> </a:t>
            </a:r>
            <a:r>
              <a:rPr lang="cs-CZ" sz="1600" spc="-25" dirty="0">
                <a:latin typeface="Arial"/>
                <a:cs typeface="Arial"/>
              </a:rPr>
              <a:t>reliability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More data per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0ECA9F2-3FDE-4A3C-B060-CA53C9E42499}"/>
              </a:ext>
            </a:extLst>
          </p:cNvPr>
          <p:cNvSpPr txBox="1">
            <a:spLocks/>
          </p:cNvSpPr>
          <p:nvPr/>
        </p:nvSpPr>
        <p:spPr>
          <a:xfrm>
            <a:off x="838198" y="2776613"/>
            <a:ext cx="10157749" cy="1432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Economical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savings</a:t>
            </a:r>
            <a:r>
              <a:rPr lang="cs-CZ" sz="1600" spc="-25" dirty="0">
                <a:latin typeface="Arial"/>
                <a:cs typeface="Arial"/>
              </a:rPr>
              <a:t>/</a:t>
            </a:r>
            <a:r>
              <a:rPr lang="cs-CZ" sz="1600" spc="-25" dirty="0" err="1">
                <a:latin typeface="Arial"/>
                <a:cs typeface="Arial"/>
              </a:rPr>
              <a:t>resource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efficient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Saves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precious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consumables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Time-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E3E143A1-271D-4198-AFA2-F451F888D56A}"/>
              </a:ext>
            </a:extLst>
          </p:cNvPr>
          <p:cNvSpPr txBox="1">
            <a:spLocks/>
          </p:cNvSpPr>
          <p:nvPr/>
        </p:nvSpPr>
        <p:spPr>
          <a:xfrm>
            <a:off x="838197" y="3810609"/>
            <a:ext cx="10157749" cy="13277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Flexibility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multiplexing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data reliability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2D and 3D cell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E3F08C35-B075-4EAC-A89F-6B86501C7535}"/>
              </a:ext>
            </a:extLst>
          </p:cNvPr>
          <p:cNvSpPr txBox="1">
            <a:spLocks/>
          </p:cNvSpPr>
          <p:nvPr/>
        </p:nvSpPr>
        <p:spPr>
          <a:xfrm>
            <a:off x="838196" y="5572627"/>
            <a:ext cx="10157749" cy="1654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No </a:t>
            </a:r>
            <a:r>
              <a:rPr lang="cs-CZ" sz="1600" spc="-25" dirty="0" err="1">
                <a:latin typeface="Arial"/>
                <a:cs typeface="Arial"/>
              </a:rPr>
              <a:t>additional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instrumentation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required</a:t>
            </a:r>
            <a:endParaRPr lang="cs-CZ" sz="1600" spc="-25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Multimode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functionality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B42432C-152D-4001-BDC1-3DCE85E32B51}"/>
              </a:ext>
            </a:extLst>
          </p:cNvPr>
          <p:cNvSpPr/>
          <p:nvPr/>
        </p:nvSpPr>
        <p:spPr>
          <a:xfrm>
            <a:off x="490694" y="5433651"/>
            <a:ext cx="11515411" cy="1205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D1887C7-A8DF-4059-94F4-7FEFB8EF50B7}"/>
              </a:ext>
            </a:extLst>
          </p:cNvPr>
          <p:cNvSpPr/>
          <p:nvPr/>
        </p:nvSpPr>
        <p:spPr>
          <a:xfrm>
            <a:off x="-178409" y="1321570"/>
            <a:ext cx="12370409" cy="240270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kreslení, stůl&#10;&#10;Popis byl vytvořen automaticky">
            <a:extLst>
              <a:ext uri="{FF2B5EF4-FFF2-40B4-BE49-F238E27FC236}">
                <a16:creationId xmlns:a16="http://schemas.microsoft.com/office/drawing/2014/main" id="{8BF17EFA-88A6-41C3-928A-BB846E68D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B7F387-B3FC-35C2-2F40-E61D27C3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A1AC30D7-36F5-49AC-857D-7DB907F073D7}"/>
              </a:ext>
            </a:extLst>
          </p:cNvPr>
          <p:cNvGrpSpPr/>
          <p:nvPr/>
        </p:nvGrpSpPr>
        <p:grpSpPr>
          <a:xfrm>
            <a:off x="2572082" y="2333509"/>
            <a:ext cx="6630533" cy="4022841"/>
            <a:chOff x="2361067" y="2205996"/>
            <a:chExt cx="6630533" cy="4022841"/>
          </a:xfrm>
        </p:grpSpPr>
        <p:pic>
          <p:nvPicPr>
            <p:cNvPr id="3" name="Grafik 7">
              <a:extLst>
                <a:ext uri="{FF2B5EF4-FFF2-40B4-BE49-F238E27FC236}">
                  <a16:creationId xmlns:a16="http://schemas.microsoft.com/office/drawing/2014/main" id="{73136878-DEEE-4533-A56A-417CFE32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156" y="2209710"/>
              <a:ext cx="6630444" cy="4019127"/>
            </a:xfrm>
            <a:prstGeom prst="rect">
              <a:avLst/>
            </a:prstGeom>
          </p:spPr>
        </p:pic>
        <p:pic>
          <p:nvPicPr>
            <p:cNvPr id="4" name="Grafik 69">
              <a:extLst>
                <a:ext uri="{FF2B5EF4-FFF2-40B4-BE49-F238E27FC236}">
                  <a16:creationId xmlns:a16="http://schemas.microsoft.com/office/drawing/2014/main" id="{77F7CA98-B039-4787-A303-AD2BFB912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067" y="2205996"/>
              <a:ext cx="6630443" cy="4022841"/>
            </a:xfrm>
            <a:prstGeom prst="rect">
              <a:avLst/>
            </a:prstGeom>
          </p:spPr>
        </p:pic>
      </p:grpSp>
      <p:grpSp>
        <p:nvGrpSpPr>
          <p:cNvPr id="10" name="Gruppieren 48">
            <a:extLst>
              <a:ext uri="{FF2B5EF4-FFF2-40B4-BE49-F238E27FC236}">
                <a16:creationId xmlns:a16="http://schemas.microsoft.com/office/drawing/2014/main" id="{B3D529F2-92E4-4206-B281-0AF9CA113E86}"/>
              </a:ext>
            </a:extLst>
          </p:cNvPr>
          <p:cNvGrpSpPr/>
          <p:nvPr/>
        </p:nvGrpSpPr>
        <p:grpSpPr>
          <a:xfrm>
            <a:off x="5642962" y="2803490"/>
            <a:ext cx="2379742" cy="3810335"/>
            <a:chOff x="4437363" y="2590800"/>
            <a:chExt cx="1506237" cy="2872868"/>
          </a:xfrm>
        </p:grpSpPr>
        <p:sp>
          <p:nvSpPr>
            <p:cNvPr id="11" name="Rechteck 49">
              <a:extLst>
                <a:ext uri="{FF2B5EF4-FFF2-40B4-BE49-F238E27FC236}">
                  <a16:creationId xmlns:a16="http://schemas.microsoft.com/office/drawing/2014/main" id="{CCBA458C-EF2F-4EB6-A59E-599B87076611}"/>
                </a:ext>
              </a:extLst>
            </p:cNvPr>
            <p:cNvSpPr/>
            <p:nvPr/>
          </p:nvSpPr>
          <p:spPr>
            <a:xfrm>
              <a:off x="4437420" y="2590800"/>
              <a:ext cx="1506180" cy="2872868"/>
            </a:xfrm>
            <a:prstGeom prst="rect">
              <a:avLst/>
            </a:prstGeom>
            <a:gradFill>
              <a:gsLst>
                <a:gs pos="0">
                  <a:schemeClr val="accent6">
                    <a:alpha val="30000"/>
                  </a:schemeClr>
                </a:gs>
                <a:gs pos="53000">
                  <a:schemeClr val="accent6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Textfeld 51">
              <a:extLst>
                <a:ext uri="{FF2B5EF4-FFF2-40B4-BE49-F238E27FC236}">
                  <a16:creationId xmlns:a16="http://schemas.microsoft.com/office/drawing/2014/main" id="{25E52E8E-7F18-4FB0-A984-378C7C38CB0D}"/>
                </a:ext>
              </a:extLst>
            </p:cNvPr>
            <p:cNvSpPr txBox="1"/>
            <p:nvPr/>
          </p:nvSpPr>
          <p:spPr>
            <a:xfrm>
              <a:off x="4437363" y="5192731"/>
              <a:ext cx="1501485" cy="213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Nova Light" panose="020B0304020202020204" pitchFamily="34" charset="0"/>
                </a:rPr>
                <a:t>Secondary Necrosis</a:t>
              </a:r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1C3AE1B-C591-4671-ADE2-B4E61219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19</a:t>
            </a:fld>
            <a:endParaRPr lang="cs-CZ" dirty="0"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E1B7FFED-68A8-4C54-AC42-58600B2636BA}"/>
              </a:ext>
            </a:extLst>
          </p:cNvPr>
          <p:cNvSpPr/>
          <p:nvPr/>
        </p:nvSpPr>
        <p:spPr>
          <a:xfrm>
            <a:off x="2037002" y="1206384"/>
            <a:ext cx="1527048" cy="152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D9A88402-C753-4F61-8824-C7972EFD9F3F}"/>
              </a:ext>
            </a:extLst>
          </p:cNvPr>
          <p:cNvSpPr/>
          <p:nvPr/>
        </p:nvSpPr>
        <p:spPr>
          <a:xfrm>
            <a:off x="3709493" y="1794427"/>
            <a:ext cx="449961" cy="5995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8B277C3-D31F-426B-8DC8-1FE0E1C4FBE1}"/>
              </a:ext>
            </a:extLst>
          </p:cNvPr>
          <p:cNvSpPr/>
          <p:nvPr/>
        </p:nvSpPr>
        <p:spPr>
          <a:xfrm>
            <a:off x="8275454" y="1028961"/>
            <a:ext cx="1522475" cy="15224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F07C79A7-E426-417F-92C0-B9ACED2826EF}"/>
              </a:ext>
            </a:extLst>
          </p:cNvPr>
          <p:cNvSpPr/>
          <p:nvPr/>
        </p:nvSpPr>
        <p:spPr>
          <a:xfrm>
            <a:off x="7680050" y="1790199"/>
            <a:ext cx="449961" cy="5995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Gruppieren 44">
            <a:extLst>
              <a:ext uri="{FF2B5EF4-FFF2-40B4-BE49-F238E27FC236}">
                <a16:creationId xmlns:a16="http://schemas.microsoft.com/office/drawing/2014/main" id="{5565B952-963C-43EC-946B-BC1E2CD3ABA5}"/>
              </a:ext>
            </a:extLst>
          </p:cNvPr>
          <p:cNvGrpSpPr/>
          <p:nvPr/>
        </p:nvGrpSpPr>
        <p:grpSpPr>
          <a:xfrm>
            <a:off x="3934472" y="2803490"/>
            <a:ext cx="1708489" cy="3734754"/>
            <a:chOff x="3101340" y="2590800"/>
            <a:chExt cx="1280160" cy="3645660"/>
          </a:xfrm>
        </p:grpSpPr>
        <p:sp>
          <p:nvSpPr>
            <p:cNvPr id="14" name="Rechteck 45">
              <a:extLst>
                <a:ext uri="{FF2B5EF4-FFF2-40B4-BE49-F238E27FC236}">
                  <a16:creationId xmlns:a16="http://schemas.microsoft.com/office/drawing/2014/main" id="{32CB63C1-0736-44D9-8718-9CAEBE5D89F2}"/>
                </a:ext>
              </a:extLst>
            </p:cNvPr>
            <p:cNvSpPr/>
            <p:nvPr/>
          </p:nvSpPr>
          <p:spPr>
            <a:xfrm>
              <a:off x="3101340" y="2590800"/>
              <a:ext cx="1280160" cy="3645660"/>
            </a:xfrm>
            <a:prstGeom prst="rect">
              <a:avLst/>
            </a:prstGeom>
            <a:gradFill>
              <a:gsLst>
                <a:gs pos="0">
                  <a:schemeClr val="accent5">
                    <a:alpha val="30000"/>
                  </a:schemeClr>
                </a:gs>
                <a:gs pos="53000">
                  <a:schemeClr val="accent5">
                    <a:alpha val="2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Textfeld 47">
              <a:extLst>
                <a:ext uri="{FF2B5EF4-FFF2-40B4-BE49-F238E27FC236}">
                  <a16:creationId xmlns:a16="http://schemas.microsoft.com/office/drawing/2014/main" id="{B6DBF4FC-B650-4E1B-9914-7F5232F830D1}"/>
                </a:ext>
              </a:extLst>
            </p:cNvPr>
            <p:cNvSpPr txBox="1"/>
            <p:nvPr/>
          </p:nvSpPr>
          <p:spPr>
            <a:xfrm>
              <a:off x="3291000" y="5966069"/>
              <a:ext cx="900840" cy="270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6DA8D9"/>
                  </a:solidFill>
                  <a:latin typeface="Arial Nova Light" panose="020B0304020202020204" pitchFamily="34" charset="0"/>
                </a:rPr>
                <a:t>Early Apoptosis</a:t>
              </a:r>
            </a:p>
          </p:txBody>
        </p:sp>
      </p:grpSp>
      <p:sp>
        <p:nvSpPr>
          <p:cNvPr id="16" name="object 11">
            <a:extLst>
              <a:ext uri="{FF2B5EF4-FFF2-40B4-BE49-F238E27FC236}">
                <a16:creationId xmlns:a16="http://schemas.microsoft.com/office/drawing/2014/main" id="{BF276813-F53F-4771-BA35-7ACDB757AAB5}"/>
              </a:ext>
            </a:extLst>
          </p:cNvPr>
          <p:cNvSpPr txBox="1">
            <a:spLocks/>
          </p:cNvSpPr>
          <p:nvPr/>
        </p:nvSpPr>
        <p:spPr>
          <a:xfrm>
            <a:off x="2084810" y="379327"/>
            <a:ext cx="7117715" cy="36068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lang="en-US" sz="2200" spc="-45"/>
              <a:t>RealTime-Glo</a:t>
            </a:r>
            <a:r>
              <a:rPr lang="en-US" sz="2175" spc="-67" baseline="24904"/>
              <a:t>® </a:t>
            </a:r>
            <a:r>
              <a:rPr lang="en-US" sz="2200" spc="-105"/>
              <a:t>Annexin </a:t>
            </a:r>
            <a:r>
              <a:rPr lang="en-US" sz="2200" spc="-5"/>
              <a:t>V </a:t>
            </a:r>
            <a:r>
              <a:rPr lang="en-US" sz="2200" spc="-120"/>
              <a:t>Apoptosis </a:t>
            </a:r>
            <a:r>
              <a:rPr lang="en-US" sz="2200" spc="-80"/>
              <a:t>and </a:t>
            </a:r>
            <a:r>
              <a:rPr lang="en-US" sz="2200" spc="-95"/>
              <a:t>Necrosis</a:t>
            </a:r>
            <a:r>
              <a:rPr lang="en-US" sz="2200" spc="40"/>
              <a:t> </a:t>
            </a:r>
            <a:r>
              <a:rPr lang="en-US" sz="2200" spc="-100"/>
              <a:t>Assay</a:t>
            </a:r>
            <a:endParaRPr lang="en-US" sz="2200" dirty="0"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FFE8E1AB-AC63-41B4-A926-808A3DF56D8C}"/>
              </a:ext>
            </a:extLst>
          </p:cNvPr>
          <p:cNvSpPr txBox="1"/>
          <p:nvPr/>
        </p:nvSpPr>
        <p:spPr>
          <a:xfrm>
            <a:off x="2097510" y="796903"/>
            <a:ext cx="384682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40" dirty="0">
                <a:latin typeface="Arial"/>
                <a:cs typeface="Arial"/>
              </a:rPr>
              <a:t>A </a:t>
            </a:r>
            <a:r>
              <a:rPr sz="1600" i="1" spc="-45" dirty="0">
                <a:latin typeface="Arial"/>
                <a:cs typeface="Arial"/>
              </a:rPr>
              <a:t>Live </a:t>
            </a:r>
            <a:r>
              <a:rPr sz="1600" i="1" spc="-40" dirty="0">
                <a:latin typeface="Arial"/>
                <a:cs typeface="Arial"/>
              </a:rPr>
              <a:t>Cell </a:t>
            </a:r>
            <a:r>
              <a:rPr sz="1600" i="1" spc="-35" dirty="0">
                <a:latin typeface="Arial"/>
                <a:cs typeface="Arial"/>
              </a:rPr>
              <a:t>Kinetic Multiplexing </a:t>
            </a:r>
            <a:r>
              <a:rPr sz="1600" i="1" spc="-60" dirty="0">
                <a:latin typeface="Arial"/>
                <a:cs typeface="Arial"/>
              </a:rPr>
              <a:t>Assay </a:t>
            </a:r>
            <a:r>
              <a:rPr sz="1600" i="1" spc="-20" dirty="0">
                <a:latin typeface="Arial"/>
                <a:cs typeface="Arial"/>
              </a:rPr>
              <a:t>per</a:t>
            </a:r>
            <a:r>
              <a:rPr sz="1600" i="1" spc="170" dirty="0">
                <a:latin typeface="Arial"/>
                <a:cs typeface="Arial"/>
              </a:rPr>
              <a:t> </a:t>
            </a:r>
            <a:r>
              <a:rPr sz="1600" i="1" spc="-55" dirty="0">
                <a:latin typeface="Arial"/>
                <a:cs typeface="Arial"/>
              </a:rPr>
              <a:t>se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8" name="Obrázek 17" descr="Obsah obrázku kreslení, stůl&#10;&#10;Popis byl vytvořen automaticky">
            <a:extLst>
              <a:ext uri="{FF2B5EF4-FFF2-40B4-BE49-F238E27FC236}">
                <a16:creationId xmlns:a16="http://schemas.microsoft.com/office/drawing/2014/main" id="{FB2B209D-BD5F-4055-B7F7-BC26EAE39B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 descr="Ein Bild, das Kuchen, Tisch, Essen, Teller enthält.&#10;&#10;Automatisch generierte Beschreibung">
            <a:extLst>
              <a:ext uri="{FF2B5EF4-FFF2-40B4-BE49-F238E27FC236}">
                <a16:creationId xmlns:a16="http://schemas.microsoft.com/office/drawing/2014/main" id="{4615A8FE-D800-4F15-8925-AA298D07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b="18652"/>
          <a:stretch/>
        </p:blipFill>
        <p:spPr>
          <a:xfrm>
            <a:off x="0" y="-6805"/>
            <a:ext cx="12192000" cy="6871610"/>
          </a:xfrm>
          <a:prstGeom prst="rect">
            <a:avLst/>
          </a:prstGeom>
          <a:gradFill>
            <a:gsLst>
              <a:gs pos="504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FF8F379-B510-431F-B380-C95F300ADB8B}"/>
              </a:ext>
            </a:extLst>
          </p:cNvPr>
          <p:cNvSpPr/>
          <p:nvPr/>
        </p:nvSpPr>
        <p:spPr>
          <a:xfrm>
            <a:off x="0" y="-13610"/>
            <a:ext cx="12192000" cy="6871610"/>
          </a:xfrm>
          <a:prstGeom prst="rect">
            <a:avLst/>
          </a:prstGeom>
          <a:gradFill>
            <a:gsLst>
              <a:gs pos="730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2</a:t>
            </a:fld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Consider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Defines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Volný tvar: obrazec 62">
            <a:extLst>
              <a:ext uri="{FF2B5EF4-FFF2-40B4-BE49-F238E27FC236}">
                <a16:creationId xmlns:a16="http://schemas.microsoft.com/office/drawing/2014/main" id="{70A609FD-761E-4E8C-8BD3-70D676528098}"/>
              </a:ext>
            </a:extLst>
          </p:cNvPr>
          <p:cNvSpPr/>
          <p:nvPr/>
        </p:nvSpPr>
        <p:spPr>
          <a:xfrm>
            <a:off x="1108198" y="1784604"/>
            <a:ext cx="8508075" cy="540000"/>
          </a:xfrm>
          <a:custGeom>
            <a:avLst/>
            <a:gdLst>
              <a:gd name="connsiteX0" fmla="*/ 0 w 8156700"/>
              <a:gd name="connsiteY0" fmla="*/ 0 h 540000"/>
              <a:gd name="connsiteX1" fmla="*/ 7886700 w 8156700"/>
              <a:gd name="connsiteY1" fmla="*/ 0 h 540000"/>
              <a:gd name="connsiteX2" fmla="*/ 8156700 w 8156700"/>
              <a:gd name="connsiteY2" fmla="*/ 270000 h 540000"/>
              <a:gd name="connsiteX3" fmla="*/ 7886700 w 8156700"/>
              <a:gd name="connsiteY3" fmla="*/ 540000 h 540000"/>
              <a:gd name="connsiteX4" fmla="*/ 0 w 8156700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6700" h="540000">
                <a:moveTo>
                  <a:pt x="0" y="0"/>
                </a:moveTo>
                <a:lnTo>
                  <a:pt x="7886700" y="0"/>
                </a:lnTo>
                <a:cubicBezTo>
                  <a:pt x="8035817" y="0"/>
                  <a:pt x="8156700" y="120883"/>
                  <a:pt x="8156700" y="270000"/>
                </a:cubicBezTo>
                <a:cubicBezTo>
                  <a:pt x="8156700" y="419117"/>
                  <a:pt x="8035817" y="540000"/>
                  <a:pt x="7886700" y="540000"/>
                </a:cubicBezTo>
                <a:lnTo>
                  <a:pt x="0" y="540000"/>
                </a:lnTo>
                <a:close/>
              </a:path>
            </a:pathLst>
          </a:custGeom>
          <a:gradFill flip="none" rotWithShape="1">
            <a:gsLst>
              <a:gs pos="19000">
                <a:srgbClr val="D61535"/>
              </a:gs>
              <a:gs pos="100000">
                <a:srgbClr val="D61535">
                  <a:tint val="44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>
            <a:noAutofit/>
          </a:bodyPr>
          <a:lstStyle/>
          <a:p>
            <a:endParaRPr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1869552"/>
            <a:ext cx="8778074" cy="1180935"/>
            <a:chOff x="838197" y="2193020"/>
            <a:chExt cx="8778074" cy="1180935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693561" y="2193020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480F14C9-F0F8-4E55-B49B-D261C0C2265A}"/>
              </a:ext>
            </a:extLst>
          </p:cNvPr>
          <p:cNvGrpSpPr/>
          <p:nvPr/>
        </p:nvGrpSpPr>
        <p:grpSpPr>
          <a:xfrm>
            <a:off x="838199" y="1784604"/>
            <a:ext cx="540000" cy="540000"/>
            <a:chOff x="945770" y="2391918"/>
            <a:chExt cx="540000" cy="540000"/>
          </a:xfrm>
        </p:grpSpPr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9EE4B789-A8B2-49D3-A106-B043E15931A2}"/>
                </a:ext>
              </a:extLst>
            </p:cNvPr>
            <p:cNvSpPr/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255270" y="0"/>
                  </a:moveTo>
                  <a:lnTo>
                    <a:pt x="209384" y="4113"/>
                  </a:lnTo>
                  <a:lnTo>
                    <a:pt x="166197" y="15971"/>
                  </a:lnTo>
                  <a:lnTo>
                    <a:pt x="126429" y="34854"/>
                  </a:lnTo>
                  <a:lnTo>
                    <a:pt x="90802" y="60040"/>
                  </a:lnTo>
                  <a:lnTo>
                    <a:pt x="60035" y="90807"/>
                  </a:lnTo>
                  <a:lnTo>
                    <a:pt x="34851" y="126435"/>
                  </a:lnTo>
                  <a:lnTo>
                    <a:pt x="15970" y="166202"/>
                  </a:lnTo>
                  <a:lnTo>
                    <a:pt x="4112" y="209387"/>
                  </a:lnTo>
                  <a:lnTo>
                    <a:pt x="0" y="255269"/>
                  </a:lnTo>
                  <a:lnTo>
                    <a:pt x="4112" y="301152"/>
                  </a:lnTo>
                  <a:lnTo>
                    <a:pt x="15970" y="344337"/>
                  </a:lnTo>
                  <a:lnTo>
                    <a:pt x="34851" y="384104"/>
                  </a:lnTo>
                  <a:lnTo>
                    <a:pt x="60035" y="419732"/>
                  </a:lnTo>
                  <a:lnTo>
                    <a:pt x="90802" y="450499"/>
                  </a:lnTo>
                  <a:lnTo>
                    <a:pt x="126429" y="475685"/>
                  </a:lnTo>
                  <a:lnTo>
                    <a:pt x="166197" y="494568"/>
                  </a:lnTo>
                  <a:lnTo>
                    <a:pt x="209384" y="506426"/>
                  </a:lnTo>
                  <a:lnTo>
                    <a:pt x="255270" y="510539"/>
                  </a:lnTo>
                  <a:lnTo>
                    <a:pt x="301155" y="506426"/>
                  </a:lnTo>
                  <a:lnTo>
                    <a:pt x="344342" y="494568"/>
                  </a:lnTo>
                  <a:lnTo>
                    <a:pt x="384110" y="475685"/>
                  </a:lnTo>
                  <a:lnTo>
                    <a:pt x="419737" y="450499"/>
                  </a:lnTo>
                  <a:lnTo>
                    <a:pt x="450504" y="419732"/>
                  </a:lnTo>
                  <a:lnTo>
                    <a:pt x="475688" y="384104"/>
                  </a:lnTo>
                  <a:lnTo>
                    <a:pt x="494569" y="344337"/>
                  </a:lnTo>
                  <a:lnTo>
                    <a:pt x="506427" y="301152"/>
                  </a:lnTo>
                  <a:lnTo>
                    <a:pt x="510540" y="255269"/>
                  </a:lnTo>
                  <a:lnTo>
                    <a:pt x="506427" y="209387"/>
                  </a:lnTo>
                  <a:lnTo>
                    <a:pt x="494569" y="166202"/>
                  </a:lnTo>
                  <a:lnTo>
                    <a:pt x="475688" y="126435"/>
                  </a:lnTo>
                  <a:lnTo>
                    <a:pt x="450504" y="90807"/>
                  </a:lnTo>
                  <a:lnTo>
                    <a:pt x="419737" y="60040"/>
                  </a:lnTo>
                  <a:lnTo>
                    <a:pt x="384110" y="34854"/>
                  </a:lnTo>
                  <a:lnTo>
                    <a:pt x="344342" y="15971"/>
                  </a:lnTo>
                  <a:lnTo>
                    <a:pt x="301155" y="4113"/>
                  </a:lnTo>
                  <a:lnTo>
                    <a:pt x="255270" y="0"/>
                  </a:lnTo>
                  <a:close/>
                </a:path>
              </a:pathLst>
            </a:custGeom>
            <a:solidFill>
              <a:srgbClr val="6D6E7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6D6E72"/>
                </a:solidFill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CC03F4E6-C94E-4569-9D77-519348AFF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0" y="255269"/>
                  </a:moveTo>
                  <a:lnTo>
                    <a:pt x="4112" y="209387"/>
                  </a:lnTo>
                  <a:lnTo>
                    <a:pt x="15970" y="166202"/>
                  </a:lnTo>
                  <a:lnTo>
                    <a:pt x="34851" y="126435"/>
                  </a:lnTo>
                  <a:lnTo>
                    <a:pt x="60035" y="90807"/>
                  </a:lnTo>
                  <a:lnTo>
                    <a:pt x="90802" y="60040"/>
                  </a:lnTo>
                  <a:lnTo>
                    <a:pt x="126429" y="34854"/>
                  </a:lnTo>
                  <a:lnTo>
                    <a:pt x="166197" y="15971"/>
                  </a:lnTo>
                  <a:lnTo>
                    <a:pt x="209384" y="4113"/>
                  </a:lnTo>
                  <a:lnTo>
                    <a:pt x="255270" y="0"/>
                  </a:lnTo>
                  <a:lnTo>
                    <a:pt x="301155" y="4113"/>
                  </a:lnTo>
                  <a:lnTo>
                    <a:pt x="344342" y="15971"/>
                  </a:lnTo>
                  <a:lnTo>
                    <a:pt x="384110" y="34854"/>
                  </a:lnTo>
                  <a:lnTo>
                    <a:pt x="419737" y="60040"/>
                  </a:lnTo>
                  <a:lnTo>
                    <a:pt x="450504" y="90807"/>
                  </a:lnTo>
                  <a:lnTo>
                    <a:pt x="475688" y="126435"/>
                  </a:lnTo>
                  <a:lnTo>
                    <a:pt x="494569" y="166202"/>
                  </a:lnTo>
                  <a:lnTo>
                    <a:pt x="506427" y="209387"/>
                  </a:lnTo>
                  <a:lnTo>
                    <a:pt x="510540" y="255269"/>
                  </a:lnTo>
                  <a:lnTo>
                    <a:pt x="506427" y="301152"/>
                  </a:lnTo>
                  <a:lnTo>
                    <a:pt x="494569" y="344337"/>
                  </a:lnTo>
                  <a:lnTo>
                    <a:pt x="475688" y="384104"/>
                  </a:lnTo>
                  <a:lnTo>
                    <a:pt x="450504" y="419732"/>
                  </a:lnTo>
                  <a:lnTo>
                    <a:pt x="419737" y="450499"/>
                  </a:lnTo>
                  <a:lnTo>
                    <a:pt x="384110" y="475685"/>
                  </a:lnTo>
                  <a:lnTo>
                    <a:pt x="344342" y="494568"/>
                  </a:lnTo>
                  <a:lnTo>
                    <a:pt x="301155" y="506426"/>
                  </a:lnTo>
                  <a:lnTo>
                    <a:pt x="255270" y="510539"/>
                  </a:lnTo>
                  <a:lnTo>
                    <a:pt x="209384" y="506426"/>
                  </a:lnTo>
                  <a:lnTo>
                    <a:pt x="166197" y="494568"/>
                  </a:lnTo>
                  <a:lnTo>
                    <a:pt x="126429" y="475685"/>
                  </a:lnTo>
                  <a:lnTo>
                    <a:pt x="90802" y="450499"/>
                  </a:lnTo>
                  <a:lnTo>
                    <a:pt x="60035" y="419732"/>
                  </a:lnTo>
                  <a:lnTo>
                    <a:pt x="34851" y="384104"/>
                  </a:lnTo>
                  <a:lnTo>
                    <a:pt x="15970" y="344337"/>
                  </a:lnTo>
                  <a:lnTo>
                    <a:pt x="4112" y="301152"/>
                  </a:lnTo>
                  <a:lnTo>
                    <a:pt x="0" y="25526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FB91DA3-9CAF-44B4-BA92-F00EBA9F4E99}"/>
              </a:ext>
            </a:extLst>
          </p:cNvPr>
          <p:cNvSpPr txBox="1"/>
          <p:nvPr/>
        </p:nvSpPr>
        <p:spPr>
          <a:xfrm>
            <a:off x="936590" y="1854549"/>
            <a:ext cx="34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362A916C-222B-4186-9C21-94BBB072551D}"/>
              </a:ext>
            </a:extLst>
          </p:cNvPr>
          <p:cNvSpPr txBox="1"/>
          <p:nvPr/>
        </p:nvSpPr>
        <p:spPr>
          <a:xfrm>
            <a:off x="1742301" y="2565728"/>
            <a:ext cx="7455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65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id="{4423E132-C2A7-4E3A-954B-60D265A45005}"/>
              </a:ext>
            </a:extLst>
          </p:cNvPr>
          <p:cNvSpPr/>
          <p:nvPr/>
        </p:nvSpPr>
        <p:spPr>
          <a:xfrm>
            <a:off x="838196" y="5127637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4EA2B0D-BB89-44C6-BD11-21400F37ACCA}"/>
              </a:ext>
            </a:extLst>
          </p:cNvPr>
          <p:cNvSpPr/>
          <p:nvPr/>
        </p:nvSpPr>
        <p:spPr>
          <a:xfrm>
            <a:off x="838196" y="3782135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6E2EAC6-4AF2-4B73-A39A-0D090F1C488B}"/>
              </a:ext>
            </a:extLst>
          </p:cNvPr>
          <p:cNvSpPr/>
          <p:nvPr/>
        </p:nvSpPr>
        <p:spPr>
          <a:xfrm>
            <a:off x="838196" y="2743441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8F3DA5C-185D-4B79-A025-50E64375C94A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A565F99-451F-463C-9663-481D340DD7E6}"/>
              </a:ext>
            </a:extLst>
          </p:cNvPr>
          <p:cNvSpPr/>
          <p:nvPr/>
        </p:nvSpPr>
        <p:spPr>
          <a:xfrm>
            <a:off x="838199" y="134458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CB7BEB9-284F-4530-B47A-9508D5FC92E4}"/>
              </a:ext>
            </a:extLst>
          </p:cNvPr>
          <p:cNvSpPr txBox="1">
            <a:spLocks/>
          </p:cNvSpPr>
          <p:nvPr/>
        </p:nvSpPr>
        <p:spPr>
          <a:xfrm>
            <a:off x="838199" y="1362300"/>
            <a:ext cx="10157749" cy="1396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Data </a:t>
            </a:r>
            <a:r>
              <a:rPr lang="cs-CZ" sz="1600" spc="-15" dirty="0" err="1">
                <a:latin typeface="Arial"/>
                <a:cs typeface="Arial"/>
              </a:rPr>
              <a:t>quantity</a:t>
            </a:r>
            <a:r>
              <a:rPr lang="cs-CZ" sz="1600" spc="-15" dirty="0"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/</a:t>
            </a:r>
            <a:r>
              <a:rPr lang="cs-CZ" sz="1600" spc="-165" dirty="0">
                <a:latin typeface="Arial"/>
                <a:cs typeface="Arial"/>
              </a:rPr>
              <a:t> </a:t>
            </a:r>
            <a:r>
              <a:rPr lang="cs-CZ" sz="1600" spc="-25" dirty="0">
                <a:latin typeface="Arial"/>
                <a:cs typeface="Arial"/>
              </a:rPr>
              <a:t>reliability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More data per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0ECA9F2-3FDE-4A3C-B060-CA53C9E42499}"/>
              </a:ext>
            </a:extLst>
          </p:cNvPr>
          <p:cNvSpPr txBox="1">
            <a:spLocks/>
          </p:cNvSpPr>
          <p:nvPr/>
        </p:nvSpPr>
        <p:spPr>
          <a:xfrm>
            <a:off x="838198" y="2776613"/>
            <a:ext cx="10157749" cy="1432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Economical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savings</a:t>
            </a:r>
            <a:r>
              <a:rPr lang="cs-CZ" sz="1600" spc="-25" dirty="0">
                <a:latin typeface="Arial"/>
                <a:cs typeface="Arial"/>
              </a:rPr>
              <a:t>/</a:t>
            </a:r>
            <a:r>
              <a:rPr lang="cs-CZ" sz="1600" spc="-25" dirty="0" err="1">
                <a:latin typeface="Arial"/>
                <a:cs typeface="Arial"/>
              </a:rPr>
              <a:t>resource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efficient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Saves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precious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consumables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Time-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E3E143A1-271D-4198-AFA2-F451F888D56A}"/>
              </a:ext>
            </a:extLst>
          </p:cNvPr>
          <p:cNvSpPr txBox="1">
            <a:spLocks/>
          </p:cNvSpPr>
          <p:nvPr/>
        </p:nvSpPr>
        <p:spPr>
          <a:xfrm>
            <a:off x="838197" y="3799851"/>
            <a:ext cx="10157749" cy="13277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Flexibility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multiplexing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data reliability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2D and 3D cell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E3F08C35-B075-4EAC-A89F-6B86501C7535}"/>
              </a:ext>
            </a:extLst>
          </p:cNvPr>
          <p:cNvSpPr txBox="1">
            <a:spLocks/>
          </p:cNvSpPr>
          <p:nvPr/>
        </p:nvSpPr>
        <p:spPr>
          <a:xfrm>
            <a:off x="838196" y="5163834"/>
            <a:ext cx="10157749" cy="1654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>
                <a:latin typeface="Arial"/>
                <a:cs typeface="Arial"/>
              </a:rPr>
              <a:t>No </a:t>
            </a:r>
            <a:r>
              <a:rPr lang="cs-CZ" sz="1600" spc="-25" dirty="0" err="1">
                <a:latin typeface="Arial"/>
                <a:cs typeface="Arial"/>
              </a:rPr>
              <a:t>additional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instrumentation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required</a:t>
            </a:r>
            <a:endParaRPr lang="cs-CZ" sz="1600" spc="-25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Multimode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functionality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D1887C7-A8DF-4059-94F4-7FEFB8EF50B7}"/>
              </a:ext>
            </a:extLst>
          </p:cNvPr>
          <p:cNvSpPr/>
          <p:nvPr/>
        </p:nvSpPr>
        <p:spPr>
          <a:xfrm>
            <a:off x="1" y="1344583"/>
            <a:ext cx="12192000" cy="3733109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kreslení, stůl&#10;&#10;Popis byl vytvořen automaticky">
            <a:extLst>
              <a:ext uri="{FF2B5EF4-FFF2-40B4-BE49-F238E27FC236}">
                <a16:creationId xmlns:a16="http://schemas.microsoft.com/office/drawing/2014/main" id="{EC6DA145-1546-429F-9686-2CCA77101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8BC6BD-25EA-F866-DC17-7A1BDE89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952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 descr="Ein Bild, das Kuchen, Tisch, Essen, Teller enthält.&#10;&#10;Automatisch generierte Beschreibung">
            <a:extLst>
              <a:ext uri="{FF2B5EF4-FFF2-40B4-BE49-F238E27FC236}">
                <a16:creationId xmlns:a16="http://schemas.microsoft.com/office/drawing/2014/main" id="{4615A8FE-D800-4F15-8925-AA298D07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b="18652"/>
          <a:stretch/>
        </p:blipFill>
        <p:spPr>
          <a:xfrm>
            <a:off x="0" y="-6805"/>
            <a:ext cx="12192000" cy="6871610"/>
          </a:xfrm>
          <a:prstGeom prst="rect">
            <a:avLst/>
          </a:prstGeom>
          <a:gradFill>
            <a:gsLst>
              <a:gs pos="504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FF8F379-B510-431F-B380-C95F300ADB8B}"/>
              </a:ext>
            </a:extLst>
          </p:cNvPr>
          <p:cNvSpPr/>
          <p:nvPr/>
        </p:nvSpPr>
        <p:spPr>
          <a:xfrm>
            <a:off x="-215153" y="-16362"/>
            <a:ext cx="12559553" cy="7084135"/>
          </a:xfrm>
          <a:prstGeom prst="rect">
            <a:avLst/>
          </a:prstGeom>
          <a:gradFill>
            <a:gsLst>
              <a:gs pos="730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Consider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Defines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2510487"/>
            <a:ext cx="8778074" cy="540000"/>
            <a:chOff x="838197" y="2833955"/>
            <a:chExt cx="8778074" cy="540000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769411" y="291079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38558A2-F97A-443A-BC4C-5798BAB2D333}"/>
              </a:ext>
            </a:extLst>
          </p:cNvPr>
          <p:cNvGrpSpPr/>
          <p:nvPr/>
        </p:nvGrpSpPr>
        <p:grpSpPr>
          <a:xfrm>
            <a:off x="838199" y="1784604"/>
            <a:ext cx="8778074" cy="540000"/>
            <a:chOff x="838199" y="2017061"/>
            <a:chExt cx="8778074" cy="540000"/>
          </a:xfrm>
        </p:grpSpPr>
        <p:sp>
          <p:nvSpPr>
            <p:cNvPr id="63" name="Volný tvar: obrazec 62">
              <a:extLst>
                <a:ext uri="{FF2B5EF4-FFF2-40B4-BE49-F238E27FC236}">
                  <a16:creationId xmlns:a16="http://schemas.microsoft.com/office/drawing/2014/main" id="{70A609FD-761E-4E8C-8BD3-70D676528098}"/>
                </a:ext>
              </a:extLst>
            </p:cNvPr>
            <p:cNvSpPr/>
            <p:nvPr/>
          </p:nvSpPr>
          <p:spPr>
            <a:xfrm>
              <a:off x="1108198" y="2017061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80F14C9-F0F8-4E55-B49B-D261C0C2265A}"/>
                </a:ext>
              </a:extLst>
            </p:cNvPr>
            <p:cNvGrpSpPr/>
            <p:nvPr/>
          </p:nvGrpSpPr>
          <p:grpSpPr>
            <a:xfrm>
              <a:off x="838199" y="2017061"/>
              <a:ext cx="540000" cy="540000"/>
              <a:chOff x="945770" y="2391918"/>
              <a:chExt cx="540000" cy="540000"/>
            </a:xfrm>
          </p:grpSpPr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id="{9EE4B789-A8B2-49D3-A106-B043E15931A2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CC03F4E6-C94E-4569-9D77-519348AFF9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FB91DA3-9CAF-44B4-BA92-F00EBA9F4E99}"/>
                </a:ext>
              </a:extLst>
            </p:cNvPr>
            <p:cNvSpPr txBox="1"/>
            <p:nvPr/>
          </p:nvSpPr>
          <p:spPr>
            <a:xfrm>
              <a:off x="936590" y="2087006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362A916C-222B-4186-9C21-94BBB072551D}"/>
                </a:ext>
              </a:extLst>
            </p:cNvPr>
            <p:cNvSpPr txBox="1"/>
            <p:nvPr/>
          </p:nvSpPr>
          <p:spPr>
            <a:xfrm>
              <a:off x="1769411" y="209804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Basic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97093C6F-B82A-48D4-A058-F6553BFD876C}"/>
              </a:ext>
            </a:extLst>
          </p:cNvPr>
          <p:cNvSpPr/>
          <p:nvPr/>
        </p:nvSpPr>
        <p:spPr>
          <a:xfrm>
            <a:off x="152400" y="1762220"/>
            <a:ext cx="12192000" cy="2859273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bdélník 67">
            <a:extLst>
              <a:ext uri="{FF2B5EF4-FFF2-40B4-BE49-F238E27FC236}">
                <a16:creationId xmlns:a16="http://schemas.microsoft.com/office/drawing/2014/main" id="{8C246E56-E276-4BB5-AC6F-8B4A4135924A}"/>
              </a:ext>
            </a:extLst>
          </p:cNvPr>
          <p:cNvSpPr/>
          <p:nvPr/>
        </p:nvSpPr>
        <p:spPr>
          <a:xfrm>
            <a:off x="838196" y="5404904"/>
            <a:ext cx="11353803" cy="1500794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8066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7A565F99-451F-463C-9663-481D340DD7E6}"/>
              </a:ext>
            </a:extLst>
          </p:cNvPr>
          <p:cNvSpPr/>
          <p:nvPr/>
        </p:nvSpPr>
        <p:spPr>
          <a:xfrm>
            <a:off x="838199" y="134458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CB7BEB9-284F-4530-B47A-9508D5FC92E4}"/>
              </a:ext>
            </a:extLst>
          </p:cNvPr>
          <p:cNvSpPr txBox="1">
            <a:spLocks/>
          </p:cNvSpPr>
          <p:nvPr/>
        </p:nvSpPr>
        <p:spPr>
          <a:xfrm>
            <a:off x="838199" y="1362300"/>
            <a:ext cx="10157749" cy="1396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Edge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Effect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Plate layout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kreslení, stůl&#10;&#10;Popis byl vytvořen automaticky">
            <a:extLst>
              <a:ext uri="{FF2B5EF4-FFF2-40B4-BE49-F238E27FC236}">
                <a16:creationId xmlns:a16="http://schemas.microsoft.com/office/drawing/2014/main" id="{EC6DA145-1546-429F-9686-2CCA77101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E9CD89FF-2BDF-4A5C-8368-CA47F682952A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Live-Cell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E9E239B-3D07-BA82-DE27-7F375D462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243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0311" y="4288909"/>
            <a:ext cx="4744748" cy="2450751"/>
            <a:chOff x="623316" y="4393691"/>
            <a:chExt cx="3766185" cy="2159635"/>
          </a:xfrm>
        </p:grpSpPr>
        <p:sp>
          <p:nvSpPr>
            <p:cNvPr id="3" name="object 3"/>
            <p:cNvSpPr/>
            <p:nvPr/>
          </p:nvSpPr>
          <p:spPr>
            <a:xfrm>
              <a:off x="719328" y="4751831"/>
              <a:ext cx="3670300" cy="1801495"/>
            </a:xfrm>
            <a:custGeom>
              <a:avLst/>
              <a:gdLst/>
              <a:ahLst/>
              <a:cxnLst/>
              <a:rect l="l" t="t" r="r" b="b"/>
              <a:pathLst>
                <a:path w="3670300" h="1801495">
                  <a:moveTo>
                    <a:pt x="3584448" y="0"/>
                  </a:moveTo>
                  <a:lnTo>
                    <a:pt x="85382" y="0"/>
                  </a:lnTo>
                  <a:lnTo>
                    <a:pt x="52147" y="6709"/>
                  </a:lnTo>
                  <a:lnTo>
                    <a:pt x="25007" y="25003"/>
                  </a:lnTo>
                  <a:lnTo>
                    <a:pt x="6709" y="52131"/>
                  </a:lnTo>
                  <a:lnTo>
                    <a:pt x="0" y="85344"/>
                  </a:lnTo>
                  <a:lnTo>
                    <a:pt x="0" y="1715985"/>
                  </a:lnTo>
                  <a:lnTo>
                    <a:pt x="6709" y="1749220"/>
                  </a:lnTo>
                  <a:lnTo>
                    <a:pt x="25007" y="1776360"/>
                  </a:lnTo>
                  <a:lnTo>
                    <a:pt x="52147" y="1794658"/>
                  </a:lnTo>
                  <a:lnTo>
                    <a:pt x="85382" y="1801368"/>
                  </a:lnTo>
                  <a:lnTo>
                    <a:pt x="3584448" y="1801368"/>
                  </a:lnTo>
                  <a:lnTo>
                    <a:pt x="3617660" y="1794658"/>
                  </a:lnTo>
                  <a:lnTo>
                    <a:pt x="3644788" y="1776360"/>
                  </a:lnTo>
                  <a:lnTo>
                    <a:pt x="3663082" y="1749220"/>
                  </a:lnTo>
                  <a:lnTo>
                    <a:pt x="3669792" y="1715985"/>
                  </a:lnTo>
                  <a:lnTo>
                    <a:pt x="3669792" y="85344"/>
                  </a:lnTo>
                  <a:lnTo>
                    <a:pt x="3663082" y="52131"/>
                  </a:lnTo>
                  <a:lnTo>
                    <a:pt x="3644788" y="25003"/>
                  </a:lnTo>
                  <a:lnTo>
                    <a:pt x="3617660" y="6709"/>
                  </a:lnTo>
                  <a:lnTo>
                    <a:pt x="358444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4" name="object 4"/>
            <p:cNvSpPr/>
            <p:nvPr/>
          </p:nvSpPr>
          <p:spPr>
            <a:xfrm>
              <a:off x="623316" y="4393691"/>
              <a:ext cx="771525" cy="791210"/>
            </a:xfrm>
            <a:custGeom>
              <a:avLst/>
              <a:gdLst/>
              <a:ahLst/>
              <a:cxnLst/>
              <a:rect l="l" t="t" r="r" b="b"/>
              <a:pathLst>
                <a:path w="771525" h="791210">
                  <a:moveTo>
                    <a:pt x="385572" y="0"/>
                  </a:moveTo>
                  <a:lnTo>
                    <a:pt x="337207" y="3080"/>
                  </a:lnTo>
                  <a:lnTo>
                    <a:pt x="290635" y="12076"/>
                  </a:lnTo>
                  <a:lnTo>
                    <a:pt x="246217" y="26617"/>
                  </a:lnTo>
                  <a:lnTo>
                    <a:pt x="204314" y="46331"/>
                  </a:lnTo>
                  <a:lnTo>
                    <a:pt x="165288" y="70850"/>
                  </a:lnTo>
                  <a:lnTo>
                    <a:pt x="129500" y="99801"/>
                  </a:lnTo>
                  <a:lnTo>
                    <a:pt x="97311" y="132815"/>
                  </a:lnTo>
                  <a:lnTo>
                    <a:pt x="69082" y="169522"/>
                  </a:lnTo>
                  <a:lnTo>
                    <a:pt x="45176" y="209551"/>
                  </a:lnTo>
                  <a:lnTo>
                    <a:pt x="25953" y="252531"/>
                  </a:lnTo>
                  <a:lnTo>
                    <a:pt x="11776" y="298093"/>
                  </a:lnTo>
                  <a:lnTo>
                    <a:pt x="3004" y="345865"/>
                  </a:lnTo>
                  <a:lnTo>
                    <a:pt x="0" y="395477"/>
                  </a:lnTo>
                  <a:lnTo>
                    <a:pt x="3004" y="445090"/>
                  </a:lnTo>
                  <a:lnTo>
                    <a:pt x="11776" y="492862"/>
                  </a:lnTo>
                  <a:lnTo>
                    <a:pt x="25953" y="538424"/>
                  </a:lnTo>
                  <a:lnTo>
                    <a:pt x="45176" y="581404"/>
                  </a:lnTo>
                  <a:lnTo>
                    <a:pt x="69082" y="621433"/>
                  </a:lnTo>
                  <a:lnTo>
                    <a:pt x="97311" y="658140"/>
                  </a:lnTo>
                  <a:lnTo>
                    <a:pt x="129500" y="691154"/>
                  </a:lnTo>
                  <a:lnTo>
                    <a:pt x="165288" y="720105"/>
                  </a:lnTo>
                  <a:lnTo>
                    <a:pt x="204314" y="744624"/>
                  </a:lnTo>
                  <a:lnTo>
                    <a:pt x="246217" y="764338"/>
                  </a:lnTo>
                  <a:lnTo>
                    <a:pt x="290635" y="778879"/>
                  </a:lnTo>
                  <a:lnTo>
                    <a:pt x="337207" y="787875"/>
                  </a:lnTo>
                  <a:lnTo>
                    <a:pt x="385572" y="790955"/>
                  </a:lnTo>
                  <a:lnTo>
                    <a:pt x="433936" y="787875"/>
                  </a:lnTo>
                  <a:lnTo>
                    <a:pt x="480508" y="778879"/>
                  </a:lnTo>
                  <a:lnTo>
                    <a:pt x="524926" y="764338"/>
                  </a:lnTo>
                  <a:lnTo>
                    <a:pt x="566829" y="744624"/>
                  </a:lnTo>
                  <a:lnTo>
                    <a:pt x="605855" y="720105"/>
                  </a:lnTo>
                  <a:lnTo>
                    <a:pt x="641643" y="691154"/>
                  </a:lnTo>
                  <a:lnTo>
                    <a:pt x="673832" y="658140"/>
                  </a:lnTo>
                  <a:lnTo>
                    <a:pt x="702061" y="621433"/>
                  </a:lnTo>
                  <a:lnTo>
                    <a:pt x="725967" y="581404"/>
                  </a:lnTo>
                  <a:lnTo>
                    <a:pt x="745190" y="538424"/>
                  </a:lnTo>
                  <a:lnTo>
                    <a:pt x="759367" y="492862"/>
                  </a:lnTo>
                  <a:lnTo>
                    <a:pt x="768139" y="445090"/>
                  </a:lnTo>
                  <a:lnTo>
                    <a:pt x="771144" y="395477"/>
                  </a:lnTo>
                  <a:lnTo>
                    <a:pt x="768139" y="345865"/>
                  </a:lnTo>
                  <a:lnTo>
                    <a:pt x="759367" y="298093"/>
                  </a:lnTo>
                  <a:lnTo>
                    <a:pt x="745190" y="252531"/>
                  </a:lnTo>
                  <a:lnTo>
                    <a:pt x="725967" y="209551"/>
                  </a:lnTo>
                  <a:lnTo>
                    <a:pt x="702061" y="169522"/>
                  </a:lnTo>
                  <a:lnTo>
                    <a:pt x="673832" y="132815"/>
                  </a:lnTo>
                  <a:lnTo>
                    <a:pt x="641643" y="99801"/>
                  </a:lnTo>
                  <a:lnTo>
                    <a:pt x="605855" y="70850"/>
                  </a:lnTo>
                  <a:lnTo>
                    <a:pt x="566829" y="46331"/>
                  </a:lnTo>
                  <a:lnTo>
                    <a:pt x="524926" y="26617"/>
                  </a:lnTo>
                  <a:lnTo>
                    <a:pt x="480508" y="12076"/>
                  </a:lnTo>
                  <a:lnTo>
                    <a:pt x="433936" y="3080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5" name="object 5"/>
            <p:cNvSpPr/>
            <p:nvPr/>
          </p:nvSpPr>
          <p:spPr>
            <a:xfrm>
              <a:off x="685038" y="4466081"/>
              <a:ext cx="649605" cy="647700"/>
            </a:xfrm>
            <a:custGeom>
              <a:avLst/>
              <a:gdLst/>
              <a:ahLst/>
              <a:cxnLst/>
              <a:rect l="l" t="t" r="r" b="b"/>
              <a:pathLst>
                <a:path w="649605" h="647700">
                  <a:moveTo>
                    <a:pt x="324612" y="0"/>
                  </a:moveTo>
                  <a:lnTo>
                    <a:pt x="276644" y="3512"/>
                  </a:lnTo>
                  <a:lnTo>
                    <a:pt x="230861" y="13714"/>
                  </a:lnTo>
                  <a:lnTo>
                    <a:pt x="187765" y="30106"/>
                  </a:lnTo>
                  <a:lnTo>
                    <a:pt x="147859" y="52184"/>
                  </a:lnTo>
                  <a:lnTo>
                    <a:pt x="111644" y="79448"/>
                  </a:lnTo>
                  <a:lnTo>
                    <a:pt x="79623" y="111397"/>
                  </a:lnTo>
                  <a:lnTo>
                    <a:pt x="52298" y="147528"/>
                  </a:lnTo>
                  <a:lnTo>
                    <a:pt x="30171" y="187340"/>
                  </a:lnTo>
                  <a:lnTo>
                    <a:pt x="13744" y="230332"/>
                  </a:lnTo>
                  <a:lnTo>
                    <a:pt x="3519" y="276003"/>
                  </a:lnTo>
                  <a:lnTo>
                    <a:pt x="0" y="323850"/>
                  </a:lnTo>
                  <a:lnTo>
                    <a:pt x="3519" y="371696"/>
                  </a:lnTo>
                  <a:lnTo>
                    <a:pt x="13744" y="417367"/>
                  </a:lnTo>
                  <a:lnTo>
                    <a:pt x="30171" y="460359"/>
                  </a:lnTo>
                  <a:lnTo>
                    <a:pt x="52298" y="500171"/>
                  </a:lnTo>
                  <a:lnTo>
                    <a:pt x="79623" y="536302"/>
                  </a:lnTo>
                  <a:lnTo>
                    <a:pt x="111644" y="568251"/>
                  </a:lnTo>
                  <a:lnTo>
                    <a:pt x="147859" y="595515"/>
                  </a:lnTo>
                  <a:lnTo>
                    <a:pt x="187765" y="617593"/>
                  </a:lnTo>
                  <a:lnTo>
                    <a:pt x="230861" y="633985"/>
                  </a:lnTo>
                  <a:lnTo>
                    <a:pt x="276644" y="644187"/>
                  </a:lnTo>
                  <a:lnTo>
                    <a:pt x="324612" y="647700"/>
                  </a:lnTo>
                  <a:lnTo>
                    <a:pt x="372579" y="644187"/>
                  </a:lnTo>
                  <a:lnTo>
                    <a:pt x="418362" y="633985"/>
                  </a:lnTo>
                  <a:lnTo>
                    <a:pt x="461458" y="617593"/>
                  </a:lnTo>
                  <a:lnTo>
                    <a:pt x="501364" y="595515"/>
                  </a:lnTo>
                  <a:lnTo>
                    <a:pt x="537579" y="568251"/>
                  </a:lnTo>
                  <a:lnTo>
                    <a:pt x="569600" y="536302"/>
                  </a:lnTo>
                  <a:lnTo>
                    <a:pt x="596925" y="500171"/>
                  </a:lnTo>
                  <a:lnTo>
                    <a:pt x="619052" y="460359"/>
                  </a:lnTo>
                  <a:lnTo>
                    <a:pt x="635479" y="417367"/>
                  </a:lnTo>
                  <a:lnTo>
                    <a:pt x="645704" y="371696"/>
                  </a:lnTo>
                  <a:lnTo>
                    <a:pt x="649224" y="323850"/>
                  </a:lnTo>
                  <a:lnTo>
                    <a:pt x="645704" y="276003"/>
                  </a:lnTo>
                  <a:lnTo>
                    <a:pt x="635479" y="230332"/>
                  </a:lnTo>
                  <a:lnTo>
                    <a:pt x="619052" y="187340"/>
                  </a:lnTo>
                  <a:lnTo>
                    <a:pt x="596925" y="147528"/>
                  </a:lnTo>
                  <a:lnTo>
                    <a:pt x="569600" y="111397"/>
                  </a:lnTo>
                  <a:lnTo>
                    <a:pt x="537579" y="79448"/>
                  </a:lnTo>
                  <a:lnTo>
                    <a:pt x="501364" y="52184"/>
                  </a:lnTo>
                  <a:lnTo>
                    <a:pt x="461458" y="30106"/>
                  </a:lnTo>
                  <a:lnTo>
                    <a:pt x="418362" y="13714"/>
                  </a:lnTo>
                  <a:lnTo>
                    <a:pt x="372579" y="3512"/>
                  </a:lnTo>
                  <a:lnTo>
                    <a:pt x="32461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6" name="object 6"/>
            <p:cNvSpPr/>
            <p:nvPr/>
          </p:nvSpPr>
          <p:spPr>
            <a:xfrm>
              <a:off x="685038" y="4466081"/>
              <a:ext cx="649605" cy="647700"/>
            </a:xfrm>
            <a:custGeom>
              <a:avLst/>
              <a:gdLst/>
              <a:ahLst/>
              <a:cxnLst/>
              <a:rect l="l" t="t" r="r" b="b"/>
              <a:pathLst>
                <a:path w="649605" h="647700">
                  <a:moveTo>
                    <a:pt x="0" y="323850"/>
                  </a:moveTo>
                  <a:lnTo>
                    <a:pt x="3519" y="276003"/>
                  </a:lnTo>
                  <a:lnTo>
                    <a:pt x="13744" y="230332"/>
                  </a:lnTo>
                  <a:lnTo>
                    <a:pt x="30171" y="187340"/>
                  </a:lnTo>
                  <a:lnTo>
                    <a:pt x="52298" y="147528"/>
                  </a:lnTo>
                  <a:lnTo>
                    <a:pt x="79623" y="111397"/>
                  </a:lnTo>
                  <a:lnTo>
                    <a:pt x="111644" y="79448"/>
                  </a:lnTo>
                  <a:lnTo>
                    <a:pt x="147859" y="52184"/>
                  </a:lnTo>
                  <a:lnTo>
                    <a:pt x="187765" y="30106"/>
                  </a:lnTo>
                  <a:lnTo>
                    <a:pt x="230861" y="13714"/>
                  </a:lnTo>
                  <a:lnTo>
                    <a:pt x="276644" y="3512"/>
                  </a:lnTo>
                  <a:lnTo>
                    <a:pt x="324612" y="0"/>
                  </a:lnTo>
                  <a:lnTo>
                    <a:pt x="372579" y="3512"/>
                  </a:lnTo>
                  <a:lnTo>
                    <a:pt x="418362" y="13714"/>
                  </a:lnTo>
                  <a:lnTo>
                    <a:pt x="461458" y="30106"/>
                  </a:lnTo>
                  <a:lnTo>
                    <a:pt x="501364" y="52184"/>
                  </a:lnTo>
                  <a:lnTo>
                    <a:pt x="537579" y="79448"/>
                  </a:lnTo>
                  <a:lnTo>
                    <a:pt x="569600" y="111397"/>
                  </a:lnTo>
                  <a:lnTo>
                    <a:pt x="596925" y="147528"/>
                  </a:lnTo>
                  <a:lnTo>
                    <a:pt x="619052" y="187340"/>
                  </a:lnTo>
                  <a:lnTo>
                    <a:pt x="635479" y="230332"/>
                  </a:lnTo>
                  <a:lnTo>
                    <a:pt x="645704" y="276003"/>
                  </a:lnTo>
                  <a:lnTo>
                    <a:pt x="649224" y="323850"/>
                  </a:lnTo>
                  <a:lnTo>
                    <a:pt x="645704" y="371696"/>
                  </a:lnTo>
                  <a:lnTo>
                    <a:pt x="635479" y="417367"/>
                  </a:lnTo>
                  <a:lnTo>
                    <a:pt x="619052" y="460359"/>
                  </a:lnTo>
                  <a:lnTo>
                    <a:pt x="596925" y="500171"/>
                  </a:lnTo>
                  <a:lnTo>
                    <a:pt x="569600" y="536302"/>
                  </a:lnTo>
                  <a:lnTo>
                    <a:pt x="537579" y="568251"/>
                  </a:lnTo>
                  <a:lnTo>
                    <a:pt x="501364" y="595515"/>
                  </a:lnTo>
                  <a:lnTo>
                    <a:pt x="461458" y="617593"/>
                  </a:lnTo>
                  <a:lnTo>
                    <a:pt x="418362" y="633985"/>
                  </a:lnTo>
                  <a:lnTo>
                    <a:pt x="372579" y="644187"/>
                  </a:lnTo>
                  <a:lnTo>
                    <a:pt x="324612" y="647700"/>
                  </a:lnTo>
                  <a:lnTo>
                    <a:pt x="276644" y="644187"/>
                  </a:lnTo>
                  <a:lnTo>
                    <a:pt x="230861" y="633985"/>
                  </a:lnTo>
                  <a:lnTo>
                    <a:pt x="187765" y="617593"/>
                  </a:lnTo>
                  <a:lnTo>
                    <a:pt x="147859" y="595515"/>
                  </a:lnTo>
                  <a:lnTo>
                    <a:pt x="111644" y="568251"/>
                  </a:lnTo>
                  <a:lnTo>
                    <a:pt x="79623" y="536302"/>
                  </a:lnTo>
                  <a:lnTo>
                    <a:pt x="52298" y="500171"/>
                  </a:lnTo>
                  <a:lnTo>
                    <a:pt x="30171" y="460359"/>
                  </a:lnTo>
                  <a:lnTo>
                    <a:pt x="13744" y="417367"/>
                  </a:lnTo>
                  <a:lnTo>
                    <a:pt x="3519" y="371696"/>
                  </a:lnTo>
                  <a:lnTo>
                    <a:pt x="0" y="323850"/>
                  </a:lnTo>
                  <a:close/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7" name="object 7"/>
            <p:cNvSpPr/>
            <p:nvPr/>
          </p:nvSpPr>
          <p:spPr>
            <a:xfrm>
              <a:off x="733044" y="4526279"/>
              <a:ext cx="551688" cy="5257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13291" y="4684388"/>
            <a:ext cx="395059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1995">
              <a:spcBef>
                <a:spcPts val="100"/>
              </a:spcBef>
            </a:pPr>
            <a:r>
              <a:rPr sz="2000" spc="-5" dirty="0">
                <a:solidFill>
                  <a:srgbClr val="7E7E7E"/>
                </a:solidFill>
                <a:latin typeface="Arial"/>
                <a:cs typeface="Arial"/>
              </a:rPr>
              <a:t>Evaporation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17565" y="4684389"/>
            <a:ext cx="4483735" cy="2055274"/>
          </a:xfrm>
          <a:custGeom>
            <a:avLst/>
            <a:gdLst/>
            <a:ahLst/>
            <a:cxnLst/>
            <a:rect l="l" t="t" r="r" b="b"/>
            <a:pathLst>
              <a:path w="3668395" h="1803400">
                <a:moveTo>
                  <a:pt x="3582796" y="0"/>
                </a:moveTo>
                <a:lnTo>
                  <a:pt x="85471" y="0"/>
                </a:lnTo>
                <a:lnTo>
                  <a:pt x="52185" y="6711"/>
                </a:lnTo>
                <a:lnTo>
                  <a:pt x="25018" y="25019"/>
                </a:lnTo>
                <a:lnTo>
                  <a:pt x="6711" y="52185"/>
                </a:lnTo>
                <a:lnTo>
                  <a:pt x="0" y="85471"/>
                </a:lnTo>
                <a:lnTo>
                  <a:pt x="0" y="1717433"/>
                </a:lnTo>
                <a:lnTo>
                  <a:pt x="6711" y="1750696"/>
                </a:lnTo>
                <a:lnTo>
                  <a:pt x="25018" y="1777860"/>
                </a:lnTo>
                <a:lnTo>
                  <a:pt x="52185" y="1796175"/>
                </a:lnTo>
                <a:lnTo>
                  <a:pt x="85471" y="1802892"/>
                </a:lnTo>
                <a:lnTo>
                  <a:pt x="3582796" y="1802892"/>
                </a:lnTo>
                <a:lnTo>
                  <a:pt x="3616082" y="1796175"/>
                </a:lnTo>
                <a:lnTo>
                  <a:pt x="3643248" y="1777860"/>
                </a:lnTo>
                <a:lnTo>
                  <a:pt x="3661556" y="1750696"/>
                </a:lnTo>
                <a:lnTo>
                  <a:pt x="3668267" y="1717433"/>
                </a:lnTo>
                <a:lnTo>
                  <a:pt x="3668267" y="85471"/>
                </a:lnTo>
                <a:lnTo>
                  <a:pt x="3661556" y="52185"/>
                </a:lnTo>
                <a:lnTo>
                  <a:pt x="3643248" y="25019"/>
                </a:lnTo>
                <a:lnTo>
                  <a:pt x="3616082" y="6711"/>
                </a:lnTo>
                <a:lnTo>
                  <a:pt x="358279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grpSp>
        <p:nvGrpSpPr>
          <p:cNvPr id="13" name="object 13"/>
          <p:cNvGrpSpPr/>
          <p:nvPr/>
        </p:nvGrpSpPr>
        <p:grpSpPr>
          <a:xfrm>
            <a:off x="6320029" y="4387596"/>
            <a:ext cx="771525" cy="789940"/>
            <a:chOff x="4796028" y="4387596"/>
            <a:chExt cx="771525" cy="789940"/>
          </a:xfrm>
        </p:grpSpPr>
        <p:sp>
          <p:nvSpPr>
            <p:cNvPr id="14" name="object 14"/>
            <p:cNvSpPr/>
            <p:nvPr/>
          </p:nvSpPr>
          <p:spPr>
            <a:xfrm>
              <a:off x="4796028" y="4387596"/>
              <a:ext cx="771525" cy="789940"/>
            </a:xfrm>
            <a:custGeom>
              <a:avLst/>
              <a:gdLst/>
              <a:ahLst/>
              <a:cxnLst/>
              <a:rect l="l" t="t" r="r" b="b"/>
              <a:pathLst>
                <a:path w="771525" h="789939">
                  <a:moveTo>
                    <a:pt x="385572" y="0"/>
                  </a:moveTo>
                  <a:lnTo>
                    <a:pt x="337200" y="3074"/>
                  </a:lnTo>
                  <a:lnTo>
                    <a:pt x="290623" y="12051"/>
                  </a:lnTo>
                  <a:lnTo>
                    <a:pt x="246201" y="26561"/>
                  </a:lnTo>
                  <a:lnTo>
                    <a:pt x="204297" y="46234"/>
                  </a:lnTo>
                  <a:lnTo>
                    <a:pt x="165271" y="70702"/>
                  </a:lnTo>
                  <a:lnTo>
                    <a:pt x="129484" y="99595"/>
                  </a:lnTo>
                  <a:lnTo>
                    <a:pt x="97298" y="132543"/>
                  </a:lnTo>
                  <a:lnTo>
                    <a:pt x="69072" y="169178"/>
                  </a:lnTo>
                  <a:lnTo>
                    <a:pt x="45169" y="209129"/>
                  </a:lnTo>
                  <a:lnTo>
                    <a:pt x="25949" y="252028"/>
                  </a:lnTo>
                  <a:lnTo>
                    <a:pt x="11773" y="297505"/>
                  </a:lnTo>
                  <a:lnTo>
                    <a:pt x="3003" y="345191"/>
                  </a:lnTo>
                  <a:lnTo>
                    <a:pt x="0" y="394715"/>
                  </a:lnTo>
                  <a:lnTo>
                    <a:pt x="3003" y="444215"/>
                  </a:lnTo>
                  <a:lnTo>
                    <a:pt x="11773" y="491884"/>
                  </a:lnTo>
                  <a:lnTo>
                    <a:pt x="25949" y="537351"/>
                  </a:lnTo>
                  <a:lnTo>
                    <a:pt x="45169" y="580245"/>
                  </a:lnTo>
                  <a:lnTo>
                    <a:pt x="69072" y="620197"/>
                  </a:lnTo>
                  <a:lnTo>
                    <a:pt x="97298" y="656837"/>
                  </a:lnTo>
                  <a:lnTo>
                    <a:pt x="129484" y="689792"/>
                  </a:lnTo>
                  <a:lnTo>
                    <a:pt x="165271" y="718694"/>
                  </a:lnTo>
                  <a:lnTo>
                    <a:pt x="204297" y="743172"/>
                  </a:lnTo>
                  <a:lnTo>
                    <a:pt x="246201" y="762855"/>
                  </a:lnTo>
                  <a:lnTo>
                    <a:pt x="290623" y="777373"/>
                  </a:lnTo>
                  <a:lnTo>
                    <a:pt x="337200" y="786355"/>
                  </a:lnTo>
                  <a:lnTo>
                    <a:pt x="385572" y="789431"/>
                  </a:lnTo>
                  <a:lnTo>
                    <a:pt x="433943" y="786355"/>
                  </a:lnTo>
                  <a:lnTo>
                    <a:pt x="480520" y="777373"/>
                  </a:lnTo>
                  <a:lnTo>
                    <a:pt x="524942" y="762855"/>
                  </a:lnTo>
                  <a:lnTo>
                    <a:pt x="566846" y="743172"/>
                  </a:lnTo>
                  <a:lnTo>
                    <a:pt x="605872" y="718694"/>
                  </a:lnTo>
                  <a:lnTo>
                    <a:pt x="641659" y="689792"/>
                  </a:lnTo>
                  <a:lnTo>
                    <a:pt x="673845" y="656837"/>
                  </a:lnTo>
                  <a:lnTo>
                    <a:pt x="702071" y="620197"/>
                  </a:lnTo>
                  <a:lnTo>
                    <a:pt x="725974" y="580245"/>
                  </a:lnTo>
                  <a:lnTo>
                    <a:pt x="745194" y="537351"/>
                  </a:lnTo>
                  <a:lnTo>
                    <a:pt x="759370" y="491884"/>
                  </a:lnTo>
                  <a:lnTo>
                    <a:pt x="768140" y="444215"/>
                  </a:lnTo>
                  <a:lnTo>
                    <a:pt x="771144" y="394715"/>
                  </a:lnTo>
                  <a:lnTo>
                    <a:pt x="768140" y="345191"/>
                  </a:lnTo>
                  <a:lnTo>
                    <a:pt x="759370" y="297505"/>
                  </a:lnTo>
                  <a:lnTo>
                    <a:pt x="745194" y="252028"/>
                  </a:lnTo>
                  <a:lnTo>
                    <a:pt x="725974" y="209129"/>
                  </a:lnTo>
                  <a:lnTo>
                    <a:pt x="702071" y="169178"/>
                  </a:lnTo>
                  <a:lnTo>
                    <a:pt x="673845" y="132543"/>
                  </a:lnTo>
                  <a:lnTo>
                    <a:pt x="641659" y="99595"/>
                  </a:lnTo>
                  <a:lnTo>
                    <a:pt x="605872" y="70702"/>
                  </a:lnTo>
                  <a:lnTo>
                    <a:pt x="566846" y="46234"/>
                  </a:lnTo>
                  <a:lnTo>
                    <a:pt x="524942" y="26561"/>
                  </a:lnTo>
                  <a:lnTo>
                    <a:pt x="480520" y="12051"/>
                  </a:lnTo>
                  <a:lnTo>
                    <a:pt x="433943" y="3074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4859274" y="4459986"/>
              <a:ext cx="647700" cy="646430"/>
            </a:xfrm>
            <a:custGeom>
              <a:avLst/>
              <a:gdLst/>
              <a:ahLst/>
              <a:cxnLst/>
              <a:rect l="l" t="t" r="r" b="b"/>
              <a:pathLst>
                <a:path w="647700" h="646429">
                  <a:moveTo>
                    <a:pt x="323850" y="0"/>
                  </a:moveTo>
                  <a:lnTo>
                    <a:pt x="276003" y="3503"/>
                  </a:lnTo>
                  <a:lnTo>
                    <a:pt x="230332" y="13679"/>
                  </a:lnTo>
                  <a:lnTo>
                    <a:pt x="187340" y="30028"/>
                  </a:lnTo>
                  <a:lnTo>
                    <a:pt x="147528" y="52051"/>
                  </a:lnTo>
                  <a:lnTo>
                    <a:pt x="111397" y="79248"/>
                  </a:lnTo>
                  <a:lnTo>
                    <a:pt x="79448" y="111119"/>
                  </a:lnTo>
                  <a:lnTo>
                    <a:pt x="52184" y="147163"/>
                  </a:lnTo>
                  <a:lnTo>
                    <a:pt x="30106" y="186882"/>
                  </a:lnTo>
                  <a:lnTo>
                    <a:pt x="13714" y="229776"/>
                  </a:lnTo>
                  <a:lnTo>
                    <a:pt x="3512" y="275344"/>
                  </a:lnTo>
                  <a:lnTo>
                    <a:pt x="0" y="323088"/>
                  </a:lnTo>
                  <a:lnTo>
                    <a:pt x="3512" y="370831"/>
                  </a:lnTo>
                  <a:lnTo>
                    <a:pt x="13714" y="416399"/>
                  </a:lnTo>
                  <a:lnTo>
                    <a:pt x="30106" y="459293"/>
                  </a:lnTo>
                  <a:lnTo>
                    <a:pt x="52184" y="499012"/>
                  </a:lnTo>
                  <a:lnTo>
                    <a:pt x="79448" y="535056"/>
                  </a:lnTo>
                  <a:lnTo>
                    <a:pt x="111397" y="566927"/>
                  </a:lnTo>
                  <a:lnTo>
                    <a:pt x="147528" y="594124"/>
                  </a:lnTo>
                  <a:lnTo>
                    <a:pt x="187340" y="616147"/>
                  </a:lnTo>
                  <a:lnTo>
                    <a:pt x="230332" y="632496"/>
                  </a:lnTo>
                  <a:lnTo>
                    <a:pt x="276003" y="642672"/>
                  </a:lnTo>
                  <a:lnTo>
                    <a:pt x="323850" y="646176"/>
                  </a:lnTo>
                  <a:lnTo>
                    <a:pt x="371696" y="642672"/>
                  </a:lnTo>
                  <a:lnTo>
                    <a:pt x="417367" y="632496"/>
                  </a:lnTo>
                  <a:lnTo>
                    <a:pt x="460359" y="616147"/>
                  </a:lnTo>
                  <a:lnTo>
                    <a:pt x="500171" y="594124"/>
                  </a:lnTo>
                  <a:lnTo>
                    <a:pt x="536302" y="566927"/>
                  </a:lnTo>
                  <a:lnTo>
                    <a:pt x="568251" y="535056"/>
                  </a:lnTo>
                  <a:lnTo>
                    <a:pt x="595515" y="499012"/>
                  </a:lnTo>
                  <a:lnTo>
                    <a:pt x="617593" y="459293"/>
                  </a:lnTo>
                  <a:lnTo>
                    <a:pt x="633985" y="416399"/>
                  </a:lnTo>
                  <a:lnTo>
                    <a:pt x="644187" y="370831"/>
                  </a:lnTo>
                  <a:lnTo>
                    <a:pt x="647700" y="323088"/>
                  </a:lnTo>
                  <a:lnTo>
                    <a:pt x="644187" y="275344"/>
                  </a:lnTo>
                  <a:lnTo>
                    <a:pt x="633985" y="229776"/>
                  </a:lnTo>
                  <a:lnTo>
                    <a:pt x="617593" y="186882"/>
                  </a:lnTo>
                  <a:lnTo>
                    <a:pt x="595515" y="147163"/>
                  </a:lnTo>
                  <a:lnTo>
                    <a:pt x="568251" y="111119"/>
                  </a:lnTo>
                  <a:lnTo>
                    <a:pt x="536302" y="79248"/>
                  </a:lnTo>
                  <a:lnTo>
                    <a:pt x="500171" y="52051"/>
                  </a:lnTo>
                  <a:lnTo>
                    <a:pt x="460359" y="30028"/>
                  </a:lnTo>
                  <a:lnTo>
                    <a:pt x="417367" y="13679"/>
                  </a:lnTo>
                  <a:lnTo>
                    <a:pt x="371696" y="3503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4859274" y="4459986"/>
              <a:ext cx="647700" cy="646430"/>
            </a:xfrm>
            <a:custGeom>
              <a:avLst/>
              <a:gdLst/>
              <a:ahLst/>
              <a:cxnLst/>
              <a:rect l="l" t="t" r="r" b="b"/>
              <a:pathLst>
                <a:path w="647700" h="646429">
                  <a:moveTo>
                    <a:pt x="0" y="323088"/>
                  </a:moveTo>
                  <a:lnTo>
                    <a:pt x="3512" y="275344"/>
                  </a:lnTo>
                  <a:lnTo>
                    <a:pt x="13714" y="229776"/>
                  </a:lnTo>
                  <a:lnTo>
                    <a:pt x="30106" y="186882"/>
                  </a:lnTo>
                  <a:lnTo>
                    <a:pt x="52184" y="147163"/>
                  </a:lnTo>
                  <a:lnTo>
                    <a:pt x="79448" y="111119"/>
                  </a:lnTo>
                  <a:lnTo>
                    <a:pt x="111397" y="79248"/>
                  </a:lnTo>
                  <a:lnTo>
                    <a:pt x="147528" y="52051"/>
                  </a:lnTo>
                  <a:lnTo>
                    <a:pt x="187340" y="30028"/>
                  </a:lnTo>
                  <a:lnTo>
                    <a:pt x="230332" y="13679"/>
                  </a:lnTo>
                  <a:lnTo>
                    <a:pt x="276003" y="3503"/>
                  </a:lnTo>
                  <a:lnTo>
                    <a:pt x="323850" y="0"/>
                  </a:lnTo>
                  <a:lnTo>
                    <a:pt x="371696" y="3503"/>
                  </a:lnTo>
                  <a:lnTo>
                    <a:pt x="417367" y="13679"/>
                  </a:lnTo>
                  <a:lnTo>
                    <a:pt x="460359" y="30028"/>
                  </a:lnTo>
                  <a:lnTo>
                    <a:pt x="500171" y="52051"/>
                  </a:lnTo>
                  <a:lnTo>
                    <a:pt x="536302" y="79248"/>
                  </a:lnTo>
                  <a:lnTo>
                    <a:pt x="568251" y="111119"/>
                  </a:lnTo>
                  <a:lnTo>
                    <a:pt x="595515" y="147163"/>
                  </a:lnTo>
                  <a:lnTo>
                    <a:pt x="617593" y="186882"/>
                  </a:lnTo>
                  <a:lnTo>
                    <a:pt x="633985" y="229776"/>
                  </a:lnTo>
                  <a:lnTo>
                    <a:pt x="644187" y="275344"/>
                  </a:lnTo>
                  <a:lnTo>
                    <a:pt x="647700" y="323088"/>
                  </a:lnTo>
                  <a:lnTo>
                    <a:pt x="644187" y="370831"/>
                  </a:lnTo>
                  <a:lnTo>
                    <a:pt x="633985" y="416399"/>
                  </a:lnTo>
                  <a:lnTo>
                    <a:pt x="617593" y="459293"/>
                  </a:lnTo>
                  <a:lnTo>
                    <a:pt x="595515" y="499012"/>
                  </a:lnTo>
                  <a:lnTo>
                    <a:pt x="568251" y="535056"/>
                  </a:lnTo>
                  <a:lnTo>
                    <a:pt x="536302" y="566927"/>
                  </a:lnTo>
                  <a:lnTo>
                    <a:pt x="500171" y="594124"/>
                  </a:lnTo>
                  <a:lnTo>
                    <a:pt x="460359" y="616147"/>
                  </a:lnTo>
                  <a:lnTo>
                    <a:pt x="417367" y="632496"/>
                  </a:lnTo>
                  <a:lnTo>
                    <a:pt x="371696" y="642672"/>
                  </a:lnTo>
                  <a:lnTo>
                    <a:pt x="323850" y="646176"/>
                  </a:lnTo>
                  <a:lnTo>
                    <a:pt x="276003" y="642672"/>
                  </a:lnTo>
                  <a:lnTo>
                    <a:pt x="230332" y="632496"/>
                  </a:lnTo>
                  <a:lnTo>
                    <a:pt x="187340" y="616147"/>
                  </a:lnTo>
                  <a:lnTo>
                    <a:pt x="147528" y="594124"/>
                  </a:lnTo>
                  <a:lnTo>
                    <a:pt x="111397" y="566927"/>
                  </a:lnTo>
                  <a:lnTo>
                    <a:pt x="79448" y="535056"/>
                  </a:lnTo>
                  <a:lnTo>
                    <a:pt x="52184" y="499012"/>
                  </a:lnTo>
                  <a:lnTo>
                    <a:pt x="30106" y="459293"/>
                  </a:lnTo>
                  <a:lnTo>
                    <a:pt x="13714" y="416399"/>
                  </a:lnTo>
                  <a:lnTo>
                    <a:pt x="3512" y="370831"/>
                  </a:lnTo>
                  <a:lnTo>
                    <a:pt x="0" y="323088"/>
                  </a:lnTo>
                  <a:close/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041392" y="4459224"/>
              <a:ext cx="281939" cy="6461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18" name="object 18"/>
          <p:cNvSpPr/>
          <p:nvPr/>
        </p:nvSpPr>
        <p:spPr>
          <a:xfrm>
            <a:off x="1434833" y="1603577"/>
            <a:ext cx="3330805" cy="22622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1978" y="1687653"/>
            <a:ext cx="4483735" cy="1201420"/>
          </a:xfrm>
          <a:custGeom>
            <a:avLst/>
            <a:gdLst/>
            <a:ahLst/>
            <a:cxnLst/>
            <a:rect l="l" t="t" r="r" b="b"/>
            <a:pathLst>
              <a:path w="4483734" h="1201420">
                <a:moveTo>
                  <a:pt x="635508" y="0"/>
                </a:moveTo>
                <a:lnTo>
                  <a:pt x="0" y="0"/>
                </a:lnTo>
                <a:lnTo>
                  <a:pt x="0" y="1193292"/>
                </a:lnTo>
                <a:lnTo>
                  <a:pt x="635508" y="1193292"/>
                </a:lnTo>
                <a:lnTo>
                  <a:pt x="635508" y="0"/>
                </a:lnTo>
                <a:close/>
              </a:path>
              <a:path w="4483734" h="1201420">
                <a:moveTo>
                  <a:pt x="1918716" y="0"/>
                </a:moveTo>
                <a:lnTo>
                  <a:pt x="1281684" y="0"/>
                </a:lnTo>
                <a:lnTo>
                  <a:pt x="1281684" y="1193292"/>
                </a:lnTo>
                <a:lnTo>
                  <a:pt x="1918716" y="1193292"/>
                </a:lnTo>
                <a:lnTo>
                  <a:pt x="1918716" y="0"/>
                </a:lnTo>
                <a:close/>
              </a:path>
              <a:path w="4483734" h="1201420">
                <a:moveTo>
                  <a:pt x="3201911" y="0"/>
                </a:moveTo>
                <a:lnTo>
                  <a:pt x="2564892" y="0"/>
                </a:lnTo>
                <a:lnTo>
                  <a:pt x="2564892" y="1200912"/>
                </a:lnTo>
                <a:lnTo>
                  <a:pt x="3201911" y="1200912"/>
                </a:lnTo>
                <a:lnTo>
                  <a:pt x="3201911" y="0"/>
                </a:lnTo>
                <a:close/>
              </a:path>
              <a:path w="4483734" h="1201420">
                <a:moveTo>
                  <a:pt x="4483608" y="0"/>
                </a:moveTo>
                <a:lnTo>
                  <a:pt x="3848100" y="0"/>
                </a:lnTo>
                <a:lnTo>
                  <a:pt x="3848100" y="1200912"/>
                </a:lnTo>
                <a:lnTo>
                  <a:pt x="4483608" y="1200912"/>
                </a:lnTo>
                <a:lnTo>
                  <a:pt x="4483608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012171" y="1652983"/>
            <a:ext cx="3327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384-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03660" y="1687653"/>
            <a:ext cx="637540" cy="166712"/>
          </a:xfrm>
          <a:prstGeom prst="rect">
            <a:avLst/>
          </a:prstGeom>
          <a:solidFill>
            <a:srgbClr val="F8F8F8"/>
          </a:solidFill>
        </p:spPr>
        <p:txBody>
          <a:bodyPr vert="horz" wrap="square" lIns="0" tIns="0" rIns="0" bIns="0" rtlCol="0">
            <a:spAutoFit/>
          </a:bodyPr>
          <a:lstStyle/>
          <a:p>
            <a:pPr marL="204470">
              <a:lnSpc>
                <a:spcPts val="1265"/>
              </a:lnSpc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96-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21978" y="1687653"/>
            <a:ext cx="635635" cy="166712"/>
          </a:xfrm>
          <a:prstGeom prst="rect">
            <a:avLst/>
          </a:prstGeom>
          <a:solidFill>
            <a:srgbClr val="F8F8F8"/>
          </a:solidFill>
        </p:spPr>
        <p:txBody>
          <a:bodyPr vert="horz" wrap="square" lIns="0" tIns="0" rIns="0" bIns="0" rtlCol="0">
            <a:spAutoFit/>
          </a:bodyPr>
          <a:lstStyle/>
          <a:p>
            <a:pPr marL="121920">
              <a:lnSpc>
                <a:spcPts val="1265"/>
              </a:lnSpc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1563-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42878" y="1652983"/>
            <a:ext cx="2470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48-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86869" y="1687653"/>
            <a:ext cx="637540" cy="166712"/>
          </a:xfrm>
          <a:prstGeom prst="rect">
            <a:avLst/>
          </a:prstGeom>
          <a:solidFill>
            <a:srgbClr val="F8F8F8"/>
          </a:solidFill>
        </p:spPr>
        <p:txBody>
          <a:bodyPr vert="horz" wrap="square" lIns="0" tIns="0" rIns="0" bIns="0" rtlCol="0">
            <a:spAutoFit/>
          </a:bodyPr>
          <a:lstStyle/>
          <a:p>
            <a:pPr marL="204470">
              <a:lnSpc>
                <a:spcPts val="1265"/>
              </a:lnSpc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24-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34341" y="1652983"/>
            <a:ext cx="2470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Arial"/>
                <a:cs typeface="Arial"/>
              </a:rPr>
              <a:t>12-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70078" y="1687653"/>
            <a:ext cx="635635" cy="166712"/>
          </a:xfrm>
          <a:prstGeom prst="rect">
            <a:avLst/>
          </a:prstGeom>
          <a:solidFill>
            <a:srgbClr val="F8F8F8"/>
          </a:solidFill>
        </p:spPr>
        <p:txBody>
          <a:bodyPr vert="horz" wrap="square" lIns="0" tIns="0" rIns="0" bIns="0" rtlCol="0">
            <a:spAutoFit/>
          </a:bodyPr>
          <a:lstStyle/>
          <a:p>
            <a:pPr marL="114300">
              <a:lnSpc>
                <a:spcPts val="1265"/>
              </a:lnSpc>
            </a:pPr>
            <a:r>
              <a:rPr sz="1200" spc="-25" dirty="0">
                <a:solidFill>
                  <a:srgbClr val="7E7E7E"/>
                </a:solidFill>
                <a:latin typeface="Arial"/>
                <a:cs typeface="Arial"/>
              </a:rPr>
              <a:t>6-well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220389" y="2096023"/>
            <a:ext cx="4494530" cy="170815"/>
            <a:chOff x="4053776" y="2581592"/>
            <a:chExt cx="4494530" cy="170815"/>
          </a:xfrm>
        </p:grpSpPr>
        <p:sp>
          <p:nvSpPr>
            <p:cNvPr id="29" name="object 29"/>
            <p:cNvSpPr/>
            <p:nvPr/>
          </p:nvSpPr>
          <p:spPr>
            <a:xfrm>
              <a:off x="4055364" y="2583179"/>
              <a:ext cx="4491355" cy="167640"/>
            </a:xfrm>
            <a:custGeom>
              <a:avLst/>
              <a:gdLst/>
              <a:ahLst/>
              <a:cxnLst/>
              <a:rect l="l" t="t" r="r" b="b"/>
              <a:pathLst>
                <a:path w="4491355" h="167639">
                  <a:moveTo>
                    <a:pt x="4491228" y="0"/>
                  </a:moveTo>
                  <a:lnTo>
                    <a:pt x="0" y="167640"/>
                  </a:lnTo>
                  <a:lnTo>
                    <a:pt x="4491228" y="167640"/>
                  </a:lnTo>
                  <a:lnTo>
                    <a:pt x="4491228" y="0"/>
                  </a:lnTo>
                  <a:close/>
                </a:path>
              </a:pathLst>
            </a:custGeom>
            <a:solidFill>
              <a:srgbClr val="BEE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055364" y="2583179"/>
              <a:ext cx="4491355" cy="167640"/>
            </a:xfrm>
            <a:custGeom>
              <a:avLst/>
              <a:gdLst/>
              <a:ahLst/>
              <a:cxnLst/>
              <a:rect l="l" t="t" r="r" b="b"/>
              <a:pathLst>
                <a:path w="4491355" h="167639">
                  <a:moveTo>
                    <a:pt x="4491228" y="167640"/>
                  </a:moveTo>
                  <a:lnTo>
                    <a:pt x="4491228" y="0"/>
                  </a:lnTo>
                  <a:lnTo>
                    <a:pt x="0" y="167640"/>
                  </a:lnTo>
                  <a:lnTo>
                    <a:pt x="4491228" y="167640"/>
                  </a:lnTo>
                  <a:close/>
                </a:path>
              </a:pathLst>
            </a:custGeom>
            <a:ln w="3175">
              <a:solidFill>
                <a:srgbClr val="52A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638278" y="2086433"/>
            <a:ext cx="3943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30" dirty="0">
                <a:solidFill>
                  <a:srgbClr val="52AFB4"/>
                </a:solidFill>
                <a:latin typeface="Arial"/>
                <a:cs typeface="Arial"/>
              </a:rPr>
              <a:t>W</a:t>
            </a:r>
            <a:r>
              <a:rPr sz="1200" spc="-20" dirty="0">
                <a:solidFill>
                  <a:srgbClr val="52AFB4"/>
                </a:solidFill>
                <a:latin typeface="Arial"/>
                <a:cs typeface="Arial"/>
              </a:rPr>
              <a:t>o</a:t>
            </a:r>
            <a:r>
              <a:rPr sz="1200" spc="-5" dirty="0">
                <a:solidFill>
                  <a:srgbClr val="52AFB4"/>
                </a:solidFill>
                <a:latin typeface="Arial"/>
                <a:cs typeface="Arial"/>
              </a:rPr>
              <a:t>r</a:t>
            </a:r>
            <a:r>
              <a:rPr sz="1200" spc="-10" dirty="0">
                <a:solidFill>
                  <a:srgbClr val="52AFB4"/>
                </a:solidFill>
                <a:latin typeface="Arial"/>
                <a:cs typeface="Arial"/>
              </a:rPr>
              <a:t>k</a:t>
            </a:r>
            <a:r>
              <a:rPr sz="1200" spc="-30" dirty="0">
                <a:solidFill>
                  <a:srgbClr val="52AFB4"/>
                </a:solidFill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220389" y="1850531"/>
            <a:ext cx="4486910" cy="1040130"/>
            <a:chOff x="4053776" y="2336101"/>
            <a:chExt cx="4486910" cy="1040130"/>
          </a:xfrm>
        </p:grpSpPr>
        <p:sp>
          <p:nvSpPr>
            <p:cNvPr id="33" name="object 33"/>
            <p:cNvSpPr/>
            <p:nvPr/>
          </p:nvSpPr>
          <p:spPr>
            <a:xfrm>
              <a:off x="4055364" y="3208020"/>
              <a:ext cx="4483735" cy="166370"/>
            </a:xfrm>
            <a:custGeom>
              <a:avLst/>
              <a:gdLst/>
              <a:ahLst/>
              <a:cxnLst/>
              <a:rect l="l" t="t" r="r" b="b"/>
              <a:pathLst>
                <a:path w="4483734" h="166370">
                  <a:moveTo>
                    <a:pt x="0" y="0"/>
                  </a:moveTo>
                  <a:lnTo>
                    <a:pt x="0" y="166115"/>
                  </a:lnTo>
                  <a:lnTo>
                    <a:pt x="4483608" y="1661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055364" y="3208020"/>
              <a:ext cx="4483735" cy="166370"/>
            </a:xfrm>
            <a:custGeom>
              <a:avLst/>
              <a:gdLst/>
              <a:ahLst/>
              <a:cxnLst/>
              <a:rect l="l" t="t" r="r" b="b"/>
              <a:pathLst>
                <a:path w="4483734" h="166370">
                  <a:moveTo>
                    <a:pt x="0" y="166115"/>
                  </a:moveTo>
                  <a:lnTo>
                    <a:pt x="0" y="0"/>
                  </a:lnTo>
                  <a:lnTo>
                    <a:pt x="4483608" y="166115"/>
                  </a:lnTo>
                  <a:lnTo>
                    <a:pt x="0" y="166115"/>
                  </a:lnTo>
                  <a:close/>
                </a:path>
              </a:pathLst>
            </a:custGeom>
            <a:ln w="3175">
              <a:solidFill>
                <a:srgbClr val="4760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055364" y="2340864"/>
              <a:ext cx="4485005" cy="0"/>
            </a:xfrm>
            <a:custGeom>
              <a:avLst/>
              <a:gdLst/>
              <a:ahLst/>
              <a:cxnLst/>
              <a:rect l="l" t="t" r="r" b="b"/>
              <a:pathLst>
                <a:path w="4485005">
                  <a:moveTo>
                    <a:pt x="0" y="0"/>
                  </a:moveTo>
                  <a:lnTo>
                    <a:pt x="4484624" y="0"/>
                  </a:lnTo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503660" y="2308939"/>
            <a:ext cx="637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0.1 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–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0.2</a:t>
            </a:r>
            <a:r>
              <a:rPr sz="9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ml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019305" y="2033601"/>
            <a:ext cx="686435" cy="43815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>
              <a:spcBef>
                <a:spcPts val="515"/>
              </a:spcBef>
            </a:pPr>
            <a:r>
              <a:rPr sz="1200" spc="-15" dirty="0">
                <a:solidFill>
                  <a:srgbClr val="52AFB4"/>
                </a:solidFill>
                <a:latin typeface="Arial"/>
                <a:cs typeface="Arial"/>
              </a:rPr>
              <a:t>ng</a:t>
            </a:r>
            <a:r>
              <a:rPr sz="1200" spc="-125" dirty="0">
                <a:solidFill>
                  <a:srgbClr val="52AFB4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52AFB4"/>
                </a:solidFill>
                <a:latin typeface="Arial"/>
                <a:cs typeface="Arial"/>
              </a:rPr>
              <a:t>Volume</a:t>
            </a:r>
            <a:endParaRPr sz="1200">
              <a:latin typeface="Arial"/>
              <a:cs typeface="Arial"/>
            </a:endParaRPr>
          </a:p>
          <a:p>
            <a:pPr marL="187325">
              <a:spcBef>
                <a:spcPts val="310"/>
              </a:spcBef>
            </a:pP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1 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–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3</a:t>
            </a:r>
            <a:r>
              <a:rPr sz="900" spc="-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ml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86869" y="2308939"/>
            <a:ext cx="637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0.5 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–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1</a:t>
            </a:r>
            <a:r>
              <a:rPr sz="9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7E7E7E"/>
                </a:solidFill>
                <a:latin typeface="Arial"/>
                <a:cs typeface="Arial"/>
              </a:rPr>
              <a:t>ml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220389" y="3014995"/>
            <a:ext cx="4486910" cy="170815"/>
            <a:chOff x="4053776" y="3500564"/>
            <a:chExt cx="4486910" cy="170815"/>
          </a:xfrm>
        </p:grpSpPr>
        <p:sp>
          <p:nvSpPr>
            <p:cNvPr id="40" name="object 40"/>
            <p:cNvSpPr/>
            <p:nvPr/>
          </p:nvSpPr>
          <p:spPr>
            <a:xfrm>
              <a:off x="4055364" y="3502152"/>
              <a:ext cx="4483735" cy="167640"/>
            </a:xfrm>
            <a:custGeom>
              <a:avLst/>
              <a:gdLst/>
              <a:ahLst/>
              <a:cxnLst/>
              <a:rect l="l" t="t" r="r" b="b"/>
              <a:pathLst>
                <a:path w="4483734" h="167639">
                  <a:moveTo>
                    <a:pt x="0" y="0"/>
                  </a:moveTo>
                  <a:lnTo>
                    <a:pt x="0" y="167640"/>
                  </a:lnTo>
                  <a:lnTo>
                    <a:pt x="4483608" y="167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055364" y="3502152"/>
              <a:ext cx="4483735" cy="167640"/>
            </a:xfrm>
            <a:custGeom>
              <a:avLst/>
              <a:gdLst/>
              <a:ahLst/>
              <a:cxnLst/>
              <a:rect l="l" t="t" r="r" b="b"/>
              <a:pathLst>
                <a:path w="4483734" h="167639">
                  <a:moveTo>
                    <a:pt x="0" y="167640"/>
                  </a:moveTo>
                  <a:lnTo>
                    <a:pt x="0" y="0"/>
                  </a:lnTo>
                  <a:lnTo>
                    <a:pt x="4483608" y="167640"/>
                  </a:lnTo>
                  <a:lnTo>
                    <a:pt x="0" y="167640"/>
                  </a:lnTo>
                  <a:close/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5233027" y="2308938"/>
            <a:ext cx="1022985" cy="852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0"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5 </a:t>
            </a:r>
            <a:r>
              <a:rPr sz="900" spc="-55" dirty="0">
                <a:solidFill>
                  <a:srgbClr val="7E7E7E"/>
                </a:solidFill>
                <a:latin typeface="Arial"/>
                <a:cs typeface="Arial"/>
              </a:rPr>
              <a:t>– </a:t>
            </a:r>
            <a:r>
              <a:rPr sz="900" dirty="0">
                <a:solidFill>
                  <a:srgbClr val="7E7E7E"/>
                </a:solidFill>
                <a:latin typeface="Arial"/>
                <a:cs typeface="Arial"/>
              </a:rPr>
              <a:t>10</a:t>
            </a:r>
            <a:r>
              <a:rPr sz="900" spc="-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900" spc="-30" dirty="0">
                <a:solidFill>
                  <a:srgbClr val="7E7E7E"/>
                </a:solidFill>
                <a:latin typeface="Arial"/>
                <a:cs typeface="Arial"/>
              </a:rPr>
              <a:t>µl</a:t>
            </a:r>
            <a:endParaRPr sz="9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61200"/>
              </a:lnSpc>
            </a:pPr>
            <a:r>
              <a:rPr sz="1200" spc="-45" dirty="0">
                <a:solidFill>
                  <a:srgbClr val="476049"/>
                </a:solidFill>
                <a:latin typeface="Arial"/>
                <a:cs typeface="Arial"/>
              </a:rPr>
              <a:t>Edge </a:t>
            </a:r>
            <a:r>
              <a:rPr sz="1200" spc="-35" dirty="0">
                <a:solidFill>
                  <a:srgbClr val="476049"/>
                </a:solidFill>
                <a:latin typeface="Arial"/>
                <a:cs typeface="Arial"/>
              </a:rPr>
              <a:t>Effect  </a:t>
            </a:r>
            <a:r>
              <a:rPr sz="1200" spc="-20" dirty="0">
                <a:solidFill>
                  <a:srgbClr val="843B0C"/>
                </a:solidFill>
                <a:latin typeface="Arial"/>
                <a:cs typeface="Arial"/>
              </a:rPr>
              <a:t>Incubation</a:t>
            </a:r>
            <a:r>
              <a:rPr sz="1200" spc="-110" dirty="0">
                <a:solidFill>
                  <a:srgbClr val="843B0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843B0C"/>
                </a:solidFill>
                <a:latin typeface="Arial"/>
                <a:cs typeface="Arial"/>
              </a:rPr>
              <a:t>time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34833" y="1059256"/>
            <a:ext cx="2196111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i="1" spc="-80" dirty="0">
                <a:latin typeface="Arial"/>
                <a:cs typeface="Arial"/>
              </a:rPr>
              <a:t>The </a:t>
            </a:r>
            <a:r>
              <a:rPr sz="2000" b="1" i="1" spc="-65" dirty="0">
                <a:latin typeface="Arial"/>
                <a:cs typeface="Arial"/>
              </a:rPr>
              <a:t>Edge</a:t>
            </a:r>
            <a:r>
              <a:rPr sz="2000" b="1" i="1" spc="20" dirty="0">
                <a:latin typeface="Arial"/>
                <a:cs typeface="Arial"/>
              </a:rPr>
              <a:t> </a:t>
            </a:r>
            <a:r>
              <a:rPr sz="2000" b="1" i="1" spc="-50" dirty="0">
                <a:latin typeface="Arial"/>
                <a:cs typeface="Arial"/>
              </a:rPr>
              <a:t>Effect</a:t>
            </a:r>
            <a:endParaRPr sz="2000" b="1" dirty="0">
              <a:latin typeface="Arial"/>
              <a:cs typeface="Arial"/>
            </a:endParaRPr>
          </a:p>
        </p:txBody>
      </p:sp>
      <p:pic>
        <p:nvPicPr>
          <p:cNvPr id="44" name="Obrázek 43" descr="Obsah obrázku kreslení, stůl&#10;&#10;Popis byl vytvořen automaticky">
            <a:extLst>
              <a:ext uri="{FF2B5EF4-FFF2-40B4-BE49-F238E27FC236}">
                <a16:creationId xmlns:a16="http://schemas.microsoft.com/office/drawing/2014/main" id="{C35F8B44-0D62-4CDA-ACA1-C02D1B9F2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2088B458-5E27-0447-FE81-2B7C49551F82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spc="-85" dirty="0">
                <a:solidFill>
                  <a:srgbClr val="C00000"/>
                </a:solidFill>
              </a:rPr>
              <a:t>Experimental </a:t>
            </a:r>
            <a:r>
              <a:rPr lang="en-US" sz="2800" spc="-45" dirty="0">
                <a:solidFill>
                  <a:srgbClr val="C00000"/>
                </a:solidFill>
              </a:rPr>
              <a:t>Plate </a:t>
            </a:r>
            <a:r>
              <a:rPr lang="en-US" sz="2800" spc="-100" dirty="0">
                <a:solidFill>
                  <a:srgbClr val="C00000"/>
                </a:solidFill>
              </a:rPr>
              <a:t>Layout </a:t>
            </a:r>
            <a:r>
              <a:rPr lang="en-US" sz="2800" spc="-80" dirty="0">
                <a:solidFill>
                  <a:srgbClr val="6D6E72"/>
                </a:solidFill>
              </a:rPr>
              <a:t>and </a:t>
            </a:r>
            <a:r>
              <a:rPr lang="en-US" sz="2800" spc="-30" dirty="0">
                <a:solidFill>
                  <a:srgbClr val="6D6E72"/>
                </a:solidFill>
              </a:rPr>
              <a:t>Data</a:t>
            </a:r>
            <a:r>
              <a:rPr lang="en-US" sz="2800" spc="160" dirty="0">
                <a:solidFill>
                  <a:srgbClr val="6D6E72"/>
                </a:solidFill>
              </a:rPr>
              <a:t> </a:t>
            </a:r>
            <a:r>
              <a:rPr lang="en-US" sz="2800" spc="-95" dirty="0">
                <a:solidFill>
                  <a:srgbClr val="6D6E72"/>
                </a:solidFill>
              </a:rPr>
              <a:t>Variability</a:t>
            </a:r>
            <a:endParaRPr lang="cs-CZ" sz="28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ástupný obsah 2">
            <a:extLst>
              <a:ext uri="{FF2B5EF4-FFF2-40B4-BE49-F238E27FC236}">
                <a16:creationId xmlns:a16="http://schemas.microsoft.com/office/drawing/2014/main" id="{09BE00B5-93F2-BCA2-678D-847CCBFAFD5A}"/>
              </a:ext>
            </a:extLst>
          </p:cNvPr>
          <p:cNvSpPr txBox="1">
            <a:spLocks/>
          </p:cNvSpPr>
          <p:nvPr/>
        </p:nvSpPr>
        <p:spPr>
          <a:xfrm>
            <a:off x="1289651" y="5149367"/>
            <a:ext cx="4483735" cy="16909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specialized plates/seals  for culturing of cells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Fill outer 36 wells (and inter-well space)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with pre-equilibrated sterile water or PBS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Zástupný obsah 2">
            <a:extLst>
              <a:ext uri="{FF2B5EF4-FFF2-40B4-BE49-F238E27FC236}">
                <a16:creationId xmlns:a16="http://schemas.microsoft.com/office/drawing/2014/main" id="{2646501B-BDC0-C81E-B4FD-C4CC71EEBC0D}"/>
              </a:ext>
            </a:extLst>
          </p:cNvPr>
          <p:cNvSpPr txBox="1">
            <a:spLocks/>
          </p:cNvSpPr>
          <p:nvPr/>
        </p:nvSpPr>
        <p:spPr>
          <a:xfrm>
            <a:off x="6446995" y="5338992"/>
            <a:ext cx="4483735" cy="16909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Avoid shuttling of plates or hurry up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Pre-quilibrate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Zástupný symbol pro číslo snímku 48">
            <a:extLst>
              <a:ext uri="{FF2B5EF4-FFF2-40B4-BE49-F238E27FC236}">
                <a16:creationId xmlns:a16="http://schemas.microsoft.com/office/drawing/2014/main" id="{E31616A7-5621-DD17-70ED-BB306152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23</a:t>
            </a:fld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3645" y="2812796"/>
            <a:ext cx="924306" cy="142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941" y="2542290"/>
            <a:ext cx="999354" cy="1153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44598" y="1811223"/>
            <a:ext cx="154686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4485" indent="-287020">
              <a:spcBef>
                <a:spcPts val="105"/>
              </a:spcBef>
              <a:buChar char="•"/>
              <a:tabLst>
                <a:tab pos="324485" algn="l"/>
                <a:tab pos="325120" algn="l"/>
              </a:tabLst>
            </a:pPr>
            <a:r>
              <a:rPr sz="1400" spc="-25" dirty="0">
                <a:latin typeface="Arial"/>
                <a:cs typeface="Arial"/>
              </a:rPr>
              <a:t>37°C</a:t>
            </a:r>
            <a:endParaRPr sz="1400">
              <a:latin typeface="Arial"/>
              <a:cs typeface="Arial"/>
            </a:endParaRPr>
          </a:p>
          <a:p>
            <a:pPr marL="324485" indent="-287020">
              <a:buChar char="•"/>
              <a:tabLst>
                <a:tab pos="324485" algn="l"/>
                <a:tab pos="325120" algn="l"/>
              </a:tabLst>
            </a:pPr>
            <a:r>
              <a:rPr sz="1400" spc="-5" dirty="0">
                <a:latin typeface="Arial"/>
                <a:cs typeface="Arial"/>
              </a:rPr>
              <a:t>CO</a:t>
            </a:r>
            <a:r>
              <a:rPr sz="1350" spc="-7" baseline="-21604" dirty="0">
                <a:latin typeface="Arial"/>
                <a:cs typeface="Arial"/>
              </a:rPr>
              <a:t>2</a:t>
            </a:r>
            <a:endParaRPr sz="1350" baseline="-21604">
              <a:latin typeface="Arial"/>
              <a:cs typeface="Arial"/>
            </a:endParaRPr>
          </a:p>
          <a:p>
            <a:pPr marL="324485" indent="-287020">
              <a:buChar char="•"/>
              <a:tabLst>
                <a:tab pos="324485" algn="l"/>
                <a:tab pos="325120" algn="l"/>
              </a:tabLst>
            </a:pPr>
            <a:r>
              <a:rPr sz="1400" spc="-35" dirty="0">
                <a:latin typeface="Arial"/>
                <a:cs typeface="Arial"/>
              </a:rPr>
              <a:t>~ </a:t>
            </a:r>
            <a:r>
              <a:rPr sz="1400" spc="-10" dirty="0">
                <a:latin typeface="Arial"/>
                <a:cs typeface="Arial"/>
              </a:rPr>
              <a:t>95%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humidity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30997" y="3060586"/>
            <a:ext cx="1429020" cy="642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31098" y="2081063"/>
            <a:ext cx="1427297" cy="623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15511" y="1811224"/>
            <a:ext cx="4718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0" dirty="0">
                <a:latin typeface="Arial"/>
                <a:cs typeface="Arial"/>
              </a:rPr>
              <a:t>Seal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5496"/>
                </a:solidFill>
                <a:latin typeface="Arial"/>
                <a:cs typeface="Arial"/>
              </a:rPr>
              <a:t>*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15511" y="3740277"/>
            <a:ext cx="2533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5" dirty="0">
                <a:latin typeface="Arial"/>
                <a:cs typeface="Arial"/>
              </a:rPr>
              <a:t>L</a:t>
            </a:r>
            <a:r>
              <a:rPr sz="1400" spc="-3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30168" y="2754631"/>
            <a:ext cx="6991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24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hours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9260" y="1141222"/>
            <a:ext cx="419396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i="1" spc="-25" dirty="0">
                <a:latin typeface="Arial"/>
                <a:cs typeface="Arial"/>
              </a:rPr>
              <a:t>Counteracting the </a:t>
            </a:r>
            <a:r>
              <a:rPr sz="2000" b="1" i="1" spc="-65" dirty="0">
                <a:latin typeface="Arial"/>
                <a:cs typeface="Arial"/>
              </a:rPr>
              <a:t>Edge</a:t>
            </a:r>
            <a:r>
              <a:rPr sz="2000" b="1" i="1" spc="30" dirty="0">
                <a:latin typeface="Arial"/>
                <a:cs typeface="Arial"/>
              </a:rPr>
              <a:t> </a:t>
            </a:r>
            <a:r>
              <a:rPr sz="2000" b="1" i="1" spc="-50" dirty="0">
                <a:latin typeface="Arial"/>
                <a:cs typeface="Arial"/>
              </a:rPr>
              <a:t>Effect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5142" y="3915282"/>
            <a:ext cx="10153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2E5496"/>
                </a:solidFill>
                <a:latin typeface="Arial"/>
                <a:cs typeface="Arial"/>
              </a:rPr>
              <a:t>* </a:t>
            </a:r>
            <a:r>
              <a:rPr sz="1100" spc="-25" dirty="0">
                <a:latin typeface="Arial"/>
                <a:cs typeface="Arial"/>
              </a:rPr>
              <a:t>gas</a:t>
            </a:r>
            <a:r>
              <a:rPr sz="1100" spc="-14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permeable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92218" y="2467355"/>
            <a:ext cx="2117725" cy="1409700"/>
            <a:chOff x="3268217" y="2467355"/>
            <a:chExt cx="2117725" cy="1409700"/>
          </a:xfrm>
        </p:grpSpPr>
        <p:sp>
          <p:nvSpPr>
            <p:cNvPr id="14" name="object 14"/>
            <p:cNvSpPr/>
            <p:nvPr/>
          </p:nvSpPr>
          <p:spPr>
            <a:xfrm>
              <a:off x="3268217" y="2806699"/>
              <a:ext cx="924306" cy="1428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89475" y="2467355"/>
              <a:ext cx="1196339" cy="14097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86425" y="2242262"/>
            <a:ext cx="6985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latin typeface="Arial"/>
                <a:cs typeface="Arial"/>
              </a:rPr>
              <a:t>37</a:t>
            </a:r>
            <a:r>
              <a:rPr sz="1400" spc="-85" dirty="0">
                <a:latin typeface="Arial"/>
                <a:cs typeface="Arial"/>
              </a:rPr>
              <a:t>°</a:t>
            </a:r>
            <a:r>
              <a:rPr sz="1400" spc="-15" dirty="0">
                <a:latin typeface="Arial"/>
                <a:cs typeface="Arial"/>
              </a:rPr>
              <a:t>C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7" name="Obrázek 16" descr="Obsah obrázku kreslení, stůl&#10;&#10;Popis byl vytvořen automaticky">
            <a:extLst>
              <a:ext uri="{FF2B5EF4-FFF2-40B4-BE49-F238E27FC236}">
                <a16:creationId xmlns:a16="http://schemas.microsoft.com/office/drawing/2014/main" id="{B9A1E2F2-1384-48D1-BE03-239EEE314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A30BDF19-8D6D-3DC4-5F53-4C4104648A40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2800" spc="-85" dirty="0">
                <a:solidFill>
                  <a:srgbClr val="C00000"/>
                </a:solidFill>
              </a:rPr>
              <a:t>Media </a:t>
            </a:r>
            <a:r>
              <a:rPr lang="cs-CZ" sz="2800" spc="-85" dirty="0" err="1">
                <a:solidFill>
                  <a:srgbClr val="C00000"/>
                </a:solidFill>
              </a:rPr>
              <a:t>Evaporation</a:t>
            </a:r>
            <a:r>
              <a:rPr lang="cs-CZ" sz="2800" spc="-85" dirty="0">
                <a:solidFill>
                  <a:srgbClr val="C00000"/>
                </a:solidFill>
              </a:rPr>
              <a:t> </a:t>
            </a:r>
            <a:r>
              <a:rPr lang="cs-CZ" sz="2800" spc="-85" dirty="0" err="1">
                <a:solidFill>
                  <a:srgbClr val="C00000"/>
                </a:solidFill>
              </a:rPr>
              <a:t>During</a:t>
            </a:r>
            <a:r>
              <a:rPr lang="cs-CZ" sz="2800" spc="-85" dirty="0">
                <a:solidFill>
                  <a:srgbClr val="C00000"/>
                </a:solidFill>
              </a:rPr>
              <a:t> </a:t>
            </a:r>
            <a:r>
              <a:rPr lang="cs-CZ" sz="2800" spc="-85" dirty="0" err="1">
                <a:solidFill>
                  <a:srgbClr val="6D6E72"/>
                </a:solidFill>
              </a:rPr>
              <a:t>Extended</a:t>
            </a:r>
            <a:r>
              <a:rPr lang="cs-CZ" sz="2800" spc="-85" dirty="0">
                <a:solidFill>
                  <a:srgbClr val="6D6E72"/>
                </a:solidFill>
              </a:rPr>
              <a:t> </a:t>
            </a:r>
            <a:r>
              <a:rPr lang="cs-CZ" sz="2800" spc="-85" dirty="0" err="1">
                <a:solidFill>
                  <a:srgbClr val="6D6E72"/>
                </a:solidFill>
              </a:rPr>
              <a:t>Incubations</a:t>
            </a:r>
            <a:endParaRPr lang="cs-CZ" sz="28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2E26D04A-EBF1-4B9B-3C10-9EB5CF8D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24</a:t>
            </a:fld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2171" y="1840183"/>
            <a:ext cx="2934340" cy="2063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92267" y="2013966"/>
            <a:ext cx="892175" cy="1166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200" dirty="0">
                <a:latin typeface="Arial"/>
                <a:cs typeface="Arial"/>
              </a:rPr>
              <a:t>100</a:t>
            </a:r>
            <a:r>
              <a:rPr sz="1200" spc="-1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µl/well</a:t>
            </a:r>
            <a:endParaRPr sz="1200">
              <a:latin typeface="Arial"/>
              <a:cs typeface="Arial"/>
            </a:endParaRPr>
          </a:p>
          <a:p>
            <a:pPr marL="189230" indent="-172720">
              <a:spcBef>
                <a:spcPts val="1075"/>
              </a:spcBef>
              <a:buChar char="•"/>
              <a:tabLst>
                <a:tab pos="189865" algn="l"/>
              </a:tabLst>
            </a:pPr>
            <a:r>
              <a:rPr sz="1200" dirty="0">
                <a:latin typeface="Arial"/>
                <a:cs typeface="Arial"/>
              </a:rPr>
              <a:t>24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hours</a:t>
            </a:r>
            <a:endParaRPr sz="1200">
              <a:latin typeface="Arial"/>
              <a:cs typeface="Arial"/>
            </a:endParaRPr>
          </a:p>
          <a:p>
            <a:pPr marL="193675" indent="-172720">
              <a:spcBef>
                <a:spcPts val="1075"/>
              </a:spcBef>
              <a:buChar char="•"/>
              <a:tabLst>
                <a:tab pos="194310" algn="l"/>
              </a:tabLst>
            </a:pPr>
            <a:r>
              <a:rPr sz="1200" spc="-25" dirty="0">
                <a:latin typeface="Arial"/>
                <a:cs typeface="Arial"/>
              </a:rPr>
              <a:t>37°C</a:t>
            </a:r>
            <a:endParaRPr sz="1200">
              <a:latin typeface="Arial"/>
              <a:cs typeface="Arial"/>
            </a:endParaRPr>
          </a:p>
          <a:p>
            <a:pPr marL="193675" indent="-172720">
              <a:spcBef>
                <a:spcPts val="1075"/>
              </a:spcBef>
              <a:buChar char="•"/>
              <a:tabLst>
                <a:tab pos="194310" algn="l"/>
              </a:tabLst>
            </a:pPr>
            <a:r>
              <a:rPr sz="1200" spc="-30" dirty="0">
                <a:latin typeface="Arial"/>
                <a:cs typeface="Arial"/>
              </a:rPr>
              <a:t>n =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737347" y="1522158"/>
            <a:ext cx="2100580" cy="2094864"/>
            <a:chOff x="6213347" y="1522158"/>
            <a:chExt cx="2100580" cy="2094864"/>
          </a:xfrm>
        </p:grpSpPr>
        <p:sp>
          <p:nvSpPr>
            <p:cNvPr id="7" name="object 7"/>
            <p:cNvSpPr/>
            <p:nvPr/>
          </p:nvSpPr>
          <p:spPr>
            <a:xfrm>
              <a:off x="6403847" y="3208019"/>
              <a:ext cx="312420" cy="365760"/>
            </a:xfrm>
            <a:custGeom>
              <a:avLst/>
              <a:gdLst/>
              <a:ahLst/>
              <a:cxnLst/>
              <a:rect l="l" t="t" r="r" b="b"/>
              <a:pathLst>
                <a:path w="312420" h="365760">
                  <a:moveTo>
                    <a:pt x="312420" y="0"/>
                  </a:moveTo>
                  <a:lnTo>
                    <a:pt x="0" y="0"/>
                  </a:lnTo>
                  <a:lnTo>
                    <a:pt x="0" y="365759"/>
                  </a:lnTo>
                  <a:lnTo>
                    <a:pt x="312420" y="365759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009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03847" y="3208019"/>
              <a:ext cx="312420" cy="365760"/>
            </a:xfrm>
            <a:custGeom>
              <a:avLst/>
              <a:gdLst/>
              <a:ahLst/>
              <a:cxnLst/>
              <a:rect l="l" t="t" r="r" b="b"/>
              <a:pathLst>
                <a:path w="312420" h="365760">
                  <a:moveTo>
                    <a:pt x="0" y="0"/>
                  </a:moveTo>
                  <a:lnTo>
                    <a:pt x="312420" y="0"/>
                  </a:lnTo>
                  <a:lnTo>
                    <a:pt x="312420" y="365759"/>
                  </a:lnTo>
                  <a:lnTo>
                    <a:pt x="0" y="36575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5F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31863" y="3176016"/>
              <a:ext cx="56515" cy="64135"/>
            </a:xfrm>
            <a:custGeom>
              <a:avLst/>
              <a:gdLst/>
              <a:ahLst/>
              <a:cxnLst/>
              <a:rect l="l" t="t" r="r" b="b"/>
              <a:pathLst>
                <a:path w="56515" h="64135">
                  <a:moveTo>
                    <a:pt x="27431" y="32004"/>
                  </a:moveTo>
                  <a:lnTo>
                    <a:pt x="27431" y="64008"/>
                  </a:lnTo>
                </a:path>
                <a:path w="56515" h="64135">
                  <a:moveTo>
                    <a:pt x="27431" y="32004"/>
                  </a:moveTo>
                  <a:lnTo>
                    <a:pt x="27431" y="0"/>
                  </a:lnTo>
                </a:path>
                <a:path w="56515" h="64135">
                  <a:moveTo>
                    <a:pt x="0" y="64008"/>
                  </a:moveTo>
                  <a:lnTo>
                    <a:pt x="56387" y="64008"/>
                  </a:lnTo>
                </a:path>
                <a:path w="56515" h="64135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32547" y="3250691"/>
              <a:ext cx="312420" cy="323215"/>
            </a:xfrm>
            <a:custGeom>
              <a:avLst/>
              <a:gdLst/>
              <a:ahLst/>
              <a:cxnLst/>
              <a:rect l="l" t="t" r="r" b="b"/>
              <a:pathLst>
                <a:path w="312420" h="323214">
                  <a:moveTo>
                    <a:pt x="312420" y="0"/>
                  </a:moveTo>
                  <a:lnTo>
                    <a:pt x="0" y="0"/>
                  </a:lnTo>
                  <a:lnTo>
                    <a:pt x="0" y="323088"/>
                  </a:lnTo>
                  <a:lnTo>
                    <a:pt x="312420" y="323088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009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32547" y="3250691"/>
              <a:ext cx="312420" cy="323215"/>
            </a:xfrm>
            <a:custGeom>
              <a:avLst/>
              <a:gdLst/>
              <a:ahLst/>
              <a:cxnLst/>
              <a:rect l="l" t="t" r="r" b="b"/>
              <a:pathLst>
                <a:path w="312420" h="323214">
                  <a:moveTo>
                    <a:pt x="0" y="0"/>
                  </a:moveTo>
                  <a:lnTo>
                    <a:pt x="312420" y="0"/>
                  </a:lnTo>
                  <a:lnTo>
                    <a:pt x="312420" y="323088"/>
                  </a:lnTo>
                  <a:lnTo>
                    <a:pt x="0" y="3230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5F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83170" y="3236975"/>
              <a:ext cx="12700" cy="27940"/>
            </a:xfrm>
            <a:custGeom>
              <a:avLst/>
              <a:gdLst/>
              <a:ahLst/>
              <a:cxnLst/>
              <a:rect l="l" t="t" r="r" b="b"/>
              <a:pathLst>
                <a:path w="12700" h="27939">
                  <a:moveTo>
                    <a:pt x="1270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27432"/>
                  </a:lnTo>
                  <a:lnTo>
                    <a:pt x="12700" y="27432"/>
                  </a:lnTo>
                  <a:lnTo>
                    <a:pt x="12700" y="13716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60563" y="3236975"/>
              <a:ext cx="56515" cy="27940"/>
            </a:xfrm>
            <a:custGeom>
              <a:avLst/>
              <a:gdLst/>
              <a:ahLst/>
              <a:cxnLst/>
              <a:rect l="l" t="t" r="r" b="b"/>
              <a:pathLst>
                <a:path w="56515" h="27939">
                  <a:moveTo>
                    <a:pt x="0" y="27432"/>
                  </a:moveTo>
                  <a:lnTo>
                    <a:pt x="56387" y="27432"/>
                  </a:lnTo>
                </a:path>
                <a:path w="56515" h="27939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09231" y="3198875"/>
              <a:ext cx="312420" cy="375285"/>
            </a:xfrm>
            <a:custGeom>
              <a:avLst/>
              <a:gdLst/>
              <a:ahLst/>
              <a:cxnLst/>
              <a:rect l="l" t="t" r="r" b="b"/>
              <a:pathLst>
                <a:path w="312420" h="375285">
                  <a:moveTo>
                    <a:pt x="312420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312420" y="374903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C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09231" y="3198875"/>
              <a:ext cx="312420" cy="375285"/>
            </a:xfrm>
            <a:custGeom>
              <a:avLst/>
              <a:gdLst/>
              <a:ahLst/>
              <a:cxnLst/>
              <a:rect l="l" t="t" r="r" b="b"/>
              <a:pathLst>
                <a:path w="312420" h="375285">
                  <a:moveTo>
                    <a:pt x="0" y="0"/>
                  </a:moveTo>
                  <a:lnTo>
                    <a:pt x="312420" y="0"/>
                  </a:lnTo>
                  <a:lnTo>
                    <a:pt x="312420" y="374903"/>
                  </a:lnTo>
                  <a:lnTo>
                    <a:pt x="0" y="37490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8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37247" y="3171444"/>
              <a:ext cx="56515" cy="56515"/>
            </a:xfrm>
            <a:custGeom>
              <a:avLst/>
              <a:gdLst/>
              <a:ahLst/>
              <a:cxnLst/>
              <a:rect l="l" t="t" r="r" b="b"/>
              <a:pathLst>
                <a:path w="56515" h="56514">
                  <a:moveTo>
                    <a:pt x="27431" y="27431"/>
                  </a:moveTo>
                  <a:lnTo>
                    <a:pt x="27431" y="56387"/>
                  </a:lnTo>
                </a:path>
                <a:path w="56515" h="56514">
                  <a:moveTo>
                    <a:pt x="27431" y="27431"/>
                  </a:moveTo>
                  <a:lnTo>
                    <a:pt x="27431" y="0"/>
                  </a:lnTo>
                </a:path>
                <a:path w="56515" h="56514">
                  <a:moveTo>
                    <a:pt x="0" y="56387"/>
                  </a:moveTo>
                  <a:lnTo>
                    <a:pt x="56387" y="56387"/>
                  </a:lnTo>
                </a:path>
                <a:path w="56515" h="56514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37931" y="2790444"/>
              <a:ext cx="312420" cy="783590"/>
            </a:xfrm>
            <a:custGeom>
              <a:avLst/>
              <a:gdLst/>
              <a:ahLst/>
              <a:cxnLst/>
              <a:rect l="l" t="t" r="r" b="b"/>
              <a:pathLst>
                <a:path w="312420" h="783589">
                  <a:moveTo>
                    <a:pt x="312420" y="0"/>
                  </a:moveTo>
                  <a:lnTo>
                    <a:pt x="0" y="0"/>
                  </a:lnTo>
                  <a:lnTo>
                    <a:pt x="0" y="783335"/>
                  </a:lnTo>
                  <a:lnTo>
                    <a:pt x="312420" y="783335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C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37931" y="2790444"/>
              <a:ext cx="312420" cy="783590"/>
            </a:xfrm>
            <a:custGeom>
              <a:avLst/>
              <a:gdLst/>
              <a:ahLst/>
              <a:cxnLst/>
              <a:rect l="l" t="t" r="r" b="b"/>
              <a:pathLst>
                <a:path w="312420" h="783589">
                  <a:moveTo>
                    <a:pt x="0" y="0"/>
                  </a:moveTo>
                  <a:lnTo>
                    <a:pt x="312420" y="0"/>
                  </a:lnTo>
                  <a:lnTo>
                    <a:pt x="312420" y="783335"/>
                  </a:lnTo>
                  <a:lnTo>
                    <a:pt x="0" y="78333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8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65947" y="2656332"/>
              <a:ext cx="56515" cy="268605"/>
            </a:xfrm>
            <a:custGeom>
              <a:avLst/>
              <a:gdLst/>
              <a:ahLst/>
              <a:cxnLst/>
              <a:rect l="l" t="t" r="r" b="b"/>
              <a:pathLst>
                <a:path w="56515" h="268605">
                  <a:moveTo>
                    <a:pt x="28955" y="134112"/>
                  </a:moveTo>
                  <a:lnTo>
                    <a:pt x="28955" y="268223"/>
                  </a:lnTo>
                </a:path>
                <a:path w="56515" h="268605">
                  <a:moveTo>
                    <a:pt x="28955" y="134112"/>
                  </a:moveTo>
                  <a:lnTo>
                    <a:pt x="28955" y="0"/>
                  </a:lnTo>
                </a:path>
                <a:path w="56515" h="268605">
                  <a:moveTo>
                    <a:pt x="0" y="268223"/>
                  </a:moveTo>
                  <a:lnTo>
                    <a:pt x="56387" y="268223"/>
                  </a:lnTo>
                </a:path>
                <a:path w="56515" h="268605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48399" y="1530096"/>
              <a:ext cx="0" cy="2044064"/>
            </a:xfrm>
            <a:custGeom>
              <a:avLst/>
              <a:gdLst/>
              <a:ahLst/>
              <a:cxnLst/>
              <a:rect l="l" t="t" r="r" b="b"/>
              <a:pathLst>
                <a:path h="2044064">
                  <a:moveTo>
                    <a:pt x="0" y="2043683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22491" y="3565842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22491" y="340461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22491" y="3225990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22491" y="306324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22491" y="2884614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22491" y="2721863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22491" y="2544762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22491" y="238201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22491" y="2203386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22491" y="204063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222491" y="1863534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22491" y="1700784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13348" y="1522158"/>
              <a:ext cx="35560" cy="2059939"/>
            </a:xfrm>
            <a:custGeom>
              <a:avLst/>
              <a:gdLst/>
              <a:ahLst/>
              <a:cxnLst/>
              <a:rect l="l" t="t" r="r" b="b"/>
              <a:pathLst>
                <a:path w="35560" h="2059939">
                  <a:moveTo>
                    <a:pt x="35052" y="2043684"/>
                  </a:moveTo>
                  <a:lnTo>
                    <a:pt x="0" y="2043684"/>
                  </a:lnTo>
                  <a:lnTo>
                    <a:pt x="0" y="2059559"/>
                  </a:lnTo>
                  <a:lnTo>
                    <a:pt x="35052" y="2059559"/>
                  </a:lnTo>
                  <a:lnTo>
                    <a:pt x="35052" y="2043684"/>
                  </a:lnTo>
                  <a:close/>
                </a:path>
                <a:path w="35560" h="2059939">
                  <a:moveTo>
                    <a:pt x="35052" y="1703832"/>
                  </a:moveTo>
                  <a:lnTo>
                    <a:pt x="0" y="1703832"/>
                  </a:lnTo>
                  <a:lnTo>
                    <a:pt x="0" y="1719707"/>
                  </a:lnTo>
                  <a:lnTo>
                    <a:pt x="35052" y="1719707"/>
                  </a:lnTo>
                  <a:lnTo>
                    <a:pt x="35052" y="1703832"/>
                  </a:lnTo>
                  <a:close/>
                </a:path>
                <a:path w="35560" h="2059939">
                  <a:moveTo>
                    <a:pt x="35052" y="1362456"/>
                  </a:moveTo>
                  <a:lnTo>
                    <a:pt x="0" y="1362456"/>
                  </a:lnTo>
                  <a:lnTo>
                    <a:pt x="0" y="1378331"/>
                  </a:lnTo>
                  <a:lnTo>
                    <a:pt x="35052" y="1378331"/>
                  </a:lnTo>
                  <a:lnTo>
                    <a:pt x="35052" y="1362456"/>
                  </a:lnTo>
                  <a:close/>
                </a:path>
                <a:path w="35560" h="2059939">
                  <a:moveTo>
                    <a:pt x="35052" y="1022604"/>
                  </a:moveTo>
                  <a:lnTo>
                    <a:pt x="0" y="1022604"/>
                  </a:lnTo>
                  <a:lnTo>
                    <a:pt x="0" y="1038479"/>
                  </a:lnTo>
                  <a:lnTo>
                    <a:pt x="35052" y="1038479"/>
                  </a:lnTo>
                  <a:lnTo>
                    <a:pt x="35052" y="1022604"/>
                  </a:lnTo>
                  <a:close/>
                </a:path>
                <a:path w="35560" h="2059939">
                  <a:moveTo>
                    <a:pt x="35052" y="681228"/>
                  </a:moveTo>
                  <a:lnTo>
                    <a:pt x="0" y="681228"/>
                  </a:lnTo>
                  <a:lnTo>
                    <a:pt x="0" y="697103"/>
                  </a:lnTo>
                  <a:lnTo>
                    <a:pt x="35052" y="697103"/>
                  </a:lnTo>
                  <a:lnTo>
                    <a:pt x="35052" y="681228"/>
                  </a:lnTo>
                  <a:close/>
                </a:path>
                <a:path w="35560" h="2059939">
                  <a:moveTo>
                    <a:pt x="35052" y="341376"/>
                  </a:moveTo>
                  <a:lnTo>
                    <a:pt x="0" y="341376"/>
                  </a:lnTo>
                  <a:lnTo>
                    <a:pt x="0" y="357251"/>
                  </a:lnTo>
                  <a:lnTo>
                    <a:pt x="35052" y="357251"/>
                  </a:lnTo>
                  <a:lnTo>
                    <a:pt x="35052" y="341376"/>
                  </a:lnTo>
                  <a:close/>
                </a:path>
                <a:path w="35560" h="2059939">
                  <a:moveTo>
                    <a:pt x="35052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15875"/>
                  </a:lnTo>
                  <a:lnTo>
                    <a:pt x="9144" y="15875"/>
                  </a:lnTo>
                  <a:lnTo>
                    <a:pt x="35052" y="1587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248399" y="3573780"/>
              <a:ext cx="2057400" cy="35560"/>
            </a:xfrm>
            <a:custGeom>
              <a:avLst/>
              <a:gdLst/>
              <a:ahLst/>
              <a:cxnLst/>
              <a:rect l="l" t="t" r="r" b="b"/>
              <a:pathLst>
                <a:path w="2057400" h="35560">
                  <a:moveTo>
                    <a:pt x="0" y="0"/>
                  </a:moveTo>
                  <a:lnTo>
                    <a:pt x="2057400" y="0"/>
                  </a:lnTo>
                </a:path>
                <a:path w="2057400" h="35560">
                  <a:moveTo>
                    <a:pt x="0" y="0"/>
                  </a:moveTo>
                  <a:lnTo>
                    <a:pt x="0" y="35052"/>
                  </a:lnTo>
                </a:path>
                <a:path w="2057400" h="35560">
                  <a:moveTo>
                    <a:pt x="1028700" y="0"/>
                  </a:moveTo>
                  <a:lnTo>
                    <a:pt x="1028700" y="35052"/>
                  </a:lnTo>
                </a:path>
                <a:path w="2057400" h="35560">
                  <a:moveTo>
                    <a:pt x="2057400" y="0"/>
                  </a:moveTo>
                  <a:lnTo>
                    <a:pt x="2057400" y="3505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927847" y="3208020"/>
            <a:ext cx="312420" cy="31803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92710"/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37066" y="3366009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413495" y="3366009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42450" y="3366009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98791" y="3484627"/>
            <a:ext cx="895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35036" y="3143759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35036" y="2803017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535036" y="2462277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30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35036" y="2121535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40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35036" y="1780795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35036" y="1440308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60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108061" y="3620517"/>
            <a:ext cx="3587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+</a:t>
            </a:r>
            <a:r>
              <a:rPr sz="900" b="1" spc="-6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Seal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69145" y="3620517"/>
            <a:ext cx="2946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+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Lid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355376" y="2058226"/>
            <a:ext cx="153888" cy="9906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b="1" spc="-5" dirty="0">
                <a:latin typeface="Arial"/>
                <a:cs typeface="Arial"/>
              </a:rPr>
              <a:t>Evaporation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[%]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495538" y="1388746"/>
            <a:ext cx="7213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10" dirty="0">
                <a:solidFill>
                  <a:srgbClr val="585858"/>
                </a:solidFill>
                <a:latin typeface="Carlito"/>
                <a:cs typeface="Carlito"/>
              </a:rPr>
              <a:t>Incubator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7947470" y="1833181"/>
            <a:ext cx="67945" cy="278130"/>
            <a:chOff x="6423469" y="1833181"/>
            <a:chExt cx="67945" cy="278130"/>
          </a:xfrm>
        </p:grpSpPr>
        <p:sp>
          <p:nvSpPr>
            <p:cNvPr id="51" name="object 51"/>
            <p:cNvSpPr/>
            <p:nvPr/>
          </p:nvSpPr>
          <p:spPr>
            <a:xfrm>
              <a:off x="6428232" y="1837944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57912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57912" y="579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009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28232" y="1837944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0" y="57912"/>
                  </a:moveTo>
                  <a:lnTo>
                    <a:pt x="57912" y="57912"/>
                  </a:lnTo>
                  <a:lnTo>
                    <a:pt x="57912" y="0"/>
                  </a:lnTo>
                  <a:lnTo>
                    <a:pt x="0" y="0"/>
                  </a:lnTo>
                  <a:lnTo>
                    <a:pt x="0" y="57912"/>
                  </a:lnTo>
                  <a:close/>
                </a:path>
              </a:pathLst>
            </a:custGeom>
            <a:ln w="9525">
              <a:solidFill>
                <a:srgbClr val="005F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428232" y="2048256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57912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57912" y="579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C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428232" y="2048256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19">
                  <a:moveTo>
                    <a:pt x="0" y="57912"/>
                  </a:moveTo>
                  <a:lnTo>
                    <a:pt x="57912" y="57912"/>
                  </a:lnTo>
                  <a:lnTo>
                    <a:pt x="57912" y="0"/>
                  </a:lnTo>
                  <a:lnTo>
                    <a:pt x="0" y="0"/>
                  </a:lnTo>
                  <a:lnTo>
                    <a:pt x="0" y="57912"/>
                  </a:lnTo>
                  <a:close/>
                </a:path>
              </a:pathLst>
            </a:custGeom>
            <a:ln w="9525">
              <a:solidFill>
                <a:srgbClr val="8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022463" y="1704339"/>
            <a:ext cx="571500" cy="40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inner wells  outer</a:t>
            </a:r>
            <a:r>
              <a:rPr sz="900" spc="-6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wells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7737347" y="4102290"/>
            <a:ext cx="2100580" cy="2094864"/>
            <a:chOff x="6213347" y="4102290"/>
            <a:chExt cx="2100580" cy="2094864"/>
          </a:xfrm>
        </p:grpSpPr>
        <p:sp>
          <p:nvSpPr>
            <p:cNvPr id="57" name="object 57"/>
            <p:cNvSpPr/>
            <p:nvPr/>
          </p:nvSpPr>
          <p:spPr>
            <a:xfrm>
              <a:off x="6403847" y="5143500"/>
              <a:ext cx="312420" cy="1010919"/>
            </a:xfrm>
            <a:custGeom>
              <a:avLst/>
              <a:gdLst/>
              <a:ahLst/>
              <a:cxnLst/>
              <a:rect l="l" t="t" r="r" b="b"/>
              <a:pathLst>
                <a:path w="312420" h="1010920">
                  <a:moveTo>
                    <a:pt x="312420" y="0"/>
                  </a:moveTo>
                  <a:lnTo>
                    <a:pt x="0" y="0"/>
                  </a:lnTo>
                  <a:lnTo>
                    <a:pt x="0" y="1010412"/>
                  </a:lnTo>
                  <a:lnTo>
                    <a:pt x="312420" y="1010412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009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403847" y="5143500"/>
              <a:ext cx="312420" cy="1010919"/>
            </a:xfrm>
            <a:custGeom>
              <a:avLst/>
              <a:gdLst/>
              <a:ahLst/>
              <a:cxnLst/>
              <a:rect l="l" t="t" r="r" b="b"/>
              <a:pathLst>
                <a:path w="312420" h="1010920">
                  <a:moveTo>
                    <a:pt x="0" y="0"/>
                  </a:moveTo>
                  <a:lnTo>
                    <a:pt x="312420" y="0"/>
                  </a:lnTo>
                  <a:lnTo>
                    <a:pt x="312420" y="1010412"/>
                  </a:lnTo>
                  <a:lnTo>
                    <a:pt x="0" y="10104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5F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531863" y="5073396"/>
              <a:ext cx="56515" cy="142240"/>
            </a:xfrm>
            <a:custGeom>
              <a:avLst/>
              <a:gdLst/>
              <a:ahLst/>
              <a:cxnLst/>
              <a:rect l="l" t="t" r="r" b="b"/>
              <a:pathLst>
                <a:path w="56515" h="142239">
                  <a:moveTo>
                    <a:pt x="27431" y="70103"/>
                  </a:moveTo>
                  <a:lnTo>
                    <a:pt x="27431" y="141731"/>
                  </a:lnTo>
                </a:path>
                <a:path w="56515" h="142239">
                  <a:moveTo>
                    <a:pt x="27431" y="70103"/>
                  </a:moveTo>
                  <a:lnTo>
                    <a:pt x="27431" y="0"/>
                  </a:lnTo>
                </a:path>
                <a:path w="56515" h="142239">
                  <a:moveTo>
                    <a:pt x="0" y="141731"/>
                  </a:moveTo>
                  <a:lnTo>
                    <a:pt x="56387" y="141731"/>
                  </a:lnTo>
                </a:path>
                <a:path w="56515" h="142239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32547" y="5702808"/>
              <a:ext cx="312420" cy="451484"/>
            </a:xfrm>
            <a:custGeom>
              <a:avLst/>
              <a:gdLst/>
              <a:ahLst/>
              <a:cxnLst/>
              <a:rect l="l" t="t" r="r" b="b"/>
              <a:pathLst>
                <a:path w="312420" h="451485">
                  <a:moveTo>
                    <a:pt x="312420" y="0"/>
                  </a:moveTo>
                  <a:lnTo>
                    <a:pt x="0" y="0"/>
                  </a:lnTo>
                  <a:lnTo>
                    <a:pt x="0" y="451103"/>
                  </a:lnTo>
                  <a:lnTo>
                    <a:pt x="312420" y="451103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009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432547" y="5702808"/>
              <a:ext cx="312420" cy="451484"/>
            </a:xfrm>
            <a:custGeom>
              <a:avLst/>
              <a:gdLst/>
              <a:ahLst/>
              <a:cxnLst/>
              <a:rect l="l" t="t" r="r" b="b"/>
              <a:pathLst>
                <a:path w="312420" h="451485">
                  <a:moveTo>
                    <a:pt x="0" y="0"/>
                  </a:moveTo>
                  <a:lnTo>
                    <a:pt x="312420" y="0"/>
                  </a:lnTo>
                  <a:lnTo>
                    <a:pt x="312420" y="451103"/>
                  </a:lnTo>
                  <a:lnTo>
                    <a:pt x="0" y="45110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5F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560563" y="5574792"/>
              <a:ext cx="56515" cy="256540"/>
            </a:xfrm>
            <a:custGeom>
              <a:avLst/>
              <a:gdLst/>
              <a:ahLst/>
              <a:cxnLst/>
              <a:rect l="l" t="t" r="r" b="b"/>
              <a:pathLst>
                <a:path w="56515" h="256539">
                  <a:moveTo>
                    <a:pt x="28955" y="128016"/>
                  </a:moveTo>
                  <a:lnTo>
                    <a:pt x="28955" y="256032"/>
                  </a:lnTo>
                </a:path>
                <a:path w="56515" h="256539">
                  <a:moveTo>
                    <a:pt x="28955" y="128016"/>
                  </a:moveTo>
                  <a:lnTo>
                    <a:pt x="28955" y="0"/>
                  </a:lnTo>
                </a:path>
                <a:path w="56515" h="256539">
                  <a:moveTo>
                    <a:pt x="0" y="256032"/>
                  </a:moveTo>
                  <a:lnTo>
                    <a:pt x="56387" y="256032"/>
                  </a:lnTo>
                </a:path>
                <a:path w="56515" h="256539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809231" y="5166360"/>
              <a:ext cx="312420" cy="988060"/>
            </a:xfrm>
            <a:custGeom>
              <a:avLst/>
              <a:gdLst/>
              <a:ahLst/>
              <a:cxnLst/>
              <a:rect l="l" t="t" r="r" b="b"/>
              <a:pathLst>
                <a:path w="312420" h="988060">
                  <a:moveTo>
                    <a:pt x="312420" y="0"/>
                  </a:moveTo>
                  <a:lnTo>
                    <a:pt x="0" y="0"/>
                  </a:lnTo>
                  <a:lnTo>
                    <a:pt x="0" y="987551"/>
                  </a:lnTo>
                  <a:lnTo>
                    <a:pt x="312420" y="987551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C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809231" y="5166360"/>
              <a:ext cx="312420" cy="988060"/>
            </a:xfrm>
            <a:custGeom>
              <a:avLst/>
              <a:gdLst/>
              <a:ahLst/>
              <a:cxnLst/>
              <a:rect l="l" t="t" r="r" b="b"/>
              <a:pathLst>
                <a:path w="312420" h="988060">
                  <a:moveTo>
                    <a:pt x="0" y="0"/>
                  </a:moveTo>
                  <a:lnTo>
                    <a:pt x="312420" y="0"/>
                  </a:lnTo>
                  <a:lnTo>
                    <a:pt x="312420" y="987551"/>
                  </a:lnTo>
                  <a:lnTo>
                    <a:pt x="0" y="98755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8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937247" y="5027676"/>
              <a:ext cx="56515" cy="277495"/>
            </a:xfrm>
            <a:custGeom>
              <a:avLst/>
              <a:gdLst/>
              <a:ahLst/>
              <a:cxnLst/>
              <a:rect l="l" t="t" r="r" b="b"/>
              <a:pathLst>
                <a:path w="56515" h="277495">
                  <a:moveTo>
                    <a:pt x="27431" y="138684"/>
                  </a:moveTo>
                  <a:lnTo>
                    <a:pt x="27431" y="277368"/>
                  </a:lnTo>
                </a:path>
                <a:path w="56515" h="277495">
                  <a:moveTo>
                    <a:pt x="27431" y="138684"/>
                  </a:moveTo>
                  <a:lnTo>
                    <a:pt x="27431" y="0"/>
                  </a:lnTo>
                </a:path>
                <a:path w="56515" h="277495">
                  <a:moveTo>
                    <a:pt x="0" y="277368"/>
                  </a:moveTo>
                  <a:lnTo>
                    <a:pt x="56387" y="277368"/>
                  </a:lnTo>
                </a:path>
                <a:path w="56515" h="277495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837931" y="4596384"/>
              <a:ext cx="312420" cy="1557655"/>
            </a:xfrm>
            <a:custGeom>
              <a:avLst/>
              <a:gdLst/>
              <a:ahLst/>
              <a:cxnLst/>
              <a:rect l="l" t="t" r="r" b="b"/>
              <a:pathLst>
                <a:path w="312420" h="1557654">
                  <a:moveTo>
                    <a:pt x="312420" y="0"/>
                  </a:moveTo>
                  <a:lnTo>
                    <a:pt x="0" y="0"/>
                  </a:lnTo>
                  <a:lnTo>
                    <a:pt x="0" y="1557528"/>
                  </a:lnTo>
                  <a:lnTo>
                    <a:pt x="312420" y="1557528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C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837931" y="4596384"/>
              <a:ext cx="312420" cy="1557655"/>
            </a:xfrm>
            <a:custGeom>
              <a:avLst/>
              <a:gdLst/>
              <a:ahLst/>
              <a:cxnLst/>
              <a:rect l="l" t="t" r="r" b="b"/>
              <a:pathLst>
                <a:path w="312420" h="1557654">
                  <a:moveTo>
                    <a:pt x="0" y="0"/>
                  </a:moveTo>
                  <a:lnTo>
                    <a:pt x="312420" y="0"/>
                  </a:lnTo>
                  <a:lnTo>
                    <a:pt x="312420" y="1557528"/>
                  </a:lnTo>
                  <a:lnTo>
                    <a:pt x="0" y="155752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8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965947" y="4437888"/>
              <a:ext cx="56515" cy="315595"/>
            </a:xfrm>
            <a:custGeom>
              <a:avLst/>
              <a:gdLst/>
              <a:ahLst/>
              <a:cxnLst/>
              <a:rect l="l" t="t" r="r" b="b"/>
              <a:pathLst>
                <a:path w="56515" h="315595">
                  <a:moveTo>
                    <a:pt x="28955" y="158495"/>
                  </a:moveTo>
                  <a:lnTo>
                    <a:pt x="28955" y="315468"/>
                  </a:lnTo>
                </a:path>
                <a:path w="56515" h="315595">
                  <a:moveTo>
                    <a:pt x="28955" y="158495"/>
                  </a:moveTo>
                  <a:lnTo>
                    <a:pt x="28955" y="0"/>
                  </a:lnTo>
                </a:path>
                <a:path w="56515" h="315595">
                  <a:moveTo>
                    <a:pt x="0" y="315468"/>
                  </a:moveTo>
                  <a:lnTo>
                    <a:pt x="56387" y="315468"/>
                  </a:lnTo>
                </a:path>
                <a:path w="56515" h="315595">
                  <a:moveTo>
                    <a:pt x="0" y="0"/>
                  </a:moveTo>
                  <a:lnTo>
                    <a:pt x="5638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248399" y="4110228"/>
              <a:ext cx="0" cy="2044064"/>
            </a:xfrm>
            <a:custGeom>
              <a:avLst/>
              <a:gdLst/>
              <a:ahLst/>
              <a:cxnLst/>
              <a:rect l="l" t="t" r="r" b="b"/>
              <a:pathLst>
                <a:path h="2044064">
                  <a:moveTo>
                    <a:pt x="0" y="2043684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222491" y="6145974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222491" y="5983224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222491" y="5806122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4"/>
                  </a:moveTo>
                  <a:lnTo>
                    <a:pt x="25908" y="15874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222491" y="564337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222491" y="5464746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4"/>
                  </a:moveTo>
                  <a:lnTo>
                    <a:pt x="25908" y="15874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222491" y="530199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222491" y="5124894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222491" y="4962144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222491" y="4783518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222491" y="4620768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222491" y="4443666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0" y="15875"/>
                  </a:moveTo>
                  <a:lnTo>
                    <a:pt x="25908" y="15875"/>
                  </a:lnTo>
                  <a:lnTo>
                    <a:pt x="25908" y="0"/>
                  </a:lnTo>
                  <a:lnTo>
                    <a:pt x="0" y="0"/>
                  </a:lnTo>
                  <a:lnTo>
                    <a:pt x="0" y="15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222491" y="428091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908" y="0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213348" y="4102290"/>
              <a:ext cx="35560" cy="2059939"/>
            </a:xfrm>
            <a:custGeom>
              <a:avLst/>
              <a:gdLst/>
              <a:ahLst/>
              <a:cxnLst/>
              <a:rect l="l" t="t" r="r" b="b"/>
              <a:pathLst>
                <a:path w="35560" h="2059939">
                  <a:moveTo>
                    <a:pt x="35052" y="2043684"/>
                  </a:moveTo>
                  <a:lnTo>
                    <a:pt x="0" y="2043684"/>
                  </a:lnTo>
                  <a:lnTo>
                    <a:pt x="0" y="2059559"/>
                  </a:lnTo>
                  <a:lnTo>
                    <a:pt x="35052" y="2059559"/>
                  </a:lnTo>
                  <a:lnTo>
                    <a:pt x="35052" y="2043684"/>
                  </a:lnTo>
                  <a:close/>
                </a:path>
                <a:path w="35560" h="2059939">
                  <a:moveTo>
                    <a:pt x="35052" y="1703832"/>
                  </a:moveTo>
                  <a:lnTo>
                    <a:pt x="0" y="1703832"/>
                  </a:lnTo>
                  <a:lnTo>
                    <a:pt x="0" y="1719707"/>
                  </a:lnTo>
                  <a:lnTo>
                    <a:pt x="35052" y="1719707"/>
                  </a:lnTo>
                  <a:lnTo>
                    <a:pt x="35052" y="1703832"/>
                  </a:lnTo>
                  <a:close/>
                </a:path>
                <a:path w="35560" h="2059939">
                  <a:moveTo>
                    <a:pt x="35052" y="1362456"/>
                  </a:moveTo>
                  <a:lnTo>
                    <a:pt x="0" y="1362456"/>
                  </a:lnTo>
                  <a:lnTo>
                    <a:pt x="0" y="1378331"/>
                  </a:lnTo>
                  <a:lnTo>
                    <a:pt x="35052" y="1378331"/>
                  </a:lnTo>
                  <a:lnTo>
                    <a:pt x="35052" y="1362456"/>
                  </a:lnTo>
                  <a:close/>
                </a:path>
                <a:path w="35560" h="2059939">
                  <a:moveTo>
                    <a:pt x="35052" y="1022604"/>
                  </a:moveTo>
                  <a:lnTo>
                    <a:pt x="0" y="1022604"/>
                  </a:lnTo>
                  <a:lnTo>
                    <a:pt x="0" y="1038479"/>
                  </a:lnTo>
                  <a:lnTo>
                    <a:pt x="35052" y="1038479"/>
                  </a:lnTo>
                  <a:lnTo>
                    <a:pt x="35052" y="1022604"/>
                  </a:lnTo>
                  <a:close/>
                </a:path>
                <a:path w="35560" h="2059939">
                  <a:moveTo>
                    <a:pt x="35052" y="681228"/>
                  </a:moveTo>
                  <a:lnTo>
                    <a:pt x="0" y="681228"/>
                  </a:lnTo>
                  <a:lnTo>
                    <a:pt x="0" y="697103"/>
                  </a:lnTo>
                  <a:lnTo>
                    <a:pt x="35052" y="697103"/>
                  </a:lnTo>
                  <a:lnTo>
                    <a:pt x="35052" y="681228"/>
                  </a:lnTo>
                  <a:close/>
                </a:path>
                <a:path w="35560" h="2059939">
                  <a:moveTo>
                    <a:pt x="35052" y="341376"/>
                  </a:moveTo>
                  <a:lnTo>
                    <a:pt x="0" y="341376"/>
                  </a:lnTo>
                  <a:lnTo>
                    <a:pt x="0" y="357251"/>
                  </a:lnTo>
                  <a:lnTo>
                    <a:pt x="35052" y="357251"/>
                  </a:lnTo>
                  <a:lnTo>
                    <a:pt x="35052" y="341376"/>
                  </a:lnTo>
                  <a:close/>
                </a:path>
                <a:path w="35560" h="2059939">
                  <a:moveTo>
                    <a:pt x="35052" y="0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15875"/>
                  </a:lnTo>
                  <a:lnTo>
                    <a:pt x="9144" y="15875"/>
                  </a:lnTo>
                  <a:lnTo>
                    <a:pt x="35052" y="1587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248399" y="6153912"/>
              <a:ext cx="2057400" cy="35560"/>
            </a:xfrm>
            <a:custGeom>
              <a:avLst/>
              <a:gdLst/>
              <a:ahLst/>
              <a:cxnLst/>
              <a:rect l="l" t="t" r="r" b="b"/>
              <a:pathLst>
                <a:path w="2057400" h="35560">
                  <a:moveTo>
                    <a:pt x="0" y="0"/>
                  </a:moveTo>
                  <a:lnTo>
                    <a:pt x="2057400" y="0"/>
                  </a:lnTo>
                </a:path>
                <a:path w="2057400" h="35560">
                  <a:moveTo>
                    <a:pt x="0" y="0"/>
                  </a:moveTo>
                  <a:lnTo>
                    <a:pt x="0" y="35051"/>
                  </a:lnTo>
                </a:path>
                <a:path w="2057400" h="35560">
                  <a:moveTo>
                    <a:pt x="1028700" y="0"/>
                  </a:moveTo>
                  <a:lnTo>
                    <a:pt x="1028700" y="35051"/>
                  </a:lnTo>
                </a:path>
                <a:path w="2057400" h="35560">
                  <a:moveTo>
                    <a:pt x="2057400" y="0"/>
                  </a:moveTo>
                  <a:lnTo>
                    <a:pt x="2057400" y="35051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8008111" y="594675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9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037066" y="594675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9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413495" y="594675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endParaRPr sz="9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9442450" y="594675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46</a:t>
            </a:r>
            <a:endParaRPr sz="9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598791" y="6065012"/>
            <a:ext cx="895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535036" y="5724246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535036" y="5383530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35036" y="5042662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30</a:t>
            </a:r>
            <a:endParaRPr sz="9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535036" y="4702303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40</a:t>
            </a:r>
            <a:endParaRPr sz="9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535036" y="4361434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535036" y="4020693"/>
            <a:ext cx="1536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60</a:t>
            </a:r>
            <a:endParaRPr sz="9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108061" y="6201258"/>
            <a:ext cx="3587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+</a:t>
            </a:r>
            <a:r>
              <a:rPr sz="900" b="1" spc="-6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Seal</a:t>
            </a:r>
            <a:endParaRPr sz="9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169145" y="6201258"/>
            <a:ext cx="2946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+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Lid</a:t>
            </a:r>
            <a:endParaRPr sz="9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55376" y="4638663"/>
            <a:ext cx="153888" cy="9906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b="1" spc="-5" dirty="0">
                <a:latin typeface="Arial"/>
                <a:cs typeface="Arial"/>
              </a:rPr>
              <a:t>Evaporation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[%]</a:t>
            </a:r>
            <a:endParaRPr sz="10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401050" y="3969258"/>
            <a:ext cx="9207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585858"/>
                </a:solidFill>
                <a:latin typeface="Carlito"/>
                <a:cs typeface="Carlito"/>
              </a:rPr>
              <a:t>P</a:t>
            </a:r>
            <a:r>
              <a:rPr sz="1400" dirty="0">
                <a:solidFill>
                  <a:srgbClr val="585858"/>
                </a:solidFill>
                <a:latin typeface="Carlito"/>
                <a:cs typeface="Carlito"/>
              </a:rPr>
              <a:t>l</a:t>
            </a:r>
            <a:r>
              <a:rPr sz="1400" spc="-15" dirty="0">
                <a:solidFill>
                  <a:srgbClr val="585858"/>
                </a:solidFill>
                <a:latin typeface="Carlito"/>
                <a:cs typeface="Carlito"/>
              </a:rPr>
              <a:t>at</a:t>
            </a:r>
            <a:r>
              <a:rPr sz="1400" spc="-5" dirty="0">
                <a:solidFill>
                  <a:srgbClr val="585858"/>
                </a:solidFill>
                <a:latin typeface="Carlito"/>
                <a:cs typeface="Carlito"/>
              </a:rPr>
              <a:t>e</a:t>
            </a:r>
            <a:r>
              <a:rPr sz="1400" dirty="0">
                <a:solidFill>
                  <a:srgbClr val="585858"/>
                </a:solidFill>
                <a:latin typeface="Carlito"/>
                <a:cs typeface="Carlito"/>
              </a:rPr>
              <a:t>-</a:t>
            </a:r>
            <a:r>
              <a:rPr sz="1400" spc="-25" dirty="0">
                <a:solidFill>
                  <a:srgbClr val="585858"/>
                </a:solidFill>
                <a:latin typeface="Carlito"/>
                <a:cs typeface="Carlito"/>
              </a:rPr>
              <a:t>r</a:t>
            </a:r>
            <a:r>
              <a:rPr sz="1400" dirty="0">
                <a:solidFill>
                  <a:srgbClr val="585858"/>
                </a:solidFill>
                <a:latin typeface="Carlito"/>
                <a:cs typeface="Carlito"/>
              </a:rPr>
              <a:t>ea</a:t>
            </a:r>
            <a:r>
              <a:rPr sz="1400" spc="-10" dirty="0">
                <a:solidFill>
                  <a:srgbClr val="585858"/>
                </a:solidFill>
                <a:latin typeface="Carlito"/>
                <a:cs typeface="Carlito"/>
              </a:rPr>
              <a:t>d</a:t>
            </a:r>
            <a:r>
              <a:rPr sz="1400" dirty="0">
                <a:solidFill>
                  <a:srgbClr val="585858"/>
                </a:solidFill>
                <a:latin typeface="Carlito"/>
                <a:cs typeface="Carlito"/>
              </a:rPr>
              <a:t>er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7947470" y="4413314"/>
            <a:ext cx="67945" cy="67945"/>
            <a:chOff x="6423469" y="4413313"/>
            <a:chExt cx="67945" cy="67945"/>
          </a:xfrm>
        </p:grpSpPr>
        <p:sp>
          <p:nvSpPr>
            <p:cNvPr id="100" name="object 100"/>
            <p:cNvSpPr/>
            <p:nvPr/>
          </p:nvSpPr>
          <p:spPr>
            <a:xfrm>
              <a:off x="6428232" y="4418076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7912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57912" y="579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009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428232" y="4418076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0" y="57912"/>
                  </a:moveTo>
                  <a:lnTo>
                    <a:pt x="57912" y="57912"/>
                  </a:lnTo>
                  <a:lnTo>
                    <a:pt x="57912" y="0"/>
                  </a:lnTo>
                  <a:lnTo>
                    <a:pt x="0" y="0"/>
                  </a:lnTo>
                  <a:lnTo>
                    <a:pt x="0" y="57912"/>
                  </a:lnTo>
                  <a:close/>
                </a:path>
              </a:pathLst>
            </a:custGeom>
            <a:ln w="9525">
              <a:solidFill>
                <a:srgbClr val="005F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8022464" y="4357879"/>
            <a:ext cx="565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inner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wells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7947470" y="4623626"/>
            <a:ext cx="67945" cy="67945"/>
            <a:chOff x="6423469" y="4623625"/>
            <a:chExt cx="67945" cy="67945"/>
          </a:xfrm>
        </p:grpSpPr>
        <p:sp>
          <p:nvSpPr>
            <p:cNvPr id="104" name="object 104"/>
            <p:cNvSpPr/>
            <p:nvPr/>
          </p:nvSpPr>
          <p:spPr>
            <a:xfrm>
              <a:off x="6428232" y="4628388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7912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57912" y="579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C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428232" y="4628388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0" y="57912"/>
                  </a:moveTo>
                  <a:lnTo>
                    <a:pt x="57912" y="57912"/>
                  </a:lnTo>
                  <a:lnTo>
                    <a:pt x="57912" y="0"/>
                  </a:lnTo>
                  <a:lnTo>
                    <a:pt x="0" y="0"/>
                  </a:lnTo>
                  <a:lnTo>
                    <a:pt x="0" y="57912"/>
                  </a:lnTo>
                  <a:close/>
                </a:path>
              </a:pathLst>
            </a:custGeom>
            <a:ln w="9525">
              <a:solidFill>
                <a:srgbClr val="8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8022463" y="4567555"/>
            <a:ext cx="5715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outer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wells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2145792" y="4372356"/>
            <a:ext cx="4855845" cy="2098675"/>
          </a:xfrm>
          <a:custGeom>
            <a:avLst/>
            <a:gdLst/>
            <a:ahLst/>
            <a:cxnLst/>
            <a:rect l="l" t="t" r="r" b="b"/>
            <a:pathLst>
              <a:path w="4855845" h="2098675">
                <a:moveTo>
                  <a:pt x="4734433" y="0"/>
                </a:moveTo>
                <a:lnTo>
                  <a:pt x="120980" y="0"/>
                </a:lnTo>
                <a:lnTo>
                  <a:pt x="73889" y="9517"/>
                </a:lnTo>
                <a:lnTo>
                  <a:pt x="35434" y="35464"/>
                </a:lnTo>
                <a:lnTo>
                  <a:pt x="9507" y="73937"/>
                </a:lnTo>
                <a:lnTo>
                  <a:pt x="0" y="121031"/>
                </a:lnTo>
                <a:lnTo>
                  <a:pt x="0" y="1977567"/>
                </a:lnTo>
                <a:lnTo>
                  <a:pt x="9507" y="2024658"/>
                </a:lnTo>
                <a:lnTo>
                  <a:pt x="35434" y="2063113"/>
                </a:lnTo>
                <a:lnTo>
                  <a:pt x="73889" y="2089040"/>
                </a:lnTo>
                <a:lnTo>
                  <a:pt x="120980" y="2098548"/>
                </a:lnTo>
                <a:lnTo>
                  <a:pt x="4734433" y="2098548"/>
                </a:lnTo>
                <a:lnTo>
                  <a:pt x="4781526" y="2089040"/>
                </a:lnTo>
                <a:lnTo>
                  <a:pt x="4819999" y="2063113"/>
                </a:lnTo>
                <a:lnTo>
                  <a:pt x="4845946" y="2024658"/>
                </a:lnTo>
                <a:lnTo>
                  <a:pt x="4855464" y="1977567"/>
                </a:lnTo>
                <a:lnTo>
                  <a:pt x="4855464" y="121031"/>
                </a:lnTo>
                <a:lnTo>
                  <a:pt x="4845946" y="73937"/>
                </a:lnTo>
                <a:lnTo>
                  <a:pt x="4819999" y="35464"/>
                </a:lnTo>
                <a:lnTo>
                  <a:pt x="4781526" y="9517"/>
                </a:lnTo>
                <a:lnTo>
                  <a:pt x="47344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2225447" y="4217366"/>
            <a:ext cx="4051935" cy="205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7E7E7E"/>
                </a:solidFill>
                <a:latin typeface="Arial"/>
                <a:cs typeface="Arial"/>
              </a:rPr>
              <a:t>Conclusions</a:t>
            </a:r>
            <a:endParaRPr>
              <a:latin typeface="Arial"/>
              <a:cs typeface="Arial"/>
            </a:endParaRPr>
          </a:p>
          <a:p>
            <a:pPr marL="409575" indent="-287020">
              <a:spcBef>
                <a:spcPts val="1375"/>
              </a:spcBef>
              <a:buChar char="•"/>
              <a:tabLst>
                <a:tab pos="409575" algn="l"/>
                <a:tab pos="410209" algn="l"/>
              </a:tabLst>
            </a:pPr>
            <a:r>
              <a:rPr sz="1400" spc="-45" dirty="0">
                <a:latin typeface="Arial"/>
                <a:cs typeface="Arial"/>
              </a:rPr>
              <a:t>Plate </a:t>
            </a:r>
            <a:r>
              <a:rPr sz="1400" spc="-40" dirty="0">
                <a:latin typeface="Arial"/>
                <a:cs typeface="Arial"/>
              </a:rPr>
              <a:t>seals </a:t>
            </a:r>
            <a:r>
              <a:rPr sz="1400" spc="-10" dirty="0">
                <a:latin typeface="Arial"/>
                <a:cs typeface="Arial"/>
              </a:rPr>
              <a:t>can </a:t>
            </a:r>
            <a:r>
              <a:rPr sz="1400" spc="-25" dirty="0">
                <a:latin typeface="Arial"/>
                <a:cs typeface="Arial"/>
              </a:rPr>
              <a:t>help </a:t>
            </a:r>
            <a:r>
              <a:rPr sz="1400" spc="-10" dirty="0">
                <a:latin typeface="Arial"/>
                <a:cs typeface="Arial"/>
              </a:rPr>
              <a:t>to </a:t>
            </a:r>
            <a:r>
              <a:rPr sz="1400" spc="-35" dirty="0">
                <a:latin typeface="Arial"/>
                <a:cs typeface="Arial"/>
              </a:rPr>
              <a:t>alleviate </a:t>
            </a:r>
            <a:r>
              <a:rPr sz="1400" spc="-20" dirty="0">
                <a:latin typeface="Arial"/>
                <a:cs typeface="Arial"/>
              </a:rPr>
              <a:t>the </a:t>
            </a:r>
            <a:r>
              <a:rPr sz="1400" spc="-25" dirty="0">
                <a:latin typeface="Arial"/>
                <a:cs typeface="Arial"/>
              </a:rPr>
              <a:t>edge</a:t>
            </a:r>
            <a:r>
              <a:rPr sz="1400" spc="-1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effect</a:t>
            </a:r>
            <a:endParaRPr sz="1400">
              <a:latin typeface="Arial"/>
              <a:cs typeface="Arial"/>
            </a:endParaRPr>
          </a:p>
          <a:p>
            <a:pPr marL="415290" indent="-287020">
              <a:spcBef>
                <a:spcPts val="1350"/>
              </a:spcBef>
              <a:buChar char="•"/>
              <a:tabLst>
                <a:tab pos="415290" algn="l"/>
                <a:tab pos="415925" algn="l"/>
              </a:tabLst>
            </a:pPr>
            <a:r>
              <a:rPr sz="1400" spc="-45" dirty="0">
                <a:latin typeface="Arial"/>
                <a:cs typeface="Arial"/>
              </a:rPr>
              <a:t>If </a:t>
            </a:r>
            <a:r>
              <a:rPr sz="1400" spc="-30" dirty="0">
                <a:latin typeface="Arial"/>
                <a:cs typeface="Arial"/>
              </a:rPr>
              <a:t>one </a:t>
            </a:r>
            <a:r>
              <a:rPr sz="1400" spc="-10" dirty="0">
                <a:latin typeface="Arial"/>
                <a:cs typeface="Arial"/>
              </a:rPr>
              <a:t>can </a:t>
            </a:r>
            <a:r>
              <a:rPr sz="1400" spc="-30" dirty="0">
                <a:latin typeface="Arial"/>
                <a:cs typeface="Arial"/>
              </a:rPr>
              <a:t>spare </a:t>
            </a:r>
            <a:r>
              <a:rPr sz="1400" spc="-15" dirty="0">
                <a:latin typeface="Arial"/>
                <a:cs typeface="Arial"/>
              </a:rPr>
              <a:t>the </a:t>
            </a:r>
            <a:r>
              <a:rPr sz="1400" spc="-20" dirty="0">
                <a:latin typeface="Arial"/>
                <a:cs typeface="Arial"/>
              </a:rPr>
              <a:t>outer </a:t>
            </a:r>
            <a:r>
              <a:rPr sz="1400" spc="-35" dirty="0">
                <a:latin typeface="Arial"/>
                <a:cs typeface="Arial"/>
              </a:rPr>
              <a:t>wells, </a:t>
            </a:r>
            <a:r>
              <a:rPr sz="1400" spc="-40" dirty="0">
                <a:latin typeface="Arial"/>
                <a:cs typeface="Arial"/>
              </a:rPr>
              <a:t>a </a:t>
            </a:r>
            <a:r>
              <a:rPr sz="1400" spc="-25" dirty="0">
                <a:latin typeface="Arial"/>
                <a:cs typeface="Arial"/>
              </a:rPr>
              <a:t>lid </a:t>
            </a:r>
            <a:r>
              <a:rPr sz="1400" spc="-40" dirty="0">
                <a:latin typeface="Arial"/>
                <a:cs typeface="Arial"/>
              </a:rPr>
              <a:t>is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an</a:t>
            </a:r>
            <a:endParaRPr sz="1400">
              <a:latin typeface="Arial"/>
              <a:cs typeface="Arial"/>
            </a:endParaRPr>
          </a:p>
          <a:p>
            <a:pPr marL="415290"/>
            <a:r>
              <a:rPr sz="1400" spc="-25" dirty="0">
                <a:latin typeface="Arial"/>
                <a:cs typeface="Arial"/>
              </a:rPr>
              <a:t>excellent strategy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too</a:t>
            </a:r>
            <a:endParaRPr sz="1400">
              <a:latin typeface="Arial"/>
              <a:cs typeface="Arial"/>
            </a:endParaRPr>
          </a:p>
          <a:p>
            <a:pPr marL="409575" marR="5080" indent="-287020">
              <a:spcBef>
                <a:spcPts val="1015"/>
              </a:spcBef>
              <a:buChar char="•"/>
              <a:tabLst>
                <a:tab pos="409575" algn="l"/>
                <a:tab pos="410209" algn="l"/>
              </a:tabLst>
            </a:pPr>
            <a:r>
              <a:rPr sz="1400" spc="-70" dirty="0">
                <a:latin typeface="Arial"/>
                <a:cs typeface="Arial"/>
              </a:rPr>
              <a:t>Even </a:t>
            </a:r>
            <a:r>
              <a:rPr sz="1400" spc="-20" dirty="0">
                <a:latin typeface="Arial"/>
                <a:cs typeface="Arial"/>
              </a:rPr>
              <a:t>under </a:t>
            </a:r>
            <a:r>
              <a:rPr sz="1400" spc="-30" dirty="0">
                <a:latin typeface="Arial"/>
                <a:cs typeface="Arial"/>
              </a:rPr>
              <a:t>non-humidified </a:t>
            </a:r>
            <a:r>
              <a:rPr sz="1400" spc="-15" dirty="0">
                <a:latin typeface="Arial"/>
                <a:cs typeface="Arial"/>
              </a:rPr>
              <a:t>conditions, </a:t>
            </a:r>
            <a:r>
              <a:rPr sz="1400" spc="-40" dirty="0">
                <a:latin typeface="Arial"/>
                <a:cs typeface="Arial"/>
              </a:rPr>
              <a:t>a </a:t>
            </a:r>
            <a:r>
              <a:rPr sz="1400" spc="-30" dirty="0">
                <a:latin typeface="Arial"/>
                <a:cs typeface="Arial"/>
              </a:rPr>
              <a:t>lid  </a:t>
            </a:r>
            <a:r>
              <a:rPr sz="1400" spc="-35" dirty="0">
                <a:latin typeface="Arial"/>
                <a:cs typeface="Arial"/>
              </a:rPr>
              <a:t>ensures </a:t>
            </a:r>
            <a:r>
              <a:rPr sz="1400" spc="-40" dirty="0">
                <a:latin typeface="Arial"/>
                <a:cs typeface="Arial"/>
              </a:rPr>
              <a:t>a </a:t>
            </a:r>
            <a:r>
              <a:rPr sz="1400" spc="-35" dirty="0">
                <a:latin typeface="Arial"/>
                <a:cs typeface="Arial"/>
              </a:rPr>
              <a:t>relatively </a:t>
            </a:r>
            <a:r>
              <a:rPr sz="1400" spc="-40" dirty="0">
                <a:latin typeface="Arial"/>
                <a:cs typeface="Arial"/>
              </a:rPr>
              <a:t>low </a:t>
            </a:r>
            <a:r>
              <a:rPr sz="1400" spc="-25" dirty="0">
                <a:latin typeface="Arial"/>
                <a:cs typeface="Arial"/>
              </a:rPr>
              <a:t>degree </a:t>
            </a:r>
            <a:r>
              <a:rPr sz="1400" spc="-30" dirty="0">
                <a:latin typeface="Arial"/>
                <a:cs typeface="Arial"/>
              </a:rPr>
              <a:t>of evaporation in  </a:t>
            </a:r>
            <a:r>
              <a:rPr sz="1400" spc="-20" dirty="0">
                <a:latin typeface="Arial"/>
                <a:cs typeface="Arial"/>
              </a:rPr>
              <a:t>the </a:t>
            </a:r>
            <a:r>
              <a:rPr sz="1400" spc="-25" dirty="0">
                <a:latin typeface="Arial"/>
                <a:cs typeface="Arial"/>
              </a:rPr>
              <a:t>inner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wells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9" name="Obrázek 108" descr="Obsah obrázku kreslení, stůl&#10;&#10;Popis byl vytvořen automaticky">
            <a:extLst>
              <a:ext uri="{FF2B5EF4-FFF2-40B4-BE49-F238E27FC236}">
                <a16:creationId xmlns:a16="http://schemas.microsoft.com/office/drawing/2014/main" id="{31CE3BF5-A62E-4153-9EA8-D2E441DBB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12" name="object 11">
            <a:extLst>
              <a:ext uri="{FF2B5EF4-FFF2-40B4-BE49-F238E27FC236}">
                <a16:creationId xmlns:a16="http://schemas.microsoft.com/office/drawing/2014/main" id="{71329BF5-304A-21D7-1E4A-5553DE9834A7}"/>
              </a:ext>
            </a:extLst>
          </p:cNvPr>
          <p:cNvSpPr txBox="1"/>
          <p:nvPr/>
        </p:nvSpPr>
        <p:spPr>
          <a:xfrm>
            <a:off x="2099260" y="1141222"/>
            <a:ext cx="419396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i="1" spc="-25" dirty="0">
                <a:latin typeface="Arial"/>
                <a:cs typeface="Arial"/>
              </a:rPr>
              <a:t>Counteracting the </a:t>
            </a:r>
            <a:r>
              <a:rPr sz="2000" b="1" i="1" spc="-65" dirty="0">
                <a:latin typeface="Arial"/>
                <a:cs typeface="Arial"/>
              </a:rPr>
              <a:t>Edge</a:t>
            </a:r>
            <a:r>
              <a:rPr sz="2000" b="1" i="1" spc="30" dirty="0">
                <a:latin typeface="Arial"/>
                <a:cs typeface="Arial"/>
              </a:rPr>
              <a:t> </a:t>
            </a:r>
            <a:r>
              <a:rPr sz="2000" b="1" i="1" spc="-50" dirty="0">
                <a:latin typeface="Arial"/>
                <a:cs typeface="Arial"/>
              </a:rPr>
              <a:t>Effect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3" name="Nadpis 1">
            <a:extLst>
              <a:ext uri="{FF2B5EF4-FFF2-40B4-BE49-F238E27FC236}">
                <a16:creationId xmlns:a16="http://schemas.microsoft.com/office/drawing/2014/main" id="{0285B11A-CE09-0E49-5086-39BEA5B925DC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2800" spc="-85" dirty="0">
                <a:solidFill>
                  <a:srgbClr val="C00000"/>
                </a:solidFill>
              </a:rPr>
              <a:t>Media </a:t>
            </a:r>
            <a:r>
              <a:rPr lang="cs-CZ" sz="2800" spc="-85" dirty="0" err="1">
                <a:solidFill>
                  <a:srgbClr val="C00000"/>
                </a:solidFill>
              </a:rPr>
              <a:t>Evaporation</a:t>
            </a:r>
            <a:r>
              <a:rPr lang="cs-CZ" sz="2800" spc="-85" dirty="0">
                <a:solidFill>
                  <a:srgbClr val="C00000"/>
                </a:solidFill>
              </a:rPr>
              <a:t> </a:t>
            </a:r>
            <a:r>
              <a:rPr lang="cs-CZ" sz="2800" spc="-85" dirty="0" err="1">
                <a:solidFill>
                  <a:srgbClr val="C00000"/>
                </a:solidFill>
              </a:rPr>
              <a:t>During</a:t>
            </a:r>
            <a:r>
              <a:rPr lang="cs-CZ" sz="2800" spc="-85" dirty="0">
                <a:solidFill>
                  <a:srgbClr val="C00000"/>
                </a:solidFill>
              </a:rPr>
              <a:t> </a:t>
            </a:r>
            <a:r>
              <a:rPr lang="cs-CZ" sz="2800" spc="-85" dirty="0" err="1">
                <a:solidFill>
                  <a:srgbClr val="6D6E72"/>
                </a:solidFill>
              </a:rPr>
              <a:t>Extended</a:t>
            </a:r>
            <a:r>
              <a:rPr lang="cs-CZ" sz="2800" spc="-85" dirty="0">
                <a:solidFill>
                  <a:srgbClr val="6D6E72"/>
                </a:solidFill>
              </a:rPr>
              <a:t> </a:t>
            </a:r>
            <a:r>
              <a:rPr lang="cs-CZ" sz="2800" spc="-85" dirty="0" err="1">
                <a:solidFill>
                  <a:srgbClr val="6D6E72"/>
                </a:solidFill>
              </a:rPr>
              <a:t>Incubations</a:t>
            </a:r>
            <a:endParaRPr lang="cs-CZ" sz="28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Zástupný symbol pro číslo snímku 113">
            <a:extLst>
              <a:ext uri="{FF2B5EF4-FFF2-40B4-BE49-F238E27FC236}">
                <a16:creationId xmlns:a16="http://schemas.microsoft.com/office/drawing/2014/main" id="{3088840A-F805-EEEE-5403-2C76D4F8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25</a:t>
            </a:fld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36E2EAC6-4AF2-4B73-A39A-0D090F1C488B}"/>
              </a:ext>
            </a:extLst>
          </p:cNvPr>
          <p:cNvSpPr/>
          <p:nvPr/>
        </p:nvSpPr>
        <p:spPr>
          <a:xfrm>
            <a:off x="838196" y="2743441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A565F99-451F-463C-9663-481D340DD7E6}"/>
              </a:ext>
            </a:extLst>
          </p:cNvPr>
          <p:cNvSpPr/>
          <p:nvPr/>
        </p:nvSpPr>
        <p:spPr>
          <a:xfrm>
            <a:off x="838199" y="134458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CB7BEB9-284F-4530-B47A-9508D5FC92E4}"/>
              </a:ext>
            </a:extLst>
          </p:cNvPr>
          <p:cNvSpPr txBox="1">
            <a:spLocks/>
          </p:cNvSpPr>
          <p:nvPr/>
        </p:nvSpPr>
        <p:spPr>
          <a:xfrm>
            <a:off x="838199" y="1362300"/>
            <a:ext cx="10157749" cy="1396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Edge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Effect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Plate layout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0ECA9F2-3FDE-4A3C-B060-CA53C9E42499}"/>
              </a:ext>
            </a:extLst>
          </p:cNvPr>
          <p:cNvSpPr txBox="1">
            <a:spLocks/>
          </p:cNvSpPr>
          <p:nvPr/>
        </p:nvSpPr>
        <p:spPr>
          <a:xfrm>
            <a:off x="838198" y="2776613"/>
            <a:ext cx="10157749" cy="15870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400" spc="-25" dirty="0" err="1">
                <a:latin typeface="Arial"/>
                <a:cs typeface="Arial"/>
              </a:rPr>
              <a:t>Instrumentation</a:t>
            </a:r>
            <a:endParaRPr lang="cs-CZ" sz="14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 CO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? → CO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-independent medium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SzPct val="12000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Condensation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lid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Software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setup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D1887C7-A8DF-4059-94F4-7FEFB8EF50B7}"/>
              </a:ext>
            </a:extLst>
          </p:cNvPr>
          <p:cNvSpPr/>
          <p:nvPr/>
        </p:nvSpPr>
        <p:spPr>
          <a:xfrm>
            <a:off x="0" y="1252758"/>
            <a:ext cx="12192000" cy="139659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kreslení, stůl&#10;&#10;Popis byl vytvořen automaticky">
            <a:extLst>
              <a:ext uri="{FF2B5EF4-FFF2-40B4-BE49-F238E27FC236}">
                <a16:creationId xmlns:a16="http://schemas.microsoft.com/office/drawing/2014/main" id="{EC6DA145-1546-429F-9686-2CCA77101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E9CD89FF-2BDF-4A5C-8368-CA47F682952A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Live-Cell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0BEB9B6-7A5A-08D1-5E05-F9F89766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584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ázek 57" descr="Obsah obrázku kreslení, stůl&#10;&#10;Popis byl vytvořen automaticky">
            <a:extLst>
              <a:ext uri="{FF2B5EF4-FFF2-40B4-BE49-F238E27FC236}">
                <a16:creationId xmlns:a16="http://schemas.microsoft.com/office/drawing/2014/main" id="{93205D4A-8B05-4CBF-8BE0-11F1435A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88" name="Nadpis 1">
            <a:extLst>
              <a:ext uri="{FF2B5EF4-FFF2-40B4-BE49-F238E27FC236}">
                <a16:creationId xmlns:a16="http://schemas.microsoft.com/office/drawing/2014/main" id="{90CD8DDA-8685-4208-8083-39E4AB9C291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Zástupný obsah 2">
            <a:extLst>
              <a:ext uri="{FF2B5EF4-FFF2-40B4-BE49-F238E27FC236}">
                <a16:creationId xmlns:a16="http://schemas.microsoft.com/office/drawing/2014/main" id="{B81E1F1F-9170-47F8-9BE8-88BE6826F02B}"/>
              </a:ext>
            </a:extLst>
          </p:cNvPr>
          <p:cNvSpPr txBox="1">
            <a:spLocks/>
          </p:cNvSpPr>
          <p:nvPr/>
        </p:nvSpPr>
        <p:spPr>
          <a:xfrm>
            <a:off x="838199" y="1982787"/>
            <a:ext cx="1015774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CO</a:t>
            </a:r>
            <a:r>
              <a:rPr 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but not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 CO</a:t>
            </a:r>
            <a:r>
              <a:rPr 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 → use CO</a:t>
            </a:r>
            <a:r>
              <a:rPr 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-independent medium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 →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shuttle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plate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incubator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luminometer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Condensation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lid?</a:t>
            </a:r>
          </a:p>
          <a:p>
            <a:pPr lvl="1">
              <a:buSzPct val="120000"/>
              <a:buBlip>
                <a:blip r:embed="rId4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lid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1-2 ml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0,5% Triton X-100 in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sterile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PBS</a:t>
            </a:r>
          </a:p>
          <a:p>
            <a:pPr lvl="1">
              <a:buSzPct val="120000"/>
              <a:buBlip>
                <a:blip r:embed="rId4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let dry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4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lid on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plate</a:t>
            </a:r>
          </a:p>
        </p:txBody>
      </p:sp>
      <p:grpSp>
        <p:nvGrpSpPr>
          <p:cNvPr id="7" name="object 17">
            <a:extLst>
              <a:ext uri="{FF2B5EF4-FFF2-40B4-BE49-F238E27FC236}">
                <a16:creationId xmlns:a16="http://schemas.microsoft.com/office/drawing/2014/main" id="{63B45643-E6FD-44D8-A21A-5EE9B4AF31B8}"/>
              </a:ext>
            </a:extLst>
          </p:cNvPr>
          <p:cNvGrpSpPr/>
          <p:nvPr/>
        </p:nvGrpSpPr>
        <p:grpSpPr>
          <a:xfrm>
            <a:off x="9017585" y="4136135"/>
            <a:ext cx="2617470" cy="1673225"/>
            <a:chOff x="5685599" y="1620774"/>
            <a:chExt cx="2617470" cy="1673225"/>
          </a:xfrm>
        </p:grpSpPr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0CA3794E-6A1F-433F-83B9-B4E8DC9236F2}"/>
                </a:ext>
              </a:extLst>
            </p:cNvPr>
            <p:cNvSpPr/>
            <p:nvPr/>
          </p:nvSpPr>
          <p:spPr>
            <a:xfrm>
              <a:off x="5695187" y="1813103"/>
              <a:ext cx="2598419" cy="14711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F079A613-DE0D-403F-AACD-1AA7608AE24F}"/>
                </a:ext>
              </a:extLst>
            </p:cNvPr>
            <p:cNvSpPr/>
            <p:nvPr/>
          </p:nvSpPr>
          <p:spPr>
            <a:xfrm>
              <a:off x="5690361" y="1782826"/>
              <a:ext cx="2607945" cy="1506220"/>
            </a:xfrm>
            <a:custGeom>
              <a:avLst/>
              <a:gdLst/>
              <a:ahLst/>
              <a:cxnLst/>
              <a:rect l="l" t="t" r="r" b="b"/>
              <a:pathLst>
                <a:path w="2607945" h="1506220">
                  <a:moveTo>
                    <a:pt x="0" y="1506093"/>
                  </a:moveTo>
                  <a:lnTo>
                    <a:pt x="2607944" y="1506093"/>
                  </a:lnTo>
                  <a:lnTo>
                    <a:pt x="2607944" y="0"/>
                  </a:lnTo>
                  <a:lnTo>
                    <a:pt x="0" y="0"/>
                  </a:lnTo>
                  <a:lnTo>
                    <a:pt x="0" y="1506093"/>
                  </a:lnTo>
                  <a:close/>
                </a:path>
              </a:pathLst>
            </a:custGeom>
            <a:ln w="9525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0">
              <a:extLst>
                <a:ext uri="{FF2B5EF4-FFF2-40B4-BE49-F238E27FC236}">
                  <a16:creationId xmlns:a16="http://schemas.microsoft.com/office/drawing/2014/main" id="{8FDA2B00-6292-4D21-BBA4-0B23E0F8B2E9}"/>
                </a:ext>
              </a:extLst>
            </p:cNvPr>
            <p:cNvSpPr/>
            <p:nvPr/>
          </p:nvSpPr>
          <p:spPr>
            <a:xfrm>
              <a:off x="7639050" y="1620774"/>
              <a:ext cx="76200" cy="814069"/>
            </a:xfrm>
            <a:custGeom>
              <a:avLst/>
              <a:gdLst/>
              <a:ahLst/>
              <a:cxnLst/>
              <a:rect l="l" t="t" r="r" b="b"/>
              <a:pathLst>
                <a:path w="76200" h="814069">
                  <a:moveTo>
                    <a:pt x="47625" y="63500"/>
                  </a:moveTo>
                  <a:lnTo>
                    <a:pt x="28575" y="63500"/>
                  </a:lnTo>
                  <a:lnTo>
                    <a:pt x="28575" y="814070"/>
                  </a:lnTo>
                  <a:lnTo>
                    <a:pt x="47625" y="814070"/>
                  </a:lnTo>
                  <a:lnTo>
                    <a:pt x="47625" y="63500"/>
                  </a:lnTo>
                  <a:close/>
                </a:path>
                <a:path w="76200" h="814069">
                  <a:moveTo>
                    <a:pt x="38100" y="0"/>
                  </a:moveTo>
                  <a:lnTo>
                    <a:pt x="0" y="76200"/>
                  </a:lnTo>
                  <a:lnTo>
                    <a:pt x="28575" y="76200"/>
                  </a:lnTo>
                  <a:lnTo>
                    <a:pt x="28575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14069">
                  <a:moveTo>
                    <a:pt x="69850" y="63500"/>
                  </a:moveTo>
                  <a:lnTo>
                    <a:pt x="47625" y="63500"/>
                  </a:lnTo>
                  <a:lnTo>
                    <a:pt x="47625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9162683B-3EFB-42E2-8F50-05C5E7436DBB}"/>
                </a:ext>
              </a:extLst>
            </p:cNvPr>
            <p:cNvSpPr/>
            <p:nvPr/>
          </p:nvSpPr>
          <p:spPr>
            <a:xfrm>
              <a:off x="6829805" y="2434590"/>
              <a:ext cx="1393190" cy="360045"/>
            </a:xfrm>
            <a:custGeom>
              <a:avLst/>
              <a:gdLst/>
              <a:ahLst/>
              <a:cxnLst/>
              <a:rect l="l" t="t" r="r" b="b"/>
              <a:pathLst>
                <a:path w="1393190" h="360044">
                  <a:moveTo>
                    <a:pt x="1392936" y="0"/>
                  </a:moveTo>
                  <a:lnTo>
                    <a:pt x="0" y="0"/>
                  </a:lnTo>
                  <a:lnTo>
                    <a:pt x="0" y="359663"/>
                  </a:lnTo>
                  <a:lnTo>
                    <a:pt x="1392936" y="359663"/>
                  </a:lnTo>
                  <a:lnTo>
                    <a:pt x="1392936" y="0"/>
                  </a:lnTo>
                  <a:close/>
                </a:path>
              </a:pathLst>
            </a:custGeom>
            <a:solidFill>
              <a:srgbClr val="FFFF00">
                <a:alpha val="1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F684C4B-0AE7-4386-AAB9-047021B45E15}"/>
                </a:ext>
              </a:extLst>
            </p:cNvPr>
            <p:cNvSpPr/>
            <p:nvPr/>
          </p:nvSpPr>
          <p:spPr>
            <a:xfrm>
              <a:off x="6829805" y="2434590"/>
              <a:ext cx="1393190" cy="360045"/>
            </a:xfrm>
            <a:custGeom>
              <a:avLst/>
              <a:gdLst/>
              <a:ahLst/>
              <a:cxnLst/>
              <a:rect l="l" t="t" r="r" b="b"/>
              <a:pathLst>
                <a:path w="1393190" h="360044">
                  <a:moveTo>
                    <a:pt x="0" y="359663"/>
                  </a:moveTo>
                  <a:lnTo>
                    <a:pt x="1392936" y="359663"/>
                  </a:lnTo>
                  <a:lnTo>
                    <a:pt x="1392936" y="0"/>
                  </a:lnTo>
                  <a:lnTo>
                    <a:pt x="0" y="0"/>
                  </a:lnTo>
                  <a:lnTo>
                    <a:pt x="0" y="359663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23">
            <a:extLst>
              <a:ext uri="{FF2B5EF4-FFF2-40B4-BE49-F238E27FC236}">
                <a16:creationId xmlns:a16="http://schemas.microsoft.com/office/drawing/2014/main" id="{C573E22C-33F4-42CE-AF6D-4C4071DA50D6}"/>
              </a:ext>
            </a:extLst>
          </p:cNvPr>
          <p:cNvSpPr txBox="1"/>
          <p:nvPr/>
        </p:nvSpPr>
        <p:spPr>
          <a:xfrm>
            <a:off x="9565527" y="3906263"/>
            <a:ext cx="19729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Heating </a:t>
            </a:r>
            <a:r>
              <a:rPr sz="1200" spc="-30" dirty="0">
                <a:latin typeface="Arial"/>
                <a:cs typeface="Arial"/>
              </a:rPr>
              <a:t>needs </a:t>
            </a:r>
            <a:r>
              <a:rPr sz="1200" spc="-15" dirty="0">
                <a:latin typeface="Arial"/>
                <a:cs typeface="Arial"/>
              </a:rPr>
              <a:t>to </a:t>
            </a:r>
            <a:r>
              <a:rPr sz="1200" spc="-20" dirty="0">
                <a:latin typeface="Arial"/>
                <a:cs typeface="Arial"/>
              </a:rPr>
              <a:t>be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activated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D32AFE5B-F8E6-475E-AF87-C2394180C2A0}"/>
              </a:ext>
            </a:extLst>
          </p:cNvPr>
          <p:cNvSpPr/>
          <p:nvPr/>
        </p:nvSpPr>
        <p:spPr>
          <a:xfrm>
            <a:off x="1067787" y="4607138"/>
            <a:ext cx="7047397" cy="21916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61CE7992-806A-4E7D-9283-7EF16104F089}"/>
              </a:ext>
            </a:extLst>
          </p:cNvPr>
          <p:cNvSpPr/>
          <p:nvPr/>
        </p:nvSpPr>
        <p:spPr>
          <a:xfrm>
            <a:off x="1067788" y="6090104"/>
            <a:ext cx="6979718" cy="718928"/>
          </a:xfrm>
          <a:custGeom>
            <a:avLst/>
            <a:gdLst/>
            <a:ahLst/>
            <a:cxnLst/>
            <a:rect l="l" t="t" r="r" b="b"/>
            <a:pathLst>
              <a:path w="7606665" h="838200">
                <a:moveTo>
                  <a:pt x="7606283" y="0"/>
                </a:moveTo>
                <a:lnTo>
                  <a:pt x="0" y="0"/>
                </a:lnTo>
                <a:lnTo>
                  <a:pt x="0" y="838200"/>
                </a:lnTo>
                <a:lnTo>
                  <a:pt x="7606283" y="838200"/>
                </a:lnTo>
                <a:lnTo>
                  <a:pt x="7606283" y="0"/>
                </a:lnTo>
                <a:close/>
              </a:path>
            </a:pathLst>
          </a:custGeom>
          <a:solidFill>
            <a:srgbClr val="FFFF00">
              <a:alpha val="1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CAEE92F6-D2A0-4815-949A-C84928983E7A}"/>
              </a:ext>
            </a:extLst>
          </p:cNvPr>
          <p:cNvSpPr/>
          <p:nvPr/>
        </p:nvSpPr>
        <p:spPr>
          <a:xfrm>
            <a:off x="1110710" y="6035248"/>
            <a:ext cx="6936795" cy="718928"/>
          </a:xfrm>
          <a:custGeom>
            <a:avLst/>
            <a:gdLst/>
            <a:ahLst/>
            <a:cxnLst/>
            <a:rect l="l" t="t" r="r" b="b"/>
            <a:pathLst>
              <a:path w="7606665" h="838200">
                <a:moveTo>
                  <a:pt x="0" y="838200"/>
                </a:moveTo>
                <a:lnTo>
                  <a:pt x="7606283" y="838200"/>
                </a:lnTo>
                <a:lnTo>
                  <a:pt x="7606283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2FE433C0-66BD-4723-955D-06DF17DB1DD1}"/>
              </a:ext>
            </a:extLst>
          </p:cNvPr>
          <p:cNvSpPr/>
          <p:nvPr/>
        </p:nvSpPr>
        <p:spPr>
          <a:xfrm rot="5400000">
            <a:off x="8515075" y="5582833"/>
            <a:ext cx="82624" cy="931920"/>
          </a:xfrm>
          <a:custGeom>
            <a:avLst/>
            <a:gdLst/>
            <a:ahLst/>
            <a:cxnLst/>
            <a:rect l="l" t="t" r="r" b="b"/>
            <a:pathLst>
              <a:path w="114300" h="1930400">
                <a:moveTo>
                  <a:pt x="76200" y="95250"/>
                </a:moveTo>
                <a:lnTo>
                  <a:pt x="38100" y="95250"/>
                </a:lnTo>
                <a:lnTo>
                  <a:pt x="38100" y="1930031"/>
                </a:lnTo>
                <a:lnTo>
                  <a:pt x="76200" y="1930031"/>
                </a:lnTo>
                <a:lnTo>
                  <a:pt x="76200" y="95250"/>
                </a:lnTo>
                <a:close/>
              </a:path>
              <a:path w="114300" h="1930400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104775" y="95250"/>
                </a:lnTo>
                <a:lnTo>
                  <a:pt x="57150" y="0"/>
                </a:lnTo>
                <a:close/>
              </a:path>
              <a:path w="114300" h="1930400">
                <a:moveTo>
                  <a:pt x="104775" y="95250"/>
                </a:move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104775" y="95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D7281B19-8FEE-4ABF-820B-36FF1CFEC477}"/>
              </a:ext>
            </a:extLst>
          </p:cNvPr>
          <p:cNvSpPr txBox="1"/>
          <p:nvPr/>
        </p:nvSpPr>
        <p:spPr>
          <a:xfrm>
            <a:off x="8158106" y="6142985"/>
            <a:ext cx="3413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Heating </a:t>
            </a:r>
            <a:r>
              <a:rPr sz="1200" spc="-20" dirty="0">
                <a:latin typeface="Arial"/>
                <a:cs typeface="Arial"/>
              </a:rPr>
              <a:t>step </a:t>
            </a:r>
            <a:r>
              <a:rPr sz="1200" spc="-30" dirty="0">
                <a:latin typeface="Arial"/>
                <a:cs typeface="Arial"/>
              </a:rPr>
              <a:t>needs </a:t>
            </a:r>
            <a:r>
              <a:rPr sz="1200" spc="-15" dirty="0">
                <a:latin typeface="Arial"/>
                <a:cs typeface="Arial"/>
              </a:rPr>
              <a:t>to </a:t>
            </a:r>
            <a:r>
              <a:rPr sz="1200" spc="-20" dirty="0">
                <a:latin typeface="Arial"/>
                <a:cs typeface="Arial"/>
              </a:rPr>
              <a:t>be </a:t>
            </a:r>
            <a:r>
              <a:rPr sz="1200" spc="-15" dirty="0">
                <a:latin typeface="Arial"/>
                <a:cs typeface="Arial"/>
              </a:rPr>
              <a:t>incorporated </a:t>
            </a:r>
            <a:r>
              <a:rPr sz="1200" spc="-30" dirty="0">
                <a:latin typeface="Arial"/>
                <a:cs typeface="Arial"/>
              </a:rPr>
              <a:t>in </a:t>
            </a:r>
            <a:r>
              <a:rPr sz="1200" spc="-15" dirty="0">
                <a:latin typeface="Arial"/>
                <a:cs typeface="Arial"/>
              </a:rPr>
              <a:t>the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“Loop”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ED946E1-391B-06E4-F71A-A315F754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826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21">
            <a:extLst>
              <a:ext uri="{FF2B5EF4-FFF2-40B4-BE49-F238E27FC236}">
                <a16:creationId xmlns:a16="http://schemas.microsoft.com/office/drawing/2014/main" id="{54EA2B0D-BB89-44C6-BD11-21400F37ACCA}"/>
              </a:ext>
            </a:extLst>
          </p:cNvPr>
          <p:cNvSpPr/>
          <p:nvPr/>
        </p:nvSpPr>
        <p:spPr>
          <a:xfrm>
            <a:off x="838196" y="4190928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6E2EAC6-4AF2-4B73-A39A-0D090F1C488B}"/>
              </a:ext>
            </a:extLst>
          </p:cNvPr>
          <p:cNvSpPr/>
          <p:nvPr/>
        </p:nvSpPr>
        <p:spPr>
          <a:xfrm>
            <a:off x="838196" y="2743441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A565F99-451F-463C-9663-481D340DD7E6}"/>
              </a:ext>
            </a:extLst>
          </p:cNvPr>
          <p:cNvSpPr/>
          <p:nvPr/>
        </p:nvSpPr>
        <p:spPr>
          <a:xfrm>
            <a:off x="838199" y="1344583"/>
            <a:ext cx="9923586" cy="326707"/>
          </a:xfrm>
          <a:prstGeom prst="rect">
            <a:avLst/>
          </a:prstGeom>
          <a:gradFill flip="none" rotWithShape="1">
            <a:gsLst>
              <a:gs pos="0">
                <a:srgbClr val="D61535"/>
              </a:gs>
              <a:gs pos="50000">
                <a:srgbClr val="FDC7D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CB7BEB9-284F-4530-B47A-9508D5FC92E4}"/>
              </a:ext>
            </a:extLst>
          </p:cNvPr>
          <p:cNvSpPr txBox="1">
            <a:spLocks/>
          </p:cNvSpPr>
          <p:nvPr/>
        </p:nvSpPr>
        <p:spPr>
          <a:xfrm>
            <a:off x="838199" y="1362300"/>
            <a:ext cx="10157749" cy="1396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Edge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Effect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Plate layout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0ECA9F2-3FDE-4A3C-B060-CA53C9E42499}"/>
              </a:ext>
            </a:extLst>
          </p:cNvPr>
          <p:cNvSpPr txBox="1">
            <a:spLocks/>
          </p:cNvSpPr>
          <p:nvPr/>
        </p:nvSpPr>
        <p:spPr>
          <a:xfrm>
            <a:off x="838198" y="2776613"/>
            <a:ext cx="10157749" cy="1432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Instrumentation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 CO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? → CO</a:t>
            </a:r>
            <a:r>
              <a:rPr lang="cs-CZ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-independent medium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Software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setup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Condensation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lid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E3E143A1-271D-4198-AFA2-F451F888D56A}"/>
              </a:ext>
            </a:extLst>
          </p:cNvPr>
          <p:cNvSpPr txBox="1">
            <a:spLocks/>
          </p:cNvSpPr>
          <p:nvPr/>
        </p:nvSpPr>
        <p:spPr>
          <a:xfrm>
            <a:off x="838197" y="4208644"/>
            <a:ext cx="10157749" cy="13277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 indent="0">
              <a:spcBef>
                <a:spcPts val="5"/>
              </a:spcBef>
              <a:buNone/>
              <a:tabLst>
                <a:tab pos="391160" algn="l"/>
                <a:tab pos="391795" algn="l"/>
              </a:tabLst>
            </a:pPr>
            <a:r>
              <a:rPr lang="cs-CZ" sz="1600" spc="-25" dirty="0" err="1">
                <a:latin typeface="Arial"/>
                <a:cs typeface="Arial"/>
              </a:rPr>
              <a:t>Length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of</a:t>
            </a:r>
            <a:r>
              <a:rPr lang="cs-CZ" sz="1600" spc="-25" dirty="0">
                <a:latin typeface="Arial"/>
                <a:cs typeface="Arial"/>
              </a:rPr>
              <a:t> </a:t>
            </a:r>
            <a:r>
              <a:rPr lang="cs-CZ" sz="1600" spc="-25" dirty="0" err="1">
                <a:latin typeface="Arial"/>
                <a:cs typeface="Arial"/>
              </a:rPr>
              <a:t>measurements</a:t>
            </a:r>
            <a:endParaRPr lang="cs-CZ" sz="1600" dirty="0">
              <a:latin typeface="Arial"/>
              <a:cs typeface="Arial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2"/>
              </a:buBlip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24, 48, 72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D1887C7-A8DF-4059-94F4-7FEFB8EF50B7}"/>
              </a:ext>
            </a:extLst>
          </p:cNvPr>
          <p:cNvSpPr/>
          <p:nvPr/>
        </p:nvSpPr>
        <p:spPr>
          <a:xfrm>
            <a:off x="0" y="1336945"/>
            <a:ext cx="12192000" cy="278555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kreslení, stůl&#10;&#10;Popis byl vytvořen automaticky">
            <a:extLst>
              <a:ext uri="{FF2B5EF4-FFF2-40B4-BE49-F238E27FC236}">
                <a16:creationId xmlns:a16="http://schemas.microsoft.com/office/drawing/2014/main" id="{EC6DA145-1546-429F-9686-2CCA77101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E9CD89FF-2BDF-4A5C-8368-CA47F682952A}"/>
              </a:ext>
            </a:extLst>
          </p:cNvPr>
          <p:cNvSpPr txBox="1">
            <a:spLocks/>
          </p:cNvSpPr>
          <p:nvPr/>
        </p:nvSpPr>
        <p:spPr>
          <a:xfrm>
            <a:off x="990600" y="3520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28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Live-Cell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28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4500A98-E707-9E00-91DA-FAED904C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712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 descr="Ein Bild, das Kuchen, Tisch, Essen, Teller enthält.&#10;&#10;Automatisch generierte Beschreibung">
            <a:extLst>
              <a:ext uri="{FF2B5EF4-FFF2-40B4-BE49-F238E27FC236}">
                <a16:creationId xmlns:a16="http://schemas.microsoft.com/office/drawing/2014/main" id="{4615A8FE-D800-4F15-8925-AA298D07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b="18652"/>
          <a:stretch/>
        </p:blipFill>
        <p:spPr>
          <a:xfrm>
            <a:off x="0" y="-6805"/>
            <a:ext cx="12192000" cy="6871610"/>
          </a:xfrm>
          <a:prstGeom prst="rect">
            <a:avLst/>
          </a:prstGeom>
          <a:gradFill>
            <a:gsLst>
              <a:gs pos="504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FF8F379-B510-431F-B380-C95F300ADB8B}"/>
              </a:ext>
            </a:extLst>
          </p:cNvPr>
          <p:cNvSpPr/>
          <p:nvPr/>
        </p:nvSpPr>
        <p:spPr>
          <a:xfrm>
            <a:off x="-451821" y="-16362"/>
            <a:ext cx="12796221" cy="7148681"/>
          </a:xfrm>
          <a:prstGeom prst="rect">
            <a:avLst/>
          </a:prstGeom>
          <a:gradFill>
            <a:gsLst>
              <a:gs pos="730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29</a:t>
            </a:fld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Consider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Defines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2510487"/>
            <a:ext cx="8778074" cy="540000"/>
            <a:chOff x="838197" y="2833955"/>
            <a:chExt cx="8778074" cy="540000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769411" y="291079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38558A2-F97A-443A-BC4C-5798BAB2D333}"/>
              </a:ext>
            </a:extLst>
          </p:cNvPr>
          <p:cNvGrpSpPr/>
          <p:nvPr/>
        </p:nvGrpSpPr>
        <p:grpSpPr>
          <a:xfrm>
            <a:off x="838199" y="1784604"/>
            <a:ext cx="8778074" cy="540000"/>
            <a:chOff x="838199" y="2017061"/>
            <a:chExt cx="8778074" cy="540000"/>
          </a:xfrm>
        </p:grpSpPr>
        <p:sp>
          <p:nvSpPr>
            <p:cNvPr id="63" name="Volný tvar: obrazec 62">
              <a:extLst>
                <a:ext uri="{FF2B5EF4-FFF2-40B4-BE49-F238E27FC236}">
                  <a16:creationId xmlns:a16="http://schemas.microsoft.com/office/drawing/2014/main" id="{70A609FD-761E-4E8C-8BD3-70D676528098}"/>
                </a:ext>
              </a:extLst>
            </p:cNvPr>
            <p:cNvSpPr/>
            <p:nvPr/>
          </p:nvSpPr>
          <p:spPr>
            <a:xfrm>
              <a:off x="1108198" y="2017061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80F14C9-F0F8-4E55-B49B-D261C0C2265A}"/>
                </a:ext>
              </a:extLst>
            </p:cNvPr>
            <p:cNvGrpSpPr/>
            <p:nvPr/>
          </p:nvGrpSpPr>
          <p:grpSpPr>
            <a:xfrm>
              <a:off x="838199" y="2017061"/>
              <a:ext cx="540000" cy="540000"/>
              <a:chOff x="945770" y="2391918"/>
              <a:chExt cx="540000" cy="540000"/>
            </a:xfrm>
          </p:grpSpPr>
          <p:sp>
            <p:nvSpPr>
              <p:cNvPr id="21" name="object 12">
                <a:extLst>
                  <a:ext uri="{FF2B5EF4-FFF2-40B4-BE49-F238E27FC236}">
                    <a16:creationId xmlns:a16="http://schemas.microsoft.com/office/drawing/2014/main" id="{9EE4B789-A8B2-49D3-A106-B043E15931A2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CC03F4E6-C94E-4569-9D77-519348AFF9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FB91DA3-9CAF-44B4-BA92-F00EBA9F4E99}"/>
                </a:ext>
              </a:extLst>
            </p:cNvPr>
            <p:cNvSpPr txBox="1"/>
            <p:nvPr/>
          </p:nvSpPr>
          <p:spPr>
            <a:xfrm>
              <a:off x="936590" y="2087006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362A916C-222B-4186-9C21-94BBB072551D}"/>
                </a:ext>
              </a:extLst>
            </p:cNvPr>
            <p:cNvSpPr txBox="1"/>
            <p:nvPr/>
          </p:nvSpPr>
          <p:spPr>
            <a:xfrm>
              <a:off x="1769411" y="2098043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Basic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97093C6F-B82A-48D4-A058-F6553BFD876C}"/>
              </a:ext>
            </a:extLst>
          </p:cNvPr>
          <p:cNvSpPr/>
          <p:nvPr/>
        </p:nvSpPr>
        <p:spPr>
          <a:xfrm>
            <a:off x="152400" y="1762220"/>
            <a:ext cx="12192000" cy="3588548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239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 descr="Ein Bild, das Kuchen, Tisch, Essen, Teller enthält.&#10;&#10;Automatisch generierte Beschreibung">
            <a:extLst>
              <a:ext uri="{FF2B5EF4-FFF2-40B4-BE49-F238E27FC236}">
                <a16:creationId xmlns:a16="http://schemas.microsoft.com/office/drawing/2014/main" id="{4615A8FE-D800-4F15-8925-AA298D07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b="18652"/>
          <a:stretch/>
        </p:blipFill>
        <p:spPr>
          <a:xfrm>
            <a:off x="0" y="-6805"/>
            <a:ext cx="12192000" cy="6871610"/>
          </a:xfrm>
          <a:prstGeom prst="rect">
            <a:avLst/>
          </a:prstGeom>
          <a:gradFill>
            <a:gsLst>
              <a:gs pos="504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FF8F379-B510-431F-B380-C95F300ADB8B}"/>
              </a:ext>
            </a:extLst>
          </p:cNvPr>
          <p:cNvSpPr/>
          <p:nvPr/>
        </p:nvSpPr>
        <p:spPr>
          <a:xfrm>
            <a:off x="0" y="-13610"/>
            <a:ext cx="12192000" cy="6871610"/>
          </a:xfrm>
          <a:prstGeom prst="rect">
            <a:avLst/>
          </a:prstGeom>
          <a:gradFill>
            <a:gsLst>
              <a:gs pos="730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3</a:t>
            </a:fld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Consider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Defines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Volný tvar: obrazec 62">
            <a:extLst>
              <a:ext uri="{FF2B5EF4-FFF2-40B4-BE49-F238E27FC236}">
                <a16:creationId xmlns:a16="http://schemas.microsoft.com/office/drawing/2014/main" id="{70A609FD-761E-4E8C-8BD3-70D676528098}"/>
              </a:ext>
            </a:extLst>
          </p:cNvPr>
          <p:cNvSpPr/>
          <p:nvPr/>
        </p:nvSpPr>
        <p:spPr>
          <a:xfrm>
            <a:off x="1108198" y="1784604"/>
            <a:ext cx="8508075" cy="540000"/>
          </a:xfrm>
          <a:custGeom>
            <a:avLst/>
            <a:gdLst>
              <a:gd name="connsiteX0" fmla="*/ 0 w 8156700"/>
              <a:gd name="connsiteY0" fmla="*/ 0 h 540000"/>
              <a:gd name="connsiteX1" fmla="*/ 7886700 w 8156700"/>
              <a:gd name="connsiteY1" fmla="*/ 0 h 540000"/>
              <a:gd name="connsiteX2" fmla="*/ 8156700 w 8156700"/>
              <a:gd name="connsiteY2" fmla="*/ 270000 h 540000"/>
              <a:gd name="connsiteX3" fmla="*/ 7886700 w 8156700"/>
              <a:gd name="connsiteY3" fmla="*/ 540000 h 540000"/>
              <a:gd name="connsiteX4" fmla="*/ 0 w 8156700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6700" h="540000">
                <a:moveTo>
                  <a:pt x="0" y="0"/>
                </a:moveTo>
                <a:lnTo>
                  <a:pt x="7886700" y="0"/>
                </a:lnTo>
                <a:cubicBezTo>
                  <a:pt x="8035817" y="0"/>
                  <a:pt x="8156700" y="120883"/>
                  <a:pt x="8156700" y="270000"/>
                </a:cubicBezTo>
                <a:cubicBezTo>
                  <a:pt x="8156700" y="419117"/>
                  <a:pt x="8035817" y="540000"/>
                  <a:pt x="7886700" y="540000"/>
                </a:cubicBezTo>
                <a:lnTo>
                  <a:pt x="0" y="540000"/>
                </a:lnTo>
                <a:close/>
              </a:path>
            </a:pathLst>
          </a:custGeom>
          <a:gradFill flip="none" rotWithShape="1">
            <a:gsLst>
              <a:gs pos="19000">
                <a:srgbClr val="D61535"/>
              </a:gs>
              <a:gs pos="100000">
                <a:srgbClr val="D61535">
                  <a:tint val="44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>
            <a:noAutofit/>
          </a:bodyPr>
          <a:lstStyle/>
          <a:p>
            <a:endParaRPr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1869552"/>
            <a:ext cx="8778074" cy="1180935"/>
            <a:chOff x="838197" y="2193020"/>
            <a:chExt cx="8778074" cy="1180935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693561" y="2193020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480F14C9-F0F8-4E55-B49B-D261C0C2265A}"/>
              </a:ext>
            </a:extLst>
          </p:cNvPr>
          <p:cNvGrpSpPr/>
          <p:nvPr/>
        </p:nvGrpSpPr>
        <p:grpSpPr>
          <a:xfrm>
            <a:off x="838199" y="1784604"/>
            <a:ext cx="540000" cy="540000"/>
            <a:chOff x="945770" y="2391918"/>
            <a:chExt cx="540000" cy="540000"/>
          </a:xfrm>
        </p:grpSpPr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9EE4B789-A8B2-49D3-A106-B043E15931A2}"/>
                </a:ext>
              </a:extLst>
            </p:cNvPr>
            <p:cNvSpPr/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255270" y="0"/>
                  </a:moveTo>
                  <a:lnTo>
                    <a:pt x="209384" y="4113"/>
                  </a:lnTo>
                  <a:lnTo>
                    <a:pt x="166197" y="15971"/>
                  </a:lnTo>
                  <a:lnTo>
                    <a:pt x="126429" y="34854"/>
                  </a:lnTo>
                  <a:lnTo>
                    <a:pt x="90802" y="60040"/>
                  </a:lnTo>
                  <a:lnTo>
                    <a:pt x="60035" y="90807"/>
                  </a:lnTo>
                  <a:lnTo>
                    <a:pt x="34851" y="126435"/>
                  </a:lnTo>
                  <a:lnTo>
                    <a:pt x="15970" y="166202"/>
                  </a:lnTo>
                  <a:lnTo>
                    <a:pt x="4112" y="209387"/>
                  </a:lnTo>
                  <a:lnTo>
                    <a:pt x="0" y="255269"/>
                  </a:lnTo>
                  <a:lnTo>
                    <a:pt x="4112" y="301152"/>
                  </a:lnTo>
                  <a:lnTo>
                    <a:pt x="15970" y="344337"/>
                  </a:lnTo>
                  <a:lnTo>
                    <a:pt x="34851" y="384104"/>
                  </a:lnTo>
                  <a:lnTo>
                    <a:pt x="60035" y="419732"/>
                  </a:lnTo>
                  <a:lnTo>
                    <a:pt x="90802" y="450499"/>
                  </a:lnTo>
                  <a:lnTo>
                    <a:pt x="126429" y="475685"/>
                  </a:lnTo>
                  <a:lnTo>
                    <a:pt x="166197" y="494568"/>
                  </a:lnTo>
                  <a:lnTo>
                    <a:pt x="209384" y="506426"/>
                  </a:lnTo>
                  <a:lnTo>
                    <a:pt x="255270" y="510539"/>
                  </a:lnTo>
                  <a:lnTo>
                    <a:pt x="301155" y="506426"/>
                  </a:lnTo>
                  <a:lnTo>
                    <a:pt x="344342" y="494568"/>
                  </a:lnTo>
                  <a:lnTo>
                    <a:pt x="384110" y="475685"/>
                  </a:lnTo>
                  <a:lnTo>
                    <a:pt x="419737" y="450499"/>
                  </a:lnTo>
                  <a:lnTo>
                    <a:pt x="450504" y="419732"/>
                  </a:lnTo>
                  <a:lnTo>
                    <a:pt x="475688" y="384104"/>
                  </a:lnTo>
                  <a:lnTo>
                    <a:pt x="494569" y="344337"/>
                  </a:lnTo>
                  <a:lnTo>
                    <a:pt x="506427" y="301152"/>
                  </a:lnTo>
                  <a:lnTo>
                    <a:pt x="510540" y="255269"/>
                  </a:lnTo>
                  <a:lnTo>
                    <a:pt x="506427" y="209387"/>
                  </a:lnTo>
                  <a:lnTo>
                    <a:pt x="494569" y="166202"/>
                  </a:lnTo>
                  <a:lnTo>
                    <a:pt x="475688" y="126435"/>
                  </a:lnTo>
                  <a:lnTo>
                    <a:pt x="450504" y="90807"/>
                  </a:lnTo>
                  <a:lnTo>
                    <a:pt x="419737" y="60040"/>
                  </a:lnTo>
                  <a:lnTo>
                    <a:pt x="384110" y="34854"/>
                  </a:lnTo>
                  <a:lnTo>
                    <a:pt x="344342" y="15971"/>
                  </a:lnTo>
                  <a:lnTo>
                    <a:pt x="301155" y="4113"/>
                  </a:lnTo>
                  <a:lnTo>
                    <a:pt x="255270" y="0"/>
                  </a:lnTo>
                  <a:close/>
                </a:path>
              </a:pathLst>
            </a:custGeom>
            <a:solidFill>
              <a:srgbClr val="6D6E7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6D6E72"/>
                </a:solidFill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CC03F4E6-C94E-4569-9D77-519348AFF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0" y="255269"/>
                  </a:moveTo>
                  <a:lnTo>
                    <a:pt x="4112" y="209387"/>
                  </a:lnTo>
                  <a:lnTo>
                    <a:pt x="15970" y="166202"/>
                  </a:lnTo>
                  <a:lnTo>
                    <a:pt x="34851" y="126435"/>
                  </a:lnTo>
                  <a:lnTo>
                    <a:pt x="60035" y="90807"/>
                  </a:lnTo>
                  <a:lnTo>
                    <a:pt x="90802" y="60040"/>
                  </a:lnTo>
                  <a:lnTo>
                    <a:pt x="126429" y="34854"/>
                  </a:lnTo>
                  <a:lnTo>
                    <a:pt x="166197" y="15971"/>
                  </a:lnTo>
                  <a:lnTo>
                    <a:pt x="209384" y="4113"/>
                  </a:lnTo>
                  <a:lnTo>
                    <a:pt x="255270" y="0"/>
                  </a:lnTo>
                  <a:lnTo>
                    <a:pt x="301155" y="4113"/>
                  </a:lnTo>
                  <a:lnTo>
                    <a:pt x="344342" y="15971"/>
                  </a:lnTo>
                  <a:lnTo>
                    <a:pt x="384110" y="34854"/>
                  </a:lnTo>
                  <a:lnTo>
                    <a:pt x="419737" y="60040"/>
                  </a:lnTo>
                  <a:lnTo>
                    <a:pt x="450504" y="90807"/>
                  </a:lnTo>
                  <a:lnTo>
                    <a:pt x="475688" y="126435"/>
                  </a:lnTo>
                  <a:lnTo>
                    <a:pt x="494569" y="166202"/>
                  </a:lnTo>
                  <a:lnTo>
                    <a:pt x="506427" y="209387"/>
                  </a:lnTo>
                  <a:lnTo>
                    <a:pt x="510540" y="255269"/>
                  </a:lnTo>
                  <a:lnTo>
                    <a:pt x="506427" y="301152"/>
                  </a:lnTo>
                  <a:lnTo>
                    <a:pt x="494569" y="344337"/>
                  </a:lnTo>
                  <a:lnTo>
                    <a:pt x="475688" y="384104"/>
                  </a:lnTo>
                  <a:lnTo>
                    <a:pt x="450504" y="419732"/>
                  </a:lnTo>
                  <a:lnTo>
                    <a:pt x="419737" y="450499"/>
                  </a:lnTo>
                  <a:lnTo>
                    <a:pt x="384110" y="475685"/>
                  </a:lnTo>
                  <a:lnTo>
                    <a:pt x="344342" y="494568"/>
                  </a:lnTo>
                  <a:lnTo>
                    <a:pt x="301155" y="506426"/>
                  </a:lnTo>
                  <a:lnTo>
                    <a:pt x="255270" y="510539"/>
                  </a:lnTo>
                  <a:lnTo>
                    <a:pt x="209384" y="506426"/>
                  </a:lnTo>
                  <a:lnTo>
                    <a:pt x="166197" y="494568"/>
                  </a:lnTo>
                  <a:lnTo>
                    <a:pt x="126429" y="475685"/>
                  </a:lnTo>
                  <a:lnTo>
                    <a:pt x="90802" y="450499"/>
                  </a:lnTo>
                  <a:lnTo>
                    <a:pt x="60035" y="419732"/>
                  </a:lnTo>
                  <a:lnTo>
                    <a:pt x="34851" y="384104"/>
                  </a:lnTo>
                  <a:lnTo>
                    <a:pt x="15970" y="344337"/>
                  </a:lnTo>
                  <a:lnTo>
                    <a:pt x="4112" y="301152"/>
                  </a:lnTo>
                  <a:lnTo>
                    <a:pt x="0" y="25526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FB91DA3-9CAF-44B4-BA92-F00EBA9F4E99}"/>
              </a:ext>
            </a:extLst>
          </p:cNvPr>
          <p:cNvSpPr txBox="1"/>
          <p:nvPr/>
        </p:nvSpPr>
        <p:spPr>
          <a:xfrm>
            <a:off x="936590" y="1854549"/>
            <a:ext cx="34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362A916C-222B-4186-9C21-94BBB072551D}"/>
              </a:ext>
            </a:extLst>
          </p:cNvPr>
          <p:cNvSpPr txBox="1"/>
          <p:nvPr/>
        </p:nvSpPr>
        <p:spPr>
          <a:xfrm>
            <a:off x="1742301" y="2565728"/>
            <a:ext cx="7455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bdélník 67">
            <a:extLst>
              <a:ext uri="{FF2B5EF4-FFF2-40B4-BE49-F238E27FC236}">
                <a16:creationId xmlns:a16="http://schemas.microsoft.com/office/drawing/2014/main" id="{A243CCBB-B6D4-5173-65C9-C1B02F53529F}"/>
              </a:ext>
            </a:extLst>
          </p:cNvPr>
          <p:cNvSpPr/>
          <p:nvPr/>
        </p:nvSpPr>
        <p:spPr>
          <a:xfrm>
            <a:off x="0" y="2408143"/>
            <a:ext cx="12192000" cy="4089476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140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ázek 57" descr="Obsah obrázku kreslení, stůl&#10;&#10;Popis byl vytvořen automaticky">
            <a:extLst>
              <a:ext uri="{FF2B5EF4-FFF2-40B4-BE49-F238E27FC236}">
                <a16:creationId xmlns:a16="http://schemas.microsoft.com/office/drawing/2014/main" id="{93205D4A-8B05-4CBF-8BE0-11F1435A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88" name="Nadpis 1">
            <a:extLst>
              <a:ext uri="{FF2B5EF4-FFF2-40B4-BE49-F238E27FC236}">
                <a16:creationId xmlns:a16="http://schemas.microsoft.com/office/drawing/2014/main" id="{90CD8DDA-8685-4208-8083-39E4AB9C291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77602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Live-Cell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A807AF08-104C-4688-8800-D867047BD1C3}"/>
              </a:ext>
            </a:extLst>
          </p:cNvPr>
          <p:cNvGrpSpPr/>
          <p:nvPr/>
        </p:nvGrpSpPr>
        <p:grpSpPr>
          <a:xfrm>
            <a:off x="923170" y="2615306"/>
            <a:ext cx="10843450" cy="3477280"/>
            <a:chOff x="510350" y="2306518"/>
            <a:chExt cx="10843450" cy="3477280"/>
          </a:xfrm>
        </p:grpSpPr>
        <p:cxnSp>
          <p:nvCxnSpPr>
            <p:cNvPr id="56" name="Přímá spojnice se šipkou 55">
              <a:extLst>
                <a:ext uri="{FF2B5EF4-FFF2-40B4-BE49-F238E27FC236}">
                  <a16:creationId xmlns:a16="http://schemas.microsoft.com/office/drawing/2014/main" id="{F59E7231-144A-4984-9E2F-3E77978F49E4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>
              <a:off x="2883408" y="2501542"/>
              <a:ext cx="703249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bject 9">
              <a:extLst>
                <a:ext uri="{FF2B5EF4-FFF2-40B4-BE49-F238E27FC236}">
                  <a16:creationId xmlns:a16="http://schemas.microsoft.com/office/drawing/2014/main" id="{C99BF040-2763-4EE3-A300-464D6AB3E47E}"/>
                </a:ext>
              </a:extLst>
            </p:cNvPr>
            <p:cNvSpPr txBox="1"/>
            <p:nvPr/>
          </p:nvSpPr>
          <p:spPr>
            <a:xfrm>
              <a:off x="3586657" y="3760193"/>
              <a:ext cx="2160000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10" dirty="0">
                  <a:latin typeface="Arial"/>
                  <a:cs typeface="Arial"/>
                </a:rPr>
                <a:t>e.g. </a:t>
              </a:r>
              <a:r>
                <a:rPr sz="1200" spc="-15" dirty="0">
                  <a:latin typeface="Arial"/>
                  <a:cs typeface="Arial"/>
                </a:rPr>
                <a:t>Caspase-Glo</a:t>
              </a:r>
              <a:r>
                <a:rPr sz="1200" spc="-22" baseline="27777" dirty="0">
                  <a:latin typeface="Arial"/>
                  <a:cs typeface="Arial"/>
                </a:rPr>
                <a:t>®</a:t>
              </a:r>
              <a:br>
                <a:rPr lang="cs-CZ" sz="1200" spc="-15" baseline="27777" dirty="0">
                  <a:latin typeface="Arial"/>
                  <a:cs typeface="Arial"/>
                </a:rPr>
              </a:br>
              <a:r>
                <a:rPr sz="1200" spc="-15" dirty="0" err="1">
                  <a:latin typeface="Arial"/>
                  <a:cs typeface="Arial"/>
                </a:rPr>
                <a:t>CellTiter</a:t>
              </a:r>
              <a:r>
                <a:rPr sz="1200" spc="-15" dirty="0">
                  <a:latin typeface="Arial"/>
                  <a:cs typeface="Arial"/>
                </a:rPr>
                <a:t>-Glo</a:t>
              </a:r>
              <a:r>
                <a:rPr sz="1200" spc="-22" baseline="27777" dirty="0">
                  <a:latin typeface="Arial"/>
                  <a:cs typeface="Arial"/>
                </a:rPr>
                <a:t>®</a:t>
              </a:r>
              <a:r>
                <a:rPr sz="1200" dirty="0">
                  <a:latin typeface="Arial"/>
                  <a:cs typeface="Arial"/>
                </a:rPr>
                <a:t>…</a:t>
              </a:r>
            </a:p>
          </p:txBody>
        </p:sp>
        <p:sp>
          <p:nvSpPr>
            <p:cNvPr id="61" name="object 15">
              <a:extLst>
                <a:ext uri="{FF2B5EF4-FFF2-40B4-BE49-F238E27FC236}">
                  <a16:creationId xmlns:a16="http://schemas.microsoft.com/office/drawing/2014/main" id="{8C5CEDEE-1A2C-47D8-96A1-2698FAAFE916}"/>
                </a:ext>
              </a:extLst>
            </p:cNvPr>
            <p:cNvSpPr txBox="1"/>
            <p:nvPr/>
          </p:nvSpPr>
          <p:spPr>
            <a:xfrm>
              <a:off x="3586657" y="2683963"/>
              <a:ext cx="216000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10" dirty="0">
                  <a:latin typeface="Arial"/>
                  <a:cs typeface="Arial"/>
                </a:rPr>
                <a:t>e.g.</a:t>
              </a:r>
              <a:r>
                <a:rPr sz="1200" spc="-45" dirty="0">
                  <a:latin typeface="Arial"/>
                  <a:cs typeface="Arial"/>
                </a:rPr>
                <a:t> </a:t>
              </a:r>
              <a:r>
                <a:rPr sz="1200" spc="-15" dirty="0">
                  <a:latin typeface="Arial"/>
                  <a:cs typeface="Arial"/>
                </a:rPr>
                <a:t>ADP-Glo</a:t>
              </a:r>
              <a:r>
                <a:rPr sz="1200" spc="-22" baseline="27777" dirty="0">
                  <a:latin typeface="Arial"/>
                  <a:cs typeface="Arial"/>
                </a:rPr>
                <a:t>®</a:t>
              </a:r>
              <a:endParaRPr sz="1200" baseline="27777" dirty="0">
                <a:latin typeface="Arial"/>
                <a:cs typeface="Arial"/>
              </a:endParaRPr>
            </a:p>
          </p:txBody>
        </p:sp>
        <p:sp>
          <p:nvSpPr>
            <p:cNvPr id="62" name="object 19">
              <a:extLst>
                <a:ext uri="{FF2B5EF4-FFF2-40B4-BE49-F238E27FC236}">
                  <a16:creationId xmlns:a16="http://schemas.microsoft.com/office/drawing/2014/main" id="{969C25EC-63F2-481C-AC48-0732C40EC1D7}"/>
                </a:ext>
              </a:extLst>
            </p:cNvPr>
            <p:cNvSpPr txBox="1"/>
            <p:nvPr/>
          </p:nvSpPr>
          <p:spPr>
            <a:xfrm>
              <a:off x="6390229" y="2606372"/>
              <a:ext cx="2160000" cy="635430"/>
            </a:xfrm>
            <a:prstGeom prst="rect">
              <a:avLst/>
            </a:prstGeom>
          </p:spPr>
          <p:txBody>
            <a:bodyPr vert="horz" wrap="square" lIns="0" tIns="80645" rIns="0" bIns="0" rtlCol="0">
              <a:spAutoFit/>
            </a:bodyPr>
            <a:lstStyle/>
            <a:p>
              <a:pPr marL="38100" algn="ctr">
                <a:lnSpc>
                  <a:spcPct val="100000"/>
                </a:lnSpc>
                <a:spcBef>
                  <a:spcPts val="635"/>
                </a:spcBef>
              </a:pPr>
              <a:r>
                <a:rPr sz="1200" spc="-10" dirty="0">
                  <a:latin typeface="Arial"/>
                  <a:cs typeface="Arial"/>
                </a:rPr>
                <a:t>e.g. </a:t>
              </a:r>
              <a:r>
                <a:rPr sz="1200" spc="-15" dirty="0" err="1">
                  <a:latin typeface="Arial"/>
                  <a:cs typeface="Arial"/>
                </a:rPr>
                <a:t>CellTiter</a:t>
              </a:r>
              <a:r>
                <a:rPr sz="1200" spc="-15" dirty="0">
                  <a:latin typeface="Arial"/>
                  <a:cs typeface="Arial"/>
                </a:rPr>
                <a:t>-Blue</a:t>
              </a:r>
              <a:r>
                <a:rPr sz="1200" spc="-22" baseline="27777" dirty="0">
                  <a:latin typeface="Arial"/>
                  <a:cs typeface="Arial"/>
                </a:rPr>
                <a:t>®</a:t>
              </a:r>
              <a:r>
                <a:rPr sz="1200" spc="-15" dirty="0">
                  <a:latin typeface="Arial"/>
                  <a:cs typeface="Arial"/>
                </a:rPr>
                <a:t> </a:t>
              </a:r>
              <a:br>
                <a:rPr lang="cs-CZ" sz="1200" spc="-15" dirty="0">
                  <a:latin typeface="Arial"/>
                  <a:cs typeface="Arial"/>
                </a:rPr>
              </a:br>
              <a:r>
                <a:rPr sz="1200" spc="-10" dirty="0">
                  <a:latin typeface="Arial"/>
                  <a:cs typeface="Arial"/>
                </a:rPr>
                <a:t>CellTiter-96</a:t>
              </a:r>
              <a:r>
                <a:rPr sz="1200" spc="-15" baseline="27777" dirty="0">
                  <a:latin typeface="Arial"/>
                  <a:cs typeface="Arial"/>
                </a:rPr>
                <a:t>® </a:t>
              </a:r>
              <a:r>
                <a:rPr sz="1200" spc="-10" dirty="0">
                  <a:latin typeface="Arial"/>
                  <a:cs typeface="Arial"/>
                </a:rPr>
                <a:t>AQ</a:t>
              </a:r>
              <a:br>
                <a:rPr lang="cs-CZ" sz="1200" spc="-10" dirty="0">
                  <a:latin typeface="Arial"/>
                  <a:cs typeface="Arial"/>
                </a:rPr>
              </a:br>
              <a:r>
                <a:rPr sz="1200" spc="-20" dirty="0" err="1">
                  <a:latin typeface="Arial"/>
                  <a:cs typeface="Arial"/>
                </a:rPr>
                <a:t>CellTiter-Fluor</a:t>
              </a:r>
              <a:r>
                <a:rPr sz="1200" spc="-30" baseline="27777" dirty="0" err="1">
                  <a:latin typeface="Arial"/>
                  <a:cs typeface="Arial"/>
                </a:rPr>
                <a:t>TM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63" name="object 23">
              <a:extLst>
                <a:ext uri="{FF2B5EF4-FFF2-40B4-BE49-F238E27FC236}">
                  <a16:creationId xmlns:a16="http://schemas.microsoft.com/office/drawing/2014/main" id="{BA63D560-E518-456E-B444-A07DF6B1F34F}"/>
                </a:ext>
              </a:extLst>
            </p:cNvPr>
            <p:cNvSpPr txBox="1"/>
            <p:nvPr/>
          </p:nvSpPr>
          <p:spPr>
            <a:xfrm>
              <a:off x="9193800" y="2726597"/>
              <a:ext cx="2160000" cy="3949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10" dirty="0">
                  <a:latin typeface="Arial"/>
                  <a:cs typeface="Arial"/>
                </a:rPr>
                <a:t>e.g. </a:t>
              </a:r>
              <a:r>
                <a:rPr sz="1200" spc="-15" dirty="0">
                  <a:latin typeface="Arial"/>
                  <a:cs typeface="Arial"/>
                </a:rPr>
                <a:t>LDH-Glo</a:t>
              </a:r>
              <a:r>
                <a:rPr sz="1200" spc="-22" baseline="27777" dirty="0">
                  <a:latin typeface="Arial"/>
                  <a:cs typeface="Arial"/>
                </a:rPr>
                <a:t>TM</a:t>
              </a:r>
              <a:r>
                <a:rPr sz="1200" spc="-15" dirty="0">
                  <a:latin typeface="Arial"/>
                  <a:cs typeface="Arial"/>
                </a:rPr>
                <a:t>, </a:t>
              </a:r>
              <a:endParaRPr lang="cs-CZ" sz="1200" spc="-15" dirty="0">
                <a:latin typeface="Arial"/>
                <a:cs typeface="Arial"/>
              </a:endParaRPr>
            </a:p>
            <a:p>
              <a:pPr marL="381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15" dirty="0">
                  <a:latin typeface="Arial"/>
                  <a:cs typeface="Arial"/>
                </a:rPr>
                <a:t>Glucose-</a:t>
              </a:r>
              <a:r>
                <a:rPr sz="1200" spc="-15" dirty="0" err="1">
                  <a:latin typeface="Arial"/>
                  <a:cs typeface="Arial"/>
                </a:rPr>
                <a:t>Glo</a:t>
              </a:r>
              <a:r>
                <a:rPr sz="1200" spc="-22" baseline="27777" dirty="0" err="1">
                  <a:latin typeface="Arial"/>
                  <a:cs typeface="Arial"/>
                </a:rPr>
                <a:t>TM</a:t>
              </a:r>
              <a:r>
                <a:rPr sz="1200" dirty="0">
                  <a:latin typeface="Arial"/>
                  <a:cs typeface="Arial"/>
                </a:rPr>
                <a:t>…</a:t>
              </a:r>
            </a:p>
          </p:txBody>
        </p:sp>
        <p:sp>
          <p:nvSpPr>
            <p:cNvPr id="64" name="object 24">
              <a:extLst>
                <a:ext uri="{FF2B5EF4-FFF2-40B4-BE49-F238E27FC236}">
                  <a16:creationId xmlns:a16="http://schemas.microsoft.com/office/drawing/2014/main" id="{A323FF5C-EF43-459D-83A8-39FE69371F49}"/>
                </a:ext>
              </a:extLst>
            </p:cNvPr>
            <p:cNvSpPr txBox="1"/>
            <p:nvPr/>
          </p:nvSpPr>
          <p:spPr>
            <a:xfrm>
              <a:off x="9193800" y="5388177"/>
              <a:ext cx="2160000" cy="39562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8100" algn="ctr">
                <a:lnSpc>
                  <a:spcPct val="100000"/>
                </a:lnSpc>
                <a:spcBef>
                  <a:spcPts val="105"/>
                </a:spcBef>
              </a:pPr>
              <a:r>
                <a:rPr sz="1200" spc="-10" dirty="0">
                  <a:latin typeface="Arial"/>
                  <a:cs typeface="Arial"/>
                </a:rPr>
                <a:t>e.g. </a:t>
              </a:r>
              <a:r>
                <a:rPr sz="1200" spc="-25" dirty="0" err="1">
                  <a:latin typeface="Arial"/>
                  <a:cs typeface="Arial"/>
                </a:rPr>
                <a:t>RealTime-Glo</a:t>
              </a:r>
              <a:r>
                <a:rPr sz="1200" spc="-37" baseline="27777" dirty="0" err="1">
                  <a:latin typeface="Arial"/>
                  <a:cs typeface="Arial"/>
                </a:rPr>
                <a:t>TM</a:t>
              </a:r>
              <a:endParaRPr lang="cs-CZ" sz="1200" spc="-25" baseline="27777" dirty="0">
                <a:latin typeface="Arial"/>
                <a:cs typeface="Arial"/>
              </a:endParaRPr>
            </a:p>
            <a:p>
              <a:pPr marL="38100" algn="ctr">
                <a:lnSpc>
                  <a:spcPct val="100000"/>
                </a:lnSpc>
                <a:spcBef>
                  <a:spcPts val="105"/>
                </a:spcBef>
              </a:pPr>
              <a:r>
                <a:rPr sz="1200" spc="-20" dirty="0" err="1">
                  <a:latin typeface="Arial"/>
                  <a:cs typeface="Arial"/>
                </a:rPr>
                <a:t>CellTox-Green</a:t>
              </a:r>
              <a:r>
                <a:rPr sz="1200" spc="-30" baseline="27777" dirty="0" err="1">
                  <a:latin typeface="Arial"/>
                  <a:cs typeface="Arial"/>
                </a:rPr>
                <a:t>TM</a:t>
              </a:r>
              <a:r>
                <a:rPr sz="1200" spc="5" dirty="0">
                  <a:latin typeface="Arial"/>
                  <a:cs typeface="Arial"/>
                </a:rPr>
                <a:t>…</a:t>
              </a:r>
              <a:endParaRPr sz="1200" dirty="0">
                <a:latin typeface="Arial"/>
                <a:cs typeface="Arial"/>
              </a:endParaRPr>
            </a:p>
          </p:txBody>
        </p:sp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9F1D7E00-7FAE-406D-8415-85A668A1CCF1}"/>
                </a:ext>
              </a:extLst>
            </p:cNvPr>
            <p:cNvGrpSpPr/>
            <p:nvPr/>
          </p:nvGrpSpPr>
          <p:grpSpPr>
            <a:xfrm>
              <a:off x="510350" y="2306518"/>
              <a:ext cx="2432735" cy="390048"/>
              <a:chOff x="990600" y="2667201"/>
              <a:chExt cx="2432735" cy="390048"/>
            </a:xfrm>
          </p:grpSpPr>
          <p:sp>
            <p:nvSpPr>
              <p:cNvPr id="84" name="object 8">
                <a:extLst>
                  <a:ext uri="{FF2B5EF4-FFF2-40B4-BE49-F238E27FC236}">
                    <a16:creationId xmlns:a16="http://schemas.microsoft.com/office/drawing/2014/main" id="{DD8EAA9C-93AD-4F8A-AD0F-A530E64015CF}"/>
                  </a:ext>
                </a:extLst>
              </p:cNvPr>
              <p:cNvSpPr/>
              <p:nvPr/>
            </p:nvSpPr>
            <p:spPr>
              <a:xfrm>
                <a:off x="990600" y="2667201"/>
                <a:ext cx="2432735" cy="390048"/>
              </a:xfrm>
              <a:custGeom>
                <a:avLst/>
                <a:gdLst/>
                <a:ahLst/>
                <a:cxnLst/>
                <a:rect l="l" t="t" r="r" b="b"/>
                <a:pathLst>
                  <a:path w="1687195" h="368935">
                    <a:moveTo>
                      <a:pt x="1661668" y="0"/>
                    </a:moveTo>
                    <a:lnTo>
                      <a:pt x="25412" y="0"/>
                    </a:lnTo>
                    <a:lnTo>
                      <a:pt x="15521" y="2004"/>
                    </a:lnTo>
                    <a:lnTo>
                      <a:pt x="7443" y="7461"/>
                    </a:lnTo>
                    <a:lnTo>
                      <a:pt x="1997" y="15537"/>
                    </a:lnTo>
                    <a:lnTo>
                      <a:pt x="0" y="25400"/>
                    </a:lnTo>
                    <a:lnTo>
                      <a:pt x="0" y="343407"/>
                    </a:lnTo>
                    <a:lnTo>
                      <a:pt x="1997" y="353270"/>
                    </a:lnTo>
                    <a:lnTo>
                      <a:pt x="7443" y="361346"/>
                    </a:lnTo>
                    <a:lnTo>
                      <a:pt x="15521" y="366803"/>
                    </a:lnTo>
                    <a:lnTo>
                      <a:pt x="25412" y="368807"/>
                    </a:lnTo>
                    <a:lnTo>
                      <a:pt x="1661668" y="368807"/>
                    </a:lnTo>
                    <a:lnTo>
                      <a:pt x="1671530" y="366803"/>
                    </a:lnTo>
                    <a:lnTo>
                      <a:pt x="1679606" y="361346"/>
                    </a:lnTo>
                    <a:lnTo>
                      <a:pt x="1685063" y="353270"/>
                    </a:lnTo>
                    <a:lnTo>
                      <a:pt x="1687068" y="343407"/>
                    </a:lnTo>
                    <a:lnTo>
                      <a:pt x="1687068" y="25400"/>
                    </a:lnTo>
                    <a:lnTo>
                      <a:pt x="1685063" y="15537"/>
                    </a:lnTo>
                    <a:lnTo>
                      <a:pt x="1679606" y="7461"/>
                    </a:lnTo>
                    <a:lnTo>
                      <a:pt x="1671530" y="2004"/>
                    </a:lnTo>
                    <a:lnTo>
                      <a:pt x="1661668" y="0"/>
                    </a:lnTo>
                    <a:close/>
                  </a:path>
                </a:pathLst>
              </a:custGeom>
              <a:solidFill>
                <a:srgbClr val="FCB8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25">
                <a:extLst>
                  <a:ext uri="{FF2B5EF4-FFF2-40B4-BE49-F238E27FC236}">
                    <a16:creationId xmlns:a16="http://schemas.microsoft.com/office/drawing/2014/main" id="{6BD650F5-8748-4C2B-8828-2002060B5C16}"/>
                  </a:ext>
                </a:extLst>
              </p:cNvPr>
              <p:cNvSpPr txBox="1"/>
              <p:nvPr/>
            </p:nvSpPr>
            <p:spPr>
              <a:xfrm>
                <a:off x="2558295" y="2704710"/>
                <a:ext cx="865040" cy="28982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pc="-30" dirty="0">
                    <a:latin typeface="Arial"/>
                    <a:cs typeface="Arial"/>
                  </a:rPr>
                  <a:t>A</a:t>
                </a:r>
                <a:r>
                  <a:rPr spc="-45" dirty="0">
                    <a:latin typeface="Arial"/>
                    <a:cs typeface="Arial"/>
                  </a:rPr>
                  <a:t>ss</a:t>
                </a:r>
                <a:r>
                  <a:rPr spc="-80" dirty="0">
                    <a:latin typeface="Arial"/>
                    <a:cs typeface="Arial"/>
                  </a:rPr>
                  <a:t>a</a:t>
                </a:r>
                <a:r>
                  <a:rPr spc="-55" dirty="0">
                    <a:latin typeface="Arial"/>
                    <a:cs typeface="Arial"/>
                  </a:rPr>
                  <a:t>y</a:t>
                </a:r>
                <a:r>
                  <a:rPr spc="-45" dirty="0">
                    <a:latin typeface="Arial"/>
                    <a:cs typeface="Arial"/>
                  </a:rPr>
                  <a:t>s</a:t>
                </a:r>
                <a:endParaRPr dirty="0">
                  <a:latin typeface="Arial"/>
                  <a:cs typeface="Arial"/>
                </a:endParaRPr>
              </a:p>
            </p:txBody>
          </p:sp>
          <p:sp>
            <p:nvSpPr>
              <p:cNvPr id="86" name="object 26">
                <a:extLst>
                  <a:ext uri="{FF2B5EF4-FFF2-40B4-BE49-F238E27FC236}">
                    <a16:creationId xmlns:a16="http://schemas.microsoft.com/office/drawing/2014/main" id="{4BA7E228-6B5F-4F7B-8310-3E23DEAB03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0851" y="2729431"/>
                <a:ext cx="1367193" cy="25956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6" name="TextovéPole 65">
              <a:extLst>
                <a:ext uri="{FF2B5EF4-FFF2-40B4-BE49-F238E27FC236}">
                  <a16:creationId xmlns:a16="http://schemas.microsoft.com/office/drawing/2014/main" id="{9CC21304-04A0-448D-B0DD-5E3EA887FB62}"/>
                </a:ext>
              </a:extLst>
            </p:cNvPr>
            <p:cNvSpPr txBox="1"/>
            <p:nvPr/>
          </p:nvSpPr>
          <p:spPr>
            <a:xfrm>
              <a:off x="3586657" y="2316876"/>
              <a:ext cx="216000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Biochemical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id="{9D7CABCD-476B-4289-850E-687122A729A6}"/>
                </a:ext>
              </a:extLst>
            </p:cNvPr>
            <p:cNvSpPr txBox="1"/>
            <p:nvPr/>
          </p:nvSpPr>
          <p:spPr>
            <a:xfrm>
              <a:off x="783085" y="3395993"/>
              <a:ext cx="216000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Cell-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Based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590FC857-8D77-40DD-B046-6913046539DB}"/>
                </a:ext>
              </a:extLst>
            </p:cNvPr>
            <p:cNvSpPr txBox="1"/>
            <p:nvPr/>
          </p:nvSpPr>
          <p:spPr>
            <a:xfrm>
              <a:off x="3586657" y="3390861"/>
              <a:ext cx="2160000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Lytic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C8D18EF4-B487-42DA-B4EF-B8C3419A0018}"/>
                </a:ext>
              </a:extLst>
            </p:cNvPr>
            <p:cNvSpPr txBox="1"/>
            <p:nvPr/>
          </p:nvSpPr>
          <p:spPr>
            <a:xfrm>
              <a:off x="3586657" y="5018845"/>
              <a:ext cx="2160000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Live-Cell</a:t>
              </a:r>
            </a:p>
          </p:txBody>
        </p: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05696417-BD2F-49CA-99D7-9D78DDD1EDCA}"/>
                </a:ext>
              </a:extLst>
            </p:cNvPr>
            <p:cNvSpPr txBox="1"/>
            <p:nvPr/>
          </p:nvSpPr>
          <p:spPr>
            <a:xfrm>
              <a:off x="6390229" y="5018845"/>
              <a:ext cx="2160000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ovéPole 70">
              <a:extLst>
                <a:ext uri="{FF2B5EF4-FFF2-40B4-BE49-F238E27FC236}">
                  <a16:creationId xmlns:a16="http://schemas.microsoft.com/office/drawing/2014/main" id="{36BF64CE-A296-4581-9ED8-03FDD290855B}"/>
                </a:ext>
              </a:extLst>
            </p:cNvPr>
            <p:cNvSpPr txBox="1"/>
            <p:nvPr/>
          </p:nvSpPr>
          <p:spPr>
            <a:xfrm>
              <a:off x="6390229" y="2316876"/>
              <a:ext cx="2160000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Endpoint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ovéPole 71">
              <a:extLst>
                <a:ext uri="{FF2B5EF4-FFF2-40B4-BE49-F238E27FC236}">
                  <a16:creationId xmlns:a16="http://schemas.microsoft.com/office/drawing/2014/main" id="{D1895462-7EAA-41DD-B03B-68DF4BACB9B3}"/>
                </a:ext>
              </a:extLst>
            </p:cNvPr>
            <p:cNvSpPr txBox="1"/>
            <p:nvPr/>
          </p:nvSpPr>
          <p:spPr>
            <a:xfrm>
              <a:off x="9193800" y="5018845"/>
              <a:ext cx="2160000" cy="369332"/>
            </a:xfrm>
            <a:prstGeom prst="rect">
              <a:avLst/>
            </a:prstGeom>
            <a:solidFill>
              <a:srgbClr val="E395D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ovéPole 72">
              <a:extLst>
                <a:ext uri="{FF2B5EF4-FFF2-40B4-BE49-F238E27FC236}">
                  <a16:creationId xmlns:a16="http://schemas.microsoft.com/office/drawing/2014/main" id="{A59C6888-071B-41B0-9EBA-80765968A4EE}"/>
                </a:ext>
              </a:extLst>
            </p:cNvPr>
            <p:cNvSpPr txBox="1"/>
            <p:nvPr/>
          </p:nvSpPr>
          <p:spPr>
            <a:xfrm>
              <a:off x="9193800" y="2316876"/>
              <a:ext cx="2160000" cy="369332"/>
            </a:xfrm>
            <a:prstGeom prst="rect">
              <a:avLst/>
            </a:prstGeom>
            <a:solidFill>
              <a:srgbClr val="E395D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Timed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Přímá spojnice se šipkou 73">
              <a:extLst>
                <a:ext uri="{FF2B5EF4-FFF2-40B4-BE49-F238E27FC236}">
                  <a16:creationId xmlns:a16="http://schemas.microsoft.com/office/drawing/2014/main" id="{CFECFC49-A3E0-4063-BAC5-11ED82327369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2943085" y="3575527"/>
              <a:ext cx="643572" cy="513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se šipkou 74">
              <a:extLst>
                <a:ext uri="{FF2B5EF4-FFF2-40B4-BE49-F238E27FC236}">
                  <a16:creationId xmlns:a16="http://schemas.microsoft.com/office/drawing/2014/main" id="{67C6BC8C-3A78-40D7-84E1-6A3B8702E42A}"/>
                </a:ext>
              </a:extLst>
            </p:cNvPr>
            <p:cNvCxnSpPr>
              <a:cxnSpLocks/>
            </p:cNvCxnSpPr>
            <p:nvPr/>
          </p:nvCxnSpPr>
          <p:spPr>
            <a:xfrm>
              <a:off x="1863085" y="5203511"/>
              <a:ext cx="1723572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se šipkou 75">
              <a:extLst>
                <a:ext uri="{FF2B5EF4-FFF2-40B4-BE49-F238E27FC236}">
                  <a16:creationId xmlns:a16="http://schemas.microsoft.com/office/drawing/2014/main" id="{F45AB37C-B4AF-4E24-81A2-9D92242941BC}"/>
                </a:ext>
              </a:extLst>
            </p:cNvPr>
            <p:cNvCxnSpPr>
              <a:cxnSpLocks/>
            </p:cNvCxnSpPr>
            <p:nvPr/>
          </p:nvCxnSpPr>
          <p:spPr>
            <a:xfrm>
              <a:off x="1863085" y="2690542"/>
              <a:ext cx="0" cy="69832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nice 76">
              <a:extLst>
                <a:ext uri="{FF2B5EF4-FFF2-40B4-BE49-F238E27FC236}">
                  <a16:creationId xmlns:a16="http://schemas.microsoft.com/office/drawing/2014/main" id="{D29C047A-C5F8-4E86-9F65-C9511C25B4F8}"/>
                </a:ext>
              </a:extLst>
            </p:cNvPr>
            <p:cNvCxnSpPr>
              <a:cxnSpLocks/>
            </p:cNvCxnSpPr>
            <p:nvPr/>
          </p:nvCxnSpPr>
          <p:spPr>
            <a:xfrm>
              <a:off x="1863085" y="3765325"/>
              <a:ext cx="0" cy="14381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se šipkou 77">
              <a:extLst>
                <a:ext uri="{FF2B5EF4-FFF2-40B4-BE49-F238E27FC236}">
                  <a16:creationId xmlns:a16="http://schemas.microsoft.com/office/drawing/2014/main" id="{88C2095B-D363-42C5-AFF1-B9DE7B78A8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6656" y="5203511"/>
              <a:ext cx="643572" cy="513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nice 78">
              <a:extLst>
                <a:ext uri="{FF2B5EF4-FFF2-40B4-BE49-F238E27FC236}">
                  <a16:creationId xmlns:a16="http://schemas.microsoft.com/office/drawing/2014/main" id="{EF7EDD59-F753-40C4-952A-9348BA71B855}"/>
                </a:ext>
              </a:extLst>
            </p:cNvPr>
            <p:cNvCxnSpPr>
              <a:cxnSpLocks/>
            </p:cNvCxnSpPr>
            <p:nvPr/>
          </p:nvCxnSpPr>
          <p:spPr>
            <a:xfrm>
              <a:off x="6054663" y="2498530"/>
              <a:ext cx="13779" cy="270498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Přímá spojnice se šipkou 79">
              <a:extLst>
                <a:ext uri="{FF2B5EF4-FFF2-40B4-BE49-F238E27FC236}">
                  <a16:creationId xmlns:a16="http://schemas.microsoft.com/office/drawing/2014/main" id="{D2089A05-3F5E-4F58-8CA5-F2A8A765B3AB}"/>
                </a:ext>
              </a:extLst>
            </p:cNvPr>
            <p:cNvCxnSpPr>
              <a:cxnSpLocks/>
            </p:cNvCxnSpPr>
            <p:nvPr/>
          </p:nvCxnSpPr>
          <p:spPr>
            <a:xfrm>
              <a:off x="6054663" y="2501863"/>
              <a:ext cx="335565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Přímá spojnice se šipkou 80">
              <a:extLst>
                <a:ext uri="{FF2B5EF4-FFF2-40B4-BE49-F238E27FC236}">
                  <a16:creationId xmlns:a16="http://schemas.microsoft.com/office/drawing/2014/main" id="{23DE7782-6062-438A-B02E-E11314EB4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6448" y="5203511"/>
              <a:ext cx="643572" cy="513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nice 81">
              <a:extLst>
                <a:ext uri="{FF2B5EF4-FFF2-40B4-BE49-F238E27FC236}">
                  <a16:creationId xmlns:a16="http://schemas.microsoft.com/office/drawing/2014/main" id="{3BBFA4CA-E90E-4EC9-A957-91762B873240}"/>
                </a:ext>
              </a:extLst>
            </p:cNvPr>
            <p:cNvCxnSpPr>
              <a:cxnSpLocks/>
            </p:cNvCxnSpPr>
            <p:nvPr/>
          </p:nvCxnSpPr>
          <p:spPr>
            <a:xfrm>
              <a:off x="8844455" y="2498530"/>
              <a:ext cx="13779" cy="270498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nice se šipkou 82">
              <a:extLst>
                <a:ext uri="{FF2B5EF4-FFF2-40B4-BE49-F238E27FC236}">
                  <a16:creationId xmlns:a16="http://schemas.microsoft.com/office/drawing/2014/main" id="{51F4AEDF-4DD5-4315-8CD4-A019A646B0B6}"/>
                </a:ext>
              </a:extLst>
            </p:cNvPr>
            <p:cNvCxnSpPr>
              <a:cxnSpLocks/>
            </p:cNvCxnSpPr>
            <p:nvPr/>
          </p:nvCxnSpPr>
          <p:spPr>
            <a:xfrm>
              <a:off x="8844455" y="2501863"/>
              <a:ext cx="335565" cy="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7C8F52-7519-F2E1-41F8-EF333CCC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071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Nadpis 1">
            <a:extLst>
              <a:ext uri="{FF2B5EF4-FFF2-40B4-BE49-F238E27FC236}">
                <a16:creationId xmlns:a16="http://schemas.microsoft.com/office/drawing/2014/main" id="{37705093-4243-466F-AEE8-C7B77DB5906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77602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02537" y="2127505"/>
            <a:ext cx="4246245" cy="2228215"/>
          </a:xfrm>
          <a:custGeom>
            <a:avLst/>
            <a:gdLst/>
            <a:ahLst/>
            <a:cxnLst/>
            <a:rect l="l" t="t" r="r" b="b"/>
            <a:pathLst>
              <a:path w="4246245" h="2228215">
                <a:moveTo>
                  <a:pt x="4245864" y="0"/>
                </a:moveTo>
                <a:lnTo>
                  <a:pt x="0" y="0"/>
                </a:lnTo>
                <a:lnTo>
                  <a:pt x="0" y="2228088"/>
                </a:lnTo>
                <a:lnTo>
                  <a:pt x="4245864" y="2228088"/>
                </a:lnTo>
                <a:lnTo>
                  <a:pt x="4245864" y="0"/>
                </a:lnTo>
                <a:close/>
              </a:path>
            </a:pathLst>
          </a:custGeom>
          <a:solidFill>
            <a:srgbClr val="F5DFEE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02537" y="1879093"/>
            <a:ext cx="4246245" cy="225703"/>
          </a:xfrm>
          <a:prstGeom prst="rect">
            <a:avLst/>
          </a:prstGeom>
          <a:solidFill>
            <a:srgbClr val="E1A8D2"/>
          </a:solidFill>
        </p:spPr>
        <p:txBody>
          <a:bodyPr vert="horz" wrap="square" lIns="0" tIns="10160" rIns="0" bIns="0" rtlCol="0">
            <a:spAutoFit/>
          </a:bodyPr>
          <a:lstStyle/>
          <a:p>
            <a:pPr marL="1270" algn="ctr">
              <a:spcBef>
                <a:spcPts val="80"/>
              </a:spcBef>
            </a:pPr>
            <a:r>
              <a:rPr sz="1400" spc="-65" dirty="0">
                <a:latin typeface="Arial"/>
                <a:cs typeface="Arial"/>
              </a:rPr>
              <a:t>Real-Time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Kinetic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02537" y="2127505"/>
            <a:ext cx="4246245" cy="212622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410209" indent="-287020">
              <a:buChar char="•"/>
              <a:tabLst>
                <a:tab pos="410209" algn="l"/>
                <a:tab pos="410845" algn="l"/>
              </a:tabLst>
            </a:pPr>
            <a:r>
              <a:rPr sz="1200" spc="-40" dirty="0">
                <a:latin typeface="Arial"/>
                <a:cs typeface="Arial"/>
              </a:rPr>
              <a:t>RealTime-Glo</a:t>
            </a:r>
            <a:r>
              <a:rPr sz="1200" spc="-60" baseline="24305" dirty="0">
                <a:latin typeface="Arial"/>
                <a:cs typeface="Arial"/>
              </a:rPr>
              <a:t>TM </a:t>
            </a:r>
            <a:r>
              <a:rPr sz="1200" spc="-40" dirty="0">
                <a:latin typeface="Arial"/>
                <a:cs typeface="Arial"/>
              </a:rPr>
              <a:t>MT </a:t>
            </a:r>
            <a:r>
              <a:rPr sz="1200" spc="-30" dirty="0">
                <a:latin typeface="Arial"/>
                <a:cs typeface="Arial"/>
              </a:rPr>
              <a:t>Cell Viability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410209" indent="-287020">
              <a:spcBef>
                <a:spcPts val="75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40" dirty="0">
                <a:latin typeface="Arial"/>
                <a:cs typeface="Arial"/>
              </a:rPr>
              <a:t>RealTime-Glo</a:t>
            </a:r>
            <a:r>
              <a:rPr sz="1200" spc="-60" baseline="24305" dirty="0">
                <a:latin typeface="Arial"/>
                <a:cs typeface="Arial"/>
              </a:rPr>
              <a:t>TM </a:t>
            </a:r>
            <a:r>
              <a:rPr sz="1200" spc="-30" dirty="0">
                <a:latin typeface="Arial"/>
                <a:cs typeface="Arial"/>
              </a:rPr>
              <a:t>Annexin </a:t>
            </a:r>
            <a:r>
              <a:rPr sz="1200" spc="-70" dirty="0">
                <a:latin typeface="Arial"/>
                <a:cs typeface="Arial"/>
              </a:rPr>
              <a:t>V </a:t>
            </a:r>
            <a:r>
              <a:rPr sz="1200" spc="-25" dirty="0">
                <a:latin typeface="Arial"/>
                <a:cs typeface="Arial"/>
              </a:rPr>
              <a:t>Apoptosis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-25" dirty="0">
                <a:latin typeface="Arial"/>
                <a:cs typeface="Arial"/>
              </a:rPr>
              <a:t>Necrosis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410209" indent="-287020">
              <a:spcBef>
                <a:spcPts val="76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40" dirty="0">
                <a:latin typeface="Arial"/>
                <a:cs typeface="Arial"/>
              </a:rPr>
              <a:t>RealTime-Glo</a:t>
            </a:r>
            <a:r>
              <a:rPr sz="1200" spc="-60" baseline="24305" dirty="0">
                <a:latin typeface="Arial"/>
                <a:cs typeface="Arial"/>
              </a:rPr>
              <a:t>TM </a:t>
            </a:r>
            <a:r>
              <a:rPr sz="1200" spc="-25" dirty="0">
                <a:latin typeface="Arial"/>
                <a:cs typeface="Arial"/>
              </a:rPr>
              <a:t>Extracellular </a:t>
            </a:r>
            <a:r>
              <a:rPr sz="1200" spc="-90" dirty="0">
                <a:latin typeface="Arial"/>
                <a:cs typeface="Arial"/>
              </a:rPr>
              <a:t>ATP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410209" indent="-287020">
              <a:spcBef>
                <a:spcPts val="75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40" dirty="0">
                <a:latin typeface="Arial"/>
                <a:cs typeface="Arial"/>
              </a:rPr>
              <a:t>CellTox-Green</a:t>
            </a:r>
            <a:r>
              <a:rPr sz="1200" spc="-60" baseline="24305" dirty="0">
                <a:latin typeface="Arial"/>
                <a:cs typeface="Arial"/>
              </a:rPr>
              <a:t>TM </a:t>
            </a:r>
            <a:r>
              <a:rPr sz="1200" spc="-20" dirty="0">
                <a:latin typeface="Arial"/>
                <a:cs typeface="Arial"/>
              </a:rPr>
              <a:t>Cytotoxicity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410209" indent="-287020">
              <a:spcBef>
                <a:spcPts val="76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20" dirty="0">
                <a:latin typeface="Arial"/>
                <a:cs typeface="Arial"/>
              </a:rPr>
              <a:t>Nano-Glo</a:t>
            </a:r>
            <a:r>
              <a:rPr sz="1200" spc="-30" baseline="24305" dirty="0">
                <a:latin typeface="Arial"/>
                <a:cs typeface="Arial"/>
              </a:rPr>
              <a:t>® </a:t>
            </a:r>
            <a:r>
              <a:rPr sz="1200" spc="-35" dirty="0">
                <a:latin typeface="Arial"/>
                <a:cs typeface="Arial"/>
              </a:rPr>
              <a:t>Live </a:t>
            </a:r>
            <a:r>
              <a:rPr sz="1200" spc="-30" dirty="0">
                <a:latin typeface="Arial"/>
                <a:cs typeface="Arial"/>
              </a:rPr>
              <a:t>Cell </a:t>
            </a:r>
            <a:r>
              <a:rPr sz="1200" spc="-45" dirty="0">
                <a:latin typeface="Arial"/>
                <a:cs typeface="Arial"/>
              </a:rPr>
              <a:t>Assay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System</a:t>
            </a:r>
            <a:endParaRPr sz="1200" dirty="0">
              <a:latin typeface="Arial"/>
              <a:cs typeface="Arial"/>
            </a:endParaRPr>
          </a:p>
          <a:p>
            <a:pPr marL="410209" indent="-287020">
              <a:spcBef>
                <a:spcPts val="750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20" dirty="0">
                <a:latin typeface="Arial"/>
                <a:cs typeface="Arial"/>
              </a:rPr>
              <a:t>Nano-Glo</a:t>
            </a:r>
            <a:r>
              <a:rPr sz="1200" spc="-30" baseline="24305" dirty="0">
                <a:latin typeface="Arial"/>
                <a:cs typeface="Arial"/>
              </a:rPr>
              <a:t>® </a:t>
            </a:r>
            <a:r>
              <a:rPr sz="1200" spc="-40" dirty="0">
                <a:latin typeface="Arial"/>
                <a:cs typeface="Arial"/>
              </a:rPr>
              <a:t>Vivazine</a:t>
            </a:r>
            <a:r>
              <a:rPr sz="1200" spc="-60" baseline="24305" dirty="0">
                <a:latin typeface="Arial"/>
                <a:cs typeface="Arial"/>
              </a:rPr>
              <a:t>TM </a:t>
            </a:r>
            <a:r>
              <a:rPr sz="1200" spc="-35" dirty="0">
                <a:latin typeface="Arial"/>
                <a:cs typeface="Arial"/>
              </a:rPr>
              <a:t>Live </a:t>
            </a:r>
            <a:r>
              <a:rPr sz="1200" spc="-30" dirty="0">
                <a:latin typeface="Arial"/>
                <a:cs typeface="Arial"/>
              </a:rPr>
              <a:t>Cell</a:t>
            </a:r>
            <a:r>
              <a:rPr sz="1200" spc="-17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Substrate</a:t>
            </a:r>
            <a:endParaRPr sz="1200" dirty="0">
              <a:latin typeface="Arial"/>
              <a:cs typeface="Arial"/>
            </a:endParaRPr>
          </a:p>
          <a:p>
            <a:pPr marL="410209" indent="-287020">
              <a:spcBef>
                <a:spcPts val="755"/>
              </a:spcBef>
              <a:buChar char="•"/>
              <a:tabLst>
                <a:tab pos="410209" algn="l"/>
                <a:tab pos="410845" algn="l"/>
              </a:tabLst>
            </a:pPr>
            <a:r>
              <a:rPr sz="1200" spc="-20" dirty="0">
                <a:latin typeface="Arial"/>
                <a:cs typeface="Arial"/>
              </a:rPr>
              <a:t>Nano-Glo</a:t>
            </a:r>
            <a:r>
              <a:rPr sz="1200" spc="-30" baseline="24305" dirty="0">
                <a:latin typeface="Arial"/>
                <a:cs typeface="Arial"/>
              </a:rPr>
              <a:t>® </a:t>
            </a:r>
            <a:r>
              <a:rPr sz="1200" spc="-35" dirty="0">
                <a:latin typeface="Arial"/>
                <a:cs typeface="Arial"/>
              </a:rPr>
              <a:t>Endurazine</a:t>
            </a:r>
            <a:r>
              <a:rPr sz="1200" spc="-52" baseline="24305" dirty="0">
                <a:latin typeface="Arial"/>
                <a:cs typeface="Arial"/>
              </a:rPr>
              <a:t>TM </a:t>
            </a:r>
            <a:r>
              <a:rPr sz="1200" spc="-35" dirty="0">
                <a:latin typeface="Arial"/>
                <a:cs typeface="Arial"/>
              </a:rPr>
              <a:t>Live </a:t>
            </a:r>
            <a:r>
              <a:rPr sz="1200" spc="-30" dirty="0">
                <a:latin typeface="Arial"/>
                <a:cs typeface="Arial"/>
              </a:rPr>
              <a:t>Cell</a:t>
            </a:r>
            <a:r>
              <a:rPr sz="1200" spc="-204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Substrate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69733" y="5015142"/>
            <a:ext cx="7409822" cy="1171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0823" y="4567428"/>
            <a:ext cx="8395970" cy="224154"/>
          </a:xfrm>
          <a:custGeom>
            <a:avLst/>
            <a:gdLst/>
            <a:ahLst/>
            <a:cxnLst/>
            <a:rect l="l" t="t" r="r" b="b"/>
            <a:pathLst>
              <a:path w="8395970" h="224154">
                <a:moveTo>
                  <a:pt x="8395716" y="0"/>
                </a:moveTo>
                <a:lnTo>
                  <a:pt x="0" y="0"/>
                </a:lnTo>
                <a:lnTo>
                  <a:pt x="0" y="224028"/>
                </a:lnTo>
                <a:lnTo>
                  <a:pt x="8395716" y="224028"/>
                </a:lnTo>
                <a:lnTo>
                  <a:pt x="8395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99260" y="4508372"/>
            <a:ext cx="965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7E7E7E"/>
                </a:solidFill>
                <a:latin typeface="Arial"/>
                <a:cs typeface="Arial"/>
              </a:rPr>
              <a:t>Workflow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22120" y="6508496"/>
            <a:ext cx="6546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Cytotoxicity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20824" y="6545581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3" y="0"/>
                </a:moveTo>
                <a:lnTo>
                  <a:pt x="0" y="0"/>
                </a:lnTo>
                <a:lnTo>
                  <a:pt x="0" y="109728"/>
                </a:lnTo>
                <a:lnTo>
                  <a:pt x="47243" y="109728"/>
                </a:lnTo>
                <a:lnTo>
                  <a:pt x="47243" y="0"/>
                </a:lnTo>
                <a:close/>
              </a:path>
            </a:pathLst>
          </a:custGeom>
          <a:solidFill>
            <a:srgbClr val="F59E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11550" y="6508496"/>
            <a:ext cx="11620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5" dirty="0">
                <a:latin typeface="Arial"/>
                <a:cs typeface="Arial"/>
              </a:rPr>
              <a:t>Metabolic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phenotype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09317" y="6545581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3" y="0"/>
                </a:moveTo>
                <a:lnTo>
                  <a:pt x="0" y="0"/>
                </a:lnTo>
                <a:lnTo>
                  <a:pt x="0" y="109728"/>
                </a:lnTo>
                <a:lnTo>
                  <a:pt x="47243" y="109728"/>
                </a:lnTo>
                <a:lnTo>
                  <a:pt x="4724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10582" y="6508496"/>
            <a:ext cx="5651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Apoptosis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08349" y="6545581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3" y="0"/>
                </a:moveTo>
                <a:lnTo>
                  <a:pt x="0" y="0"/>
                </a:lnTo>
                <a:lnTo>
                  <a:pt x="0" y="109728"/>
                </a:lnTo>
                <a:lnTo>
                  <a:pt x="47243" y="109728"/>
                </a:lnTo>
                <a:lnTo>
                  <a:pt x="47243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208270" y="6508496"/>
            <a:ext cx="6743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30" dirty="0">
                <a:latin typeface="Arial"/>
                <a:cs typeface="Arial"/>
              </a:rPr>
              <a:t>Cell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Viability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05401" y="6545581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4" y="0"/>
                </a:moveTo>
                <a:lnTo>
                  <a:pt x="0" y="0"/>
                </a:lnTo>
                <a:lnTo>
                  <a:pt x="0" y="109728"/>
                </a:lnTo>
                <a:lnTo>
                  <a:pt x="47244" y="109728"/>
                </a:lnTo>
                <a:lnTo>
                  <a:pt x="47244" y="0"/>
                </a:lnTo>
                <a:close/>
              </a:path>
            </a:pathLst>
          </a:custGeom>
          <a:solidFill>
            <a:srgbClr val="79A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118352" y="6508496"/>
            <a:ext cx="149479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Protein:Protein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Interactions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16752" y="6545581"/>
            <a:ext cx="45720" cy="109855"/>
          </a:xfrm>
          <a:custGeom>
            <a:avLst/>
            <a:gdLst/>
            <a:ahLst/>
            <a:cxnLst/>
            <a:rect l="l" t="t" r="r" b="b"/>
            <a:pathLst>
              <a:path w="45720" h="109854">
                <a:moveTo>
                  <a:pt x="45720" y="0"/>
                </a:moveTo>
                <a:lnTo>
                  <a:pt x="0" y="0"/>
                </a:lnTo>
                <a:lnTo>
                  <a:pt x="0" y="109728"/>
                </a:lnTo>
                <a:lnTo>
                  <a:pt x="45720" y="109728"/>
                </a:lnTo>
                <a:lnTo>
                  <a:pt x="45720" y="0"/>
                </a:lnTo>
                <a:close/>
              </a:path>
            </a:pathLst>
          </a:custGeom>
          <a:solidFill>
            <a:srgbClr val="4DA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857490" y="6508496"/>
            <a:ext cx="10985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Target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Engagement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754112" y="6545581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4" y="0"/>
                </a:moveTo>
                <a:lnTo>
                  <a:pt x="0" y="0"/>
                </a:lnTo>
                <a:lnTo>
                  <a:pt x="0" y="109728"/>
                </a:lnTo>
                <a:lnTo>
                  <a:pt x="47244" y="109728"/>
                </a:lnTo>
                <a:lnTo>
                  <a:pt x="47244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195561" y="6508496"/>
            <a:ext cx="11252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Reporter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Expression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092184" y="6545581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4" y="0"/>
                </a:moveTo>
                <a:lnTo>
                  <a:pt x="0" y="0"/>
                </a:lnTo>
                <a:lnTo>
                  <a:pt x="0" y="109728"/>
                </a:lnTo>
                <a:lnTo>
                  <a:pt x="47244" y="109728"/>
                </a:lnTo>
                <a:lnTo>
                  <a:pt x="47244" y="0"/>
                </a:lnTo>
                <a:close/>
              </a:path>
            </a:pathLst>
          </a:custGeom>
          <a:solidFill>
            <a:srgbClr val="73BA6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4800600" y="2377439"/>
            <a:ext cx="1409700" cy="1777364"/>
            <a:chOff x="3276600" y="2377439"/>
            <a:chExt cx="1409700" cy="1777364"/>
          </a:xfrm>
        </p:grpSpPr>
        <p:sp>
          <p:nvSpPr>
            <p:cNvPr id="29" name="object 29"/>
            <p:cNvSpPr/>
            <p:nvPr/>
          </p:nvSpPr>
          <p:spPr>
            <a:xfrm>
              <a:off x="3538727" y="2377439"/>
              <a:ext cx="47625" cy="108585"/>
            </a:xfrm>
            <a:custGeom>
              <a:avLst/>
              <a:gdLst/>
              <a:ahLst/>
              <a:cxnLst/>
              <a:rect l="l" t="t" r="r" b="b"/>
              <a:pathLst>
                <a:path w="47625" h="108585">
                  <a:moveTo>
                    <a:pt x="47244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47244" y="108203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79A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38472" y="2654807"/>
              <a:ext cx="47625" cy="109855"/>
            </a:xfrm>
            <a:custGeom>
              <a:avLst/>
              <a:gdLst/>
              <a:ahLst/>
              <a:cxnLst/>
              <a:rect l="l" t="t" r="r" b="b"/>
              <a:pathLst>
                <a:path w="47625" h="109855">
                  <a:moveTo>
                    <a:pt x="47244" y="0"/>
                  </a:moveTo>
                  <a:lnTo>
                    <a:pt x="0" y="0"/>
                  </a:lnTo>
                  <a:lnTo>
                    <a:pt x="0" y="109727"/>
                  </a:lnTo>
                  <a:lnTo>
                    <a:pt x="47244" y="109727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40608" y="2947428"/>
              <a:ext cx="288290" cy="375285"/>
            </a:xfrm>
            <a:custGeom>
              <a:avLst/>
              <a:gdLst/>
              <a:ahLst/>
              <a:cxnLst/>
              <a:rect l="l" t="t" r="r" b="b"/>
              <a:pathLst>
                <a:path w="288289" h="375285">
                  <a:moveTo>
                    <a:pt x="47244" y="265176"/>
                  </a:moveTo>
                  <a:lnTo>
                    <a:pt x="0" y="265176"/>
                  </a:lnTo>
                  <a:lnTo>
                    <a:pt x="0" y="374891"/>
                  </a:lnTo>
                  <a:lnTo>
                    <a:pt x="47244" y="374891"/>
                  </a:lnTo>
                  <a:lnTo>
                    <a:pt x="47244" y="265176"/>
                  </a:lnTo>
                  <a:close/>
                </a:path>
                <a:path w="288289" h="375285">
                  <a:moveTo>
                    <a:pt x="288036" y="0"/>
                  </a:moveTo>
                  <a:lnTo>
                    <a:pt x="240792" y="0"/>
                  </a:lnTo>
                  <a:lnTo>
                    <a:pt x="240792" y="109715"/>
                  </a:lnTo>
                  <a:lnTo>
                    <a:pt x="288036" y="109715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F59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276600" y="3493007"/>
              <a:ext cx="637540" cy="661670"/>
            </a:xfrm>
            <a:custGeom>
              <a:avLst/>
              <a:gdLst/>
              <a:ahLst/>
              <a:cxnLst/>
              <a:rect l="l" t="t" r="r" b="b"/>
              <a:pathLst>
                <a:path w="637539" h="661670">
                  <a:moveTo>
                    <a:pt x="47244" y="0"/>
                  </a:moveTo>
                  <a:lnTo>
                    <a:pt x="0" y="0"/>
                  </a:lnTo>
                  <a:lnTo>
                    <a:pt x="0" y="109728"/>
                  </a:lnTo>
                  <a:lnTo>
                    <a:pt x="47244" y="109728"/>
                  </a:lnTo>
                  <a:lnTo>
                    <a:pt x="47244" y="0"/>
                  </a:lnTo>
                  <a:close/>
                </a:path>
                <a:path w="637539" h="661670">
                  <a:moveTo>
                    <a:pt x="475488" y="283464"/>
                  </a:moveTo>
                  <a:lnTo>
                    <a:pt x="428244" y="283464"/>
                  </a:lnTo>
                  <a:lnTo>
                    <a:pt x="428244" y="391668"/>
                  </a:lnTo>
                  <a:lnTo>
                    <a:pt x="475488" y="391668"/>
                  </a:lnTo>
                  <a:lnTo>
                    <a:pt x="475488" y="283464"/>
                  </a:lnTo>
                  <a:close/>
                </a:path>
                <a:path w="637539" h="661670">
                  <a:moveTo>
                    <a:pt x="637032" y="553212"/>
                  </a:moveTo>
                  <a:lnTo>
                    <a:pt x="589788" y="553212"/>
                  </a:lnTo>
                  <a:lnTo>
                    <a:pt x="589788" y="661416"/>
                  </a:lnTo>
                  <a:lnTo>
                    <a:pt x="637032" y="661416"/>
                  </a:lnTo>
                  <a:lnTo>
                    <a:pt x="637032" y="553212"/>
                  </a:lnTo>
                  <a:close/>
                </a:path>
              </a:pathLst>
            </a:custGeom>
            <a:solidFill>
              <a:srgbClr val="4DA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387852" y="3493007"/>
              <a:ext cx="47625" cy="109855"/>
            </a:xfrm>
            <a:custGeom>
              <a:avLst/>
              <a:gdLst/>
              <a:ahLst/>
              <a:cxnLst/>
              <a:rect l="l" t="t" r="r" b="b"/>
              <a:pathLst>
                <a:path w="47625" h="109854">
                  <a:moveTo>
                    <a:pt x="47244" y="0"/>
                  </a:moveTo>
                  <a:lnTo>
                    <a:pt x="0" y="0"/>
                  </a:lnTo>
                  <a:lnTo>
                    <a:pt x="0" y="109727"/>
                  </a:lnTo>
                  <a:lnTo>
                    <a:pt x="47244" y="109727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500627" y="3493007"/>
              <a:ext cx="47625" cy="109855"/>
            </a:xfrm>
            <a:custGeom>
              <a:avLst/>
              <a:gdLst/>
              <a:ahLst/>
              <a:cxnLst/>
              <a:rect l="l" t="t" r="r" b="b"/>
              <a:pathLst>
                <a:path w="47625" h="109854">
                  <a:moveTo>
                    <a:pt x="47244" y="0"/>
                  </a:moveTo>
                  <a:lnTo>
                    <a:pt x="0" y="0"/>
                  </a:lnTo>
                  <a:lnTo>
                    <a:pt x="0" y="109727"/>
                  </a:lnTo>
                  <a:lnTo>
                    <a:pt x="47244" y="109727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73B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25240" y="3777995"/>
              <a:ext cx="47625" cy="109855"/>
            </a:xfrm>
            <a:custGeom>
              <a:avLst/>
              <a:gdLst/>
              <a:ahLst/>
              <a:cxnLst/>
              <a:rect l="l" t="t" r="r" b="b"/>
              <a:pathLst>
                <a:path w="47625" h="109854">
                  <a:moveTo>
                    <a:pt x="47244" y="0"/>
                  </a:moveTo>
                  <a:lnTo>
                    <a:pt x="0" y="0"/>
                  </a:lnTo>
                  <a:lnTo>
                    <a:pt x="0" y="109727"/>
                  </a:lnTo>
                  <a:lnTo>
                    <a:pt x="47244" y="109727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36491" y="3777995"/>
              <a:ext cx="47625" cy="109855"/>
            </a:xfrm>
            <a:custGeom>
              <a:avLst/>
              <a:gdLst/>
              <a:ahLst/>
              <a:cxnLst/>
              <a:rect l="l" t="t" r="r" b="b"/>
              <a:pathLst>
                <a:path w="47625" h="109854">
                  <a:moveTo>
                    <a:pt x="47244" y="0"/>
                  </a:moveTo>
                  <a:lnTo>
                    <a:pt x="0" y="0"/>
                  </a:lnTo>
                  <a:lnTo>
                    <a:pt x="0" y="109727"/>
                  </a:lnTo>
                  <a:lnTo>
                    <a:pt x="47244" y="109727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73B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71544" y="4046219"/>
              <a:ext cx="47625" cy="108585"/>
            </a:xfrm>
            <a:custGeom>
              <a:avLst/>
              <a:gdLst/>
              <a:ahLst/>
              <a:cxnLst/>
              <a:rect l="l" t="t" r="r" b="b"/>
              <a:pathLst>
                <a:path w="47625" h="108585">
                  <a:moveTo>
                    <a:pt x="47244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47244" y="108203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084319" y="4046219"/>
              <a:ext cx="47625" cy="108585"/>
            </a:xfrm>
            <a:custGeom>
              <a:avLst/>
              <a:gdLst/>
              <a:ahLst/>
              <a:cxnLst/>
              <a:rect l="l" t="t" r="r" b="b"/>
              <a:pathLst>
                <a:path w="47625" h="108585">
                  <a:moveTo>
                    <a:pt x="47244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47244" y="108203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73BA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639055" y="2656331"/>
              <a:ext cx="47625" cy="108585"/>
            </a:xfrm>
            <a:custGeom>
              <a:avLst/>
              <a:gdLst/>
              <a:ahLst/>
              <a:cxnLst/>
              <a:rect l="l" t="t" r="r" b="b"/>
              <a:pathLst>
                <a:path w="47625" h="108585">
                  <a:moveTo>
                    <a:pt x="47244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47244" y="108203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59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Zástupný obsah 2">
            <a:extLst>
              <a:ext uri="{FF2B5EF4-FFF2-40B4-BE49-F238E27FC236}">
                <a16:creationId xmlns:a16="http://schemas.microsoft.com/office/drawing/2014/main" id="{7B1C4F1D-1B19-4BEB-B431-8E10A1C74EF1}"/>
              </a:ext>
            </a:extLst>
          </p:cNvPr>
          <p:cNvSpPr txBox="1">
            <a:spLocks/>
          </p:cNvSpPr>
          <p:nvPr/>
        </p:nvSpPr>
        <p:spPr>
          <a:xfrm>
            <a:off x="6443724" y="2220460"/>
            <a:ext cx="4818443" cy="2521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(no transfer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toxic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instrument/software</a:t>
            </a:r>
          </a:p>
        </p:txBody>
      </p:sp>
      <p:pic>
        <p:nvPicPr>
          <p:cNvPr id="43" name="Obrázek 42" descr="Obsah obrázku kreslení, stůl&#10;&#10;Popis byl vytvořen automaticky">
            <a:extLst>
              <a:ext uri="{FF2B5EF4-FFF2-40B4-BE49-F238E27FC236}">
                <a16:creationId xmlns:a16="http://schemas.microsoft.com/office/drawing/2014/main" id="{640F7C92-E189-4C4E-AE8C-EE156376C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464D44-278F-8704-ACA5-87A78D6F05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31</a:t>
            </a:fld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1">
            <a:extLst>
              <a:ext uri="{FF2B5EF4-FFF2-40B4-BE49-F238E27FC236}">
                <a16:creationId xmlns:a16="http://schemas.microsoft.com/office/drawing/2014/main" id="{50F46705-C71D-4214-9350-501A6ACCD09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77602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Live-Cell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2020823" y="2115311"/>
            <a:ext cx="4229100" cy="1739264"/>
          </a:xfrm>
          <a:custGeom>
            <a:avLst/>
            <a:gdLst/>
            <a:ahLst/>
            <a:cxnLst/>
            <a:rect l="l" t="t" r="r" b="b"/>
            <a:pathLst>
              <a:path w="4229100" h="1739264">
                <a:moveTo>
                  <a:pt x="4229100" y="0"/>
                </a:moveTo>
                <a:lnTo>
                  <a:pt x="0" y="0"/>
                </a:lnTo>
                <a:lnTo>
                  <a:pt x="0" y="1738883"/>
                </a:lnTo>
                <a:lnTo>
                  <a:pt x="4229100" y="1738883"/>
                </a:lnTo>
                <a:lnTo>
                  <a:pt x="4229100" y="0"/>
                </a:lnTo>
                <a:close/>
              </a:path>
            </a:pathLst>
          </a:custGeom>
          <a:solidFill>
            <a:srgbClr val="F5DFEE">
              <a:alpha val="2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0823" y="1874520"/>
            <a:ext cx="4229100" cy="225062"/>
          </a:xfrm>
          <a:prstGeom prst="rect">
            <a:avLst/>
          </a:prstGeom>
          <a:solidFill>
            <a:srgbClr val="E1A8D2"/>
          </a:solidFill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400" spc="-50" dirty="0">
                <a:highlight>
                  <a:srgbClr val="E395D4"/>
                </a:highlight>
                <a:latin typeface="Arial"/>
                <a:cs typeface="Arial"/>
              </a:rPr>
              <a:t>Timed</a:t>
            </a:r>
            <a:r>
              <a:rPr sz="1400" spc="-55" dirty="0">
                <a:highlight>
                  <a:srgbClr val="E395D4"/>
                </a:highlight>
                <a:latin typeface="Arial"/>
                <a:cs typeface="Arial"/>
              </a:rPr>
              <a:t> </a:t>
            </a:r>
            <a:r>
              <a:rPr sz="1400" spc="-30" dirty="0">
                <a:highlight>
                  <a:srgbClr val="E395D4"/>
                </a:highlight>
                <a:latin typeface="Arial"/>
                <a:cs typeface="Arial"/>
              </a:rPr>
              <a:t>Kinetic</a:t>
            </a:r>
            <a:endParaRPr sz="1400">
              <a:highlight>
                <a:srgbClr val="E395D4"/>
              </a:highlight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20823" y="2115311"/>
            <a:ext cx="4229100" cy="150746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377190" indent="-287020">
              <a:spcBef>
                <a:spcPts val="5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30" dirty="0">
                <a:latin typeface="Arial"/>
                <a:cs typeface="Arial"/>
              </a:rPr>
              <a:t>LDH-Glo</a:t>
            </a:r>
            <a:r>
              <a:rPr sz="1200" spc="-44" baseline="24305" dirty="0">
                <a:latin typeface="Arial"/>
                <a:cs typeface="Arial"/>
              </a:rPr>
              <a:t>TM </a:t>
            </a:r>
            <a:r>
              <a:rPr sz="1200" spc="-20" dirty="0">
                <a:latin typeface="Arial"/>
                <a:cs typeface="Arial"/>
              </a:rPr>
              <a:t>Cytotoxicity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5" dirty="0">
                <a:latin typeface="Arial"/>
                <a:cs typeface="Arial"/>
              </a:rPr>
              <a:t>Glucose-Glo</a:t>
            </a:r>
            <a:r>
              <a:rPr sz="1200" spc="-37" baseline="24305" dirty="0">
                <a:latin typeface="Arial"/>
                <a:cs typeface="Arial"/>
              </a:rPr>
              <a:t>TM</a:t>
            </a:r>
            <a:r>
              <a:rPr sz="1200" spc="120" baseline="2430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0" dirty="0">
                <a:latin typeface="Arial"/>
                <a:cs typeface="Arial"/>
              </a:rPr>
              <a:t>Lactate-Glo</a:t>
            </a:r>
            <a:r>
              <a:rPr sz="1200" spc="-30" baseline="24305" dirty="0">
                <a:latin typeface="Arial"/>
                <a:cs typeface="Arial"/>
              </a:rPr>
              <a:t>TM</a:t>
            </a:r>
            <a:r>
              <a:rPr sz="1200" spc="179" baseline="2430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377190" indent="-287020">
              <a:spcBef>
                <a:spcPts val="745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5" dirty="0">
                <a:latin typeface="Arial"/>
                <a:cs typeface="Arial"/>
              </a:rPr>
              <a:t>Glutamate/Glutamine-Glo</a:t>
            </a:r>
            <a:r>
              <a:rPr sz="1200" spc="-37" baseline="24305" dirty="0">
                <a:latin typeface="Arial"/>
                <a:cs typeface="Arial"/>
              </a:rPr>
              <a:t>TM</a:t>
            </a:r>
            <a:r>
              <a:rPr sz="1200" spc="82" baseline="2430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  <a:p>
            <a:pPr marL="377190" indent="-287020">
              <a:spcBef>
                <a:spcPts val="740"/>
              </a:spcBef>
              <a:buChar char="•"/>
              <a:tabLst>
                <a:tab pos="377190" algn="l"/>
                <a:tab pos="377825" algn="l"/>
              </a:tabLst>
            </a:pPr>
            <a:r>
              <a:rPr sz="1200" spc="-25" dirty="0">
                <a:latin typeface="Arial"/>
                <a:cs typeface="Arial"/>
              </a:rPr>
              <a:t>Glutamate-Glo</a:t>
            </a:r>
            <a:r>
              <a:rPr sz="1200" spc="-37" baseline="24305" dirty="0">
                <a:latin typeface="Arial"/>
                <a:cs typeface="Arial"/>
              </a:rPr>
              <a:t>TM</a:t>
            </a:r>
            <a:r>
              <a:rPr sz="1200" spc="120" baseline="2430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Assay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470829" y="4666276"/>
            <a:ext cx="11310709" cy="1739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71917" y="4220896"/>
            <a:ext cx="8395970" cy="224154"/>
          </a:xfrm>
          <a:custGeom>
            <a:avLst/>
            <a:gdLst/>
            <a:ahLst/>
            <a:cxnLst/>
            <a:rect l="l" t="t" r="r" b="b"/>
            <a:pathLst>
              <a:path w="8395970" h="224154">
                <a:moveTo>
                  <a:pt x="8395716" y="0"/>
                </a:moveTo>
                <a:lnTo>
                  <a:pt x="0" y="0"/>
                </a:lnTo>
                <a:lnTo>
                  <a:pt x="0" y="224028"/>
                </a:lnTo>
                <a:lnTo>
                  <a:pt x="8395716" y="224028"/>
                </a:lnTo>
                <a:lnTo>
                  <a:pt x="839571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50354" y="4161840"/>
            <a:ext cx="965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7E7E7E"/>
                </a:solidFill>
                <a:latin typeface="Arial"/>
                <a:cs typeface="Arial"/>
              </a:rPr>
              <a:t>Workflow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29461" y="3863664"/>
            <a:ext cx="6546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Cytotoxicity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28165" y="3900749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3" y="0"/>
                </a:moveTo>
                <a:lnTo>
                  <a:pt x="0" y="0"/>
                </a:lnTo>
                <a:lnTo>
                  <a:pt x="0" y="109728"/>
                </a:lnTo>
                <a:lnTo>
                  <a:pt x="47243" y="109728"/>
                </a:lnTo>
                <a:lnTo>
                  <a:pt x="47243" y="0"/>
                </a:lnTo>
                <a:close/>
              </a:path>
            </a:pathLst>
          </a:custGeom>
          <a:solidFill>
            <a:srgbClr val="F59E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899916" y="2375916"/>
            <a:ext cx="876300" cy="1209040"/>
            <a:chOff x="2375916" y="2375916"/>
            <a:chExt cx="876300" cy="1209040"/>
          </a:xfrm>
        </p:grpSpPr>
        <p:sp>
          <p:nvSpPr>
            <p:cNvPr id="14" name="object 14"/>
            <p:cNvSpPr/>
            <p:nvPr/>
          </p:nvSpPr>
          <p:spPr>
            <a:xfrm>
              <a:off x="2909316" y="2375916"/>
              <a:ext cx="47625" cy="108585"/>
            </a:xfrm>
            <a:custGeom>
              <a:avLst/>
              <a:gdLst/>
              <a:ahLst/>
              <a:cxnLst/>
              <a:rect l="l" t="t" r="r" b="b"/>
              <a:pathLst>
                <a:path w="47625" h="108585">
                  <a:moveTo>
                    <a:pt x="4724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47243" y="108203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59E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75916" y="2651759"/>
              <a:ext cx="876300" cy="932815"/>
            </a:xfrm>
            <a:custGeom>
              <a:avLst/>
              <a:gdLst/>
              <a:ahLst/>
              <a:cxnLst/>
              <a:rect l="l" t="t" r="r" b="b"/>
              <a:pathLst>
                <a:path w="876300" h="932814">
                  <a:moveTo>
                    <a:pt x="47244" y="0"/>
                  </a:moveTo>
                  <a:lnTo>
                    <a:pt x="0" y="0"/>
                  </a:lnTo>
                  <a:lnTo>
                    <a:pt x="0" y="108204"/>
                  </a:lnTo>
                  <a:lnTo>
                    <a:pt x="47244" y="108204"/>
                  </a:lnTo>
                  <a:lnTo>
                    <a:pt x="47244" y="0"/>
                  </a:lnTo>
                  <a:close/>
                </a:path>
                <a:path w="876300" h="932814">
                  <a:moveTo>
                    <a:pt x="50292" y="277368"/>
                  </a:moveTo>
                  <a:lnTo>
                    <a:pt x="3048" y="277368"/>
                  </a:lnTo>
                  <a:lnTo>
                    <a:pt x="3048" y="387096"/>
                  </a:lnTo>
                  <a:lnTo>
                    <a:pt x="50292" y="387096"/>
                  </a:lnTo>
                  <a:lnTo>
                    <a:pt x="50292" y="277368"/>
                  </a:lnTo>
                  <a:close/>
                </a:path>
                <a:path w="876300" h="932814">
                  <a:moveTo>
                    <a:pt x="216408" y="824484"/>
                  </a:moveTo>
                  <a:lnTo>
                    <a:pt x="169164" y="824484"/>
                  </a:lnTo>
                  <a:lnTo>
                    <a:pt x="169164" y="932688"/>
                  </a:lnTo>
                  <a:lnTo>
                    <a:pt x="216408" y="932688"/>
                  </a:lnTo>
                  <a:lnTo>
                    <a:pt x="216408" y="824484"/>
                  </a:lnTo>
                  <a:close/>
                </a:path>
                <a:path w="876300" h="932814">
                  <a:moveTo>
                    <a:pt x="876300" y="551688"/>
                  </a:moveTo>
                  <a:lnTo>
                    <a:pt x="829056" y="551688"/>
                  </a:lnTo>
                  <a:lnTo>
                    <a:pt x="829056" y="659892"/>
                  </a:lnTo>
                  <a:lnTo>
                    <a:pt x="876300" y="659892"/>
                  </a:lnTo>
                  <a:lnTo>
                    <a:pt x="876300" y="55168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318891" y="3863664"/>
            <a:ext cx="116205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5" dirty="0">
                <a:latin typeface="Arial"/>
                <a:cs typeface="Arial"/>
              </a:rPr>
              <a:t>Metabolic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phenotype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16658" y="3900749"/>
            <a:ext cx="47625" cy="109855"/>
          </a:xfrm>
          <a:custGeom>
            <a:avLst/>
            <a:gdLst/>
            <a:ahLst/>
            <a:cxnLst/>
            <a:rect l="l" t="t" r="r" b="b"/>
            <a:pathLst>
              <a:path w="47625" h="109854">
                <a:moveTo>
                  <a:pt x="47243" y="0"/>
                </a:moveTo>
                <a:lnTo>
                  <a:pt x="0" y="0"/>
                </a:lnTo>
                <a:lnTo>
                  <a:pt x="0" y="109728"/>
                </a:lnTo>
                <a:lnTo>
                  <a:pt x="47243" y="109728"/>
                </a:lnTo>
                <a:lnTo>
                  <a:pt x="4724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rázek 24" descr="Obsah obrázku kreslení, stůl&#10;&#10;Popis byl vytvořen automaticky">
            <a:extLst>
              <a:ext uri="{FF2B5EF4-FFF2-40B4-BE49-F238E27FC236}">
                <a16:creationId xmlns:a16="http://schemas.microsoft.com/office/drawing/2014/main" id="{A9C6C794-1566-4865-9FC0-CFA6B5993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64FC5EFE-6789-41DC-B797-B4E2B145EF82}"/>
              </a:ext>
            </a:extLst>
          </p:cNvPr>
          <p:cNvSpPr txBox="1">
            <a:spLocks/>
          </p:cNvSpPr>
          <p:nvPr/>
        </p:nvSpPr>
        <p:spPr>
          <a:xfrm>
            <a:off x="6378610" y="1878017"/>
            <a:ext cx="5114797" cy="2521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periodic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supernatant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dillution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transfer,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sensitivity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limited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sensitivity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6CC9CC-CC18-837D-146B-9E238C7569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32</a:t>
            </a:fld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5DB940-331B-03D0-09E0-A9431007B6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33</a:t>
            </a:fld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F682D3-D189-9E68-ACE6-2514DEF7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50" y="605630"/>
            <a:ext cx="9226700" cy="564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9DB0A64-E727-BCE0-9781-9D0583FF2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98E7C2AE-8B2D-855F-2516-0159FB87B9EC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2522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000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r>
              <a:rPr lang="cs-CZ" sz="80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0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cs-CZ" sz="80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cs-CZ" sz="5400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54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400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cs-CZ" sz="54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400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continue</a:t>
            </a:r>
            <a:r>
              <a:rPr lang="cs-CZ" sz="54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400" dirty="0" err="1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5400" dirty="0">
                <a:ln w="0">
                  <a:solidFill>
                    <a:srgbClr val="D61535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10:50</a:t>
            </a:r>
          </a:p>
        </p:txBody>
      </p:sp>
    </p:spTree>
    <p:extLst>
      <p:ext uri="{BB962C8B-B14F-4D97-AF65-F5344CB8AC3E}">
        <p14:creationId xmlns:p14="http://schemas.microsoft.com/office/powerpoint/2010/main" val="1611980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162812"/>
            <a:ext cx="5266944" cy="4532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FAF51BA-ED2A-4879-8E4F-61D01EA30AC8}"/>
              </a:ext>
            </a:extLst>
          </p:cNvPr>
          <p:cNvSpPr txBox="1">
            <a:spLocks/>
          </p:cNvSpPr>
          <p:nvPr/>
        </p:nvSpPr>
        <p:spPr>
          <a:xfrm>
            <a:off x="838200" y="303944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-Glo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36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kreslení, stůl&#10;&#10;Popis byl vytvořen automaticky">
            <a:extLst>
              <a:ext uri="{FF2B5EF4-FFF2-40B4-BE49-F238E27FC236}">
                <a16:creationId xmlns:a16="http://schemas.microsoft.com/office/drawing/2014/main" id="{70FA96F7-A306-4F89-87BD-77FE07F38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86ED1B50-08D9-47DB-8393-97E9F3EA0ED7}"/>
              </a:ext>
            </a:extLst>
          </p:cNvPr>
          <p:cNvSpPr txBox="1">
            <a:spLocks/>
          </p:cNvSpPr>
          <p:nvPr/>
        </p:nvSpPr>
        <p:spPr>
          <a:xfrm>
            <a:off x="6505575" y="1817259"/>
            <a:ext cx="505355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nonlytic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prosubstrate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furimazine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medium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furimazine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diffuses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furimazine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medium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up to 72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F5338A-C795-4488-B96A-99240416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34</a:t>
            </a:fld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2767" y="3444241"/>
            <a:ext cx="9000744" cy="3285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9103" y="950975"/>
            <a:ext cx="1078992" cy="1188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65008" y="1655064"/>
            <a:ext cx="323215" cy="502920"/>
          </a:xfrm>
          <a:custGeom>
            <a:avLst/>
            <a:gdLst/>
            <a:ahLst/>
            <a:cxnLst/>
            <a:rect l="l" t="t" r="r" b="b"/>
            <a:pathLst>
              <a:path w="323215" h="502919">
                <a:moveTo>
                  <a:pt x="0" y="502919"/>
                </a:moveTo>
                <a:lnTo>
                  <a:pt x="323087" y="502919"/>
                </a:lnTo>
                <a:lnTo>
                  <a:pt x="323087" y="0"/>
                </a:lnTo>
                <a:lnTo>
                  <a:pt x="0" y="0"/>
                </a:lnTo>
                <a:lnTo>
                  <a:pt x="0" y="502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0224" y="972311"/>
            <a:ext cx="1078991" cy="1185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96128" y="1673352"/>
            <a:ext cx="323215" cy="502920"/>
          </a:xfrm>
          <a:custGeom>
            <a:avLst/>
            <a:gdLst/>
            <a:ahLst/>
            <a:cxnLst/>
            <a:rect l="l" t="t" r="r" b="b"/>
            <a:pathLst>
              <a:path w="323214" h="502919">
                <a:moveTo>
                  <a:pt x="0" y="502919"/>
                </a:moveTo>
                <a:lnTo>
                  <a:pt x="323087" y="502919"/>
                </a:lnTo>
                <a:lnTo>
                  <a:pt x="323087" y="0"/>
                </a:lnTo>
                <a:lnTo>
                  <a:pt x="0" y="0"/>
                </a:lnTo>
                <a:lnTo>
                  <a:pt x="0" y="502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6416" y="972312"/>
            <a:ext cx="7013448" cy="2843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63EC7401-F522-4ACE-8739-E562D835FB23}"/>
              </a:ext>
            </a:extLst>
          </p:cNvPr>
          <p:cNvSpPr txBox="1">
            <a:spLocks/>
          </p:cNvSpPr>
          <p:nvPr/>
        </p:nvSpPr>
        <p:spPr>
          <a:xfrm>
            <a:off x="838199" y="303944"/>
            <a:ext cx="1069018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-Glo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data</a:t>
            </a:r>
          </a:p>
        </p:txBody>
      </p:sp>
      <p:pic>
        <p:nvPicPr>
          <p:cNvPr id="11" name="Obrázek 10" descr="Obsah obrázku kreslení, stůl&#10;&#10;Popis byl vytvořen automaticky">
            <a:extLst>
              <a:ext uri="{FF2B5EF4-FFF2-40B4-BE49-F238E27FC236}">
                <a16:creationId xmlns:a16="http://schemas.microsoft.com/office/drawing/2014/main" id="{F84FE417-069D-47BB-80C2-CE900AA48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0A310A5-4FCB-43E0-ABE3-67FF751C0D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35</a:t>
            </a:fld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2767" y="3444241"/>
            <a:ext cx="9000744" cy="3285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27832" y="1950721"/>
            <a:ext cx="1914144" cy="1496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74280" y="2465832"/>
            <a:ext cx="865631" cy="466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45221" y="1654016"/>
            <a:ext cx="4676140" cy="13285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9575" indent="-396875">
              <a:tabLst>
                <a:tab pos="2219960" algn="l"/>
                <a:tab pos="3614420" algn="l"/>
              </a:tabLst>
            </a:pPr>
            <a:r>
              <a:rPr spc="-5" dirty="0">
                <a:latin typeface="Arial"/>
                <a:cs typeface="Arial"/>
              </a:rPr>
              <a:t>„</a:t>
            </a:r>
            <a:r>
              <a:rPr dirty="0">
                <a:latin typeface="Arial"/>
                <a:cs typeface="Arial"/>
              </a:rPr>
              <a:t>endpo</a:t>
            </a:r>
            <a:r>
              <a:rPr spc="5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</a:t>
            </a:r>
            <a:r>
              <a:rPr spc="20" dirty="0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“	</a:t>
            </a:r>
            <a:r>
              <a:rPr lang="cs-CZ" dirty="0">
                <a:latin typeface="Arial"/>
                <a:cs typeface="Arial"/>
              </a:rPr>
              <a:t>vs</a:t>
            </a:r>
            <a:r>
              <a:rPr sz="2700" i="1" baseline="1543" dirty="0">
                <a:latin typeface="Calibri"/>
                <a:cs typeface="Calibri"/>
              </a:rPr>
              <a:t>.</a:t>
            </a:r>
            <a:r>
              <a:rPr sz="2700" i="1" baseline="1543" dirty="0">
                <a:latin typeface="Times New Roman"/>
                <a:cs typeface="Times New Roman"/>
              </a:rPr>
              <a:t>	</a:t>
            </a:r>
            <a:r>
              <a:rPr dirty="0">
                <a:latin typeface="Arial"/>
                <a:cs typeface="Arial"/>
              </a:rPr>
              <a:t>„rea</a:t>
            </a:r>
            <a:r>
              <a:rPr spc="10" dirty="0">
                <a:latin typeface="Arial"/>
                <a:cs typeface="Arial"/>
              </a:rPr>
              <a:t>l</a:t>
            </a:r>
            <a:r>
              <a:rPr spc="-5" dirty="0">
                <a:latin typeface="Arial"/>
                <a:cs typeface="Arial"/>
              </a:rPr>
              <a:t>-</a:t>
            </a:r>
            <a:r>
              <a:rPr dirty="0">
                <a:latin typeface="Arial"/>
                <a:cs typeface="Arial"/>
              </a:rPr>
              <a:t>t</a:t>
            </a:r>
            <a:r>
              <a:rPr spc="5" dirty="0">
                <a:latin typeface="Arial"/>
                <a:cs typeface="Arial"/>
              </a:rPr>
              <a:t>im</a:t>
            </a:r>
            <a:r>
              <a:rPr dirty="0">
                <a:latin typeface="Arial"/>
                <a:cs typeface="Arial"/>
              </a:rPr>
              <a:t>e“</a:t>
            </a: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409575">
              <a:lnSpc>
                <a:spcPts val="2025"/>
              </a:lnSpc>
            </a:pPr>
            <a:endParaRPr dirty="0">
              <a:latin typeface="Arial"/>
              <a:cs typeface="Arial"/>
            </a:endParaRPr>
          </a:p>
          <a:p>
            <a:pPr marR="293370" algn="r">
              <a:lnSpc>
                <a:spcPts val="2025"/>
              </a:lnSpc>
            </a:pPr>
            <a:endParaRPr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28845" y="3092906"/>
            <a:ext cx="28359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i="1" spc="5" dirty="0">
                <a:latin typeface="Arial"/>
                <a:cs typeface="Arial"/>
              </a:rPr>
              <a:t>an</a:t>
            </a:r>
            <a:r>
              <a:rPr sz="1200" i="1" dirty="0">
                <a:latin typeface="Arial"/>
                <a:cs typeface="Arial"/>
              </a:rPr>
              <a:t>d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Arial"/>
                <a:cs typeface="Arial"/>
              </a:rPr>
              <a:t>m</a:t>
            </a:r>
            <a:r>
              <a:rPr sz="1200" i="1" dirty="0">
                <a:latin typeface="Arial"/>
                <a:cs typeface="Arial"/>
              </a:rPr>
              <a:t>uch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Arial"/>
                <a:cs typeface="Arial"/>
              </a:rPr>
              <a:t>les</a:t>
            </a:r>
            <a:r>
              <a:rPr sz="1200" i="1" dirty="0">
                <a:latin typeface="Arial"/>
                <a:cs typeface="Arial"/>
              </a:rPr>
              <a:t>s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Arial"/>
                <a:cs typeface="Arial"/>
              </a:rPr>
              <a:t>m</a:t>
            </a:r>
            <a:r>
              <a:rPr sz="1200" i="1" dirty="0">
                <a:latin typeface="Arial"/>
                <a:cs typeface="Arial"/>
              </a:rPr>
              <a:t>ed</a:t>
            </a:r>
            <a:r>
              <a:rPr sz="1200" i="1" spc="-30" dirty="0">
                <a:latin typeface="Arial"/>
                <a:cs typeface="Arial"/>
              </a:rPr>
              <a:t>i</a:t>
            </a:r>
            <a:r>
              <a:rPr sz="1200" i="1" dirty="0">
                <a:latin typeface="Arial"/>
                <a:cs typeface="Arial"/>
              </a:rPr>
              <a:t>u</a:t>
            </a:r>
            <a:r>
              <a:rPr sz="1200" i="1" spc="5" dirty="0">
                <a:latin typeface="Arial"/>
                <a:cs typeface="Arial"/>
              </a:rPr>
              <a:t>m</a:t>
            </a:r>
            <a:r>
              <a:rPr sz="1200" i="1" spc="-5" dirty="0">
                <a:latin typeface="Arial"/>
                <a:cs typeface="Arial"/>
              </a:rPr>
              <a:t>,</a:t>
            </a:r>
            <a:r>
              <a:rPr sz="1200" i="1" spc="4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"/>
                <a:cs typeface="Arial"/>
              </a:rPr>
              <a:t>ce</a:t>
            </a:r>
            <a:r>
              <a:rPr sz="1200" i="1" spc="-5" dirty="0">
                <a:latin typeface="Arial"/>
                <a:cs typeface="Arial"/>
              </a:rPr>
              <a:t>ll</a:t>
            </a:r>
            <a:r>
              <a:rPr sz="1200" i="1" dirty="0">
                <a:latin typeface="Arial"/>
                <a:cs typeface="Arial"/>
              </a:rPr>
              <a:t>s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"/>
                <a:cs typeface="Arial"/>
              </a:rPr>
              <a:t>and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Arial"/>
                <a:cs typeface="Arial"/>
              </a:rPr>
              <a:t>r</a:t>
            </a:r>
            <a:r>
              <a:rPr sz="1200" i="1" dirty="0">
                <a:latin typeface="Arial"/>
                <a:cs typeface="Arial"/>
              </a:rPr>
              <a:t>eagen</a:t>
            </a:r>
            <a:r>
              <a:rPr sz="1200" i="1" spc="-5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Obrázek 15" descr="Obsah obrázku kreslení, stůl&#10;&#10;Popis byl vytvořen automaticky">
            <a:extLst>
              <a:ext uri="{FF2B5EF4-FFF2-40B4-BE49-F238E27FC236}">
                <a16:creationId xmlns:a16="http://schemas.microsoft.com/office/drawing/2014/main" id="{27F006E5-80E9-4B00-986E-4D7A2F884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23057B75-CD60-4C36-B13E-21D66AE782E1}"/>
              </a:ext>
            </a:extLst>
          </p:cNvPr>
          <p:cNvSpPr txBox="1">
            <a:spLocks/>
          </p:cNvSpPr>
          <p:nvPr/>
        </p:nvSpPr>
        <p:spPr>
          <a:xfrm>
            <a:off x="838199" y="303944"/>
            <a:ext cx="1069018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-Glo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cs-CZ" sz="36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Data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D53FCF-578C-4EE5-B27B-F6DCF950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36</a:t>
            </a:fld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526252"/>
            <a:ext cx="1051560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600" b="1" spc="-1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Furim</a:t>
            </a:r>
            <a:r>
              <a:rPr sz="3600" b="1" spc="-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600" b="1" spc="-1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</a:t>
            </a:r>
            <a:r>
              <a:rPr lang="cs-CZ" sz="3600" b="1" spc="-1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sz="3600" b="1" spc="-1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3600" b="1" spc="-1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sz="3600" b="1" spc="-1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</a:t>
            </a:r>
            <a:r>
              <a:rPr lang="cs-CZ" sz="3600" b="1" spc="-1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3600" b="1" spc="-1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5147" y="5715103"/>
            <a:ext cx="8705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15" dirty="0">
                <a:latin typeface="Arial"/>
                <a:cs typeface="Arial"/>
              </a:rPr>
              <a:t>t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me</a:t>
            </a:r>
            <a:r>
              <a:rPr sz="1400" b="1" spc="50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Arial"/>
                <a:cs typeface="Arial"/>
              </a:rPr>
              <a:t>[</a:t>
            </a:r>
            <a:r>
              <a:rPr sz="1400" b="1" spc="-10" dirty="0">
                <a:latin typeface="Arial"/>
                <a:cs typeface="Arial"/>
              </a:rPr>
              <a:t>m</a:t>
            </a: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25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]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26407" y="5480303"/>
            <a:ext cx="4356100" cy="646430"/>
          </a:xfrm>
          <a:custGeom>
            <a:avLst/>
            <a:gdLst/>
            <a:ahLst/>
            <a:cxnLst/>
            <a:rect l="l" t="t" r="r" b="b"/>
            <a:pathLst>
              <a:path w="4356100" h="646429">
                <a:moveTo>
                  <a:pt x="3669426" y="0"/>
                </a:moveTo>
                <a:lnTo>
                  <a:pt x="3669426" y="161543"/>
                </a:lnTo>
                <a:lnTo>
                  <a:pt x="0" y="161543"/>
                </a:lnTo>
                <a:lnTo>
                  <a:pt x="0" y="484631"/>
                </a:lnTo>
                <a:lnTo>
                  <a:pt x="3669426" y="484631"/>
                </a:lnTo>
                <a:lnTo>
                  <a:pt x="3669426" y="646175"/>
                </a:lnTo>
                <a:lnTo>
                  <a:pt x="4355591" y="323087"/>
                </a:lnTo>
                <a:lnTo>
                  <a:pt x="366942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56632" y="6036564"/>
            <a:ext cx="119380" cy="353060"/>
          </a:xfrm>
          <a:custGeom>
            <a:avLst/>
            <a:gdLst/>
            <a:ahLst/>
            <a:cxnLst/>
            <a:rect l="l" t="t" r="r" b="b"/>
            <a:pathLst>
              <a:path w="119379" h="353060">
                <a:moveTo>
                  <a:pt x="79247" y="99059"/>
                </a:moveTo>
                <a:lnTo>
                  <a:pt x="39623" y="99059"/>
                </a:lnTo>
                <a:lnTo>
                  <a:pt x="39623" y="352579"/>
                </a:lnTo>
                <a:lnTo>
                  <a:pt x="79247" y="352579"/>
                </a:lnTo>
                <a:lnTo>
                  <a:pt x="79247" y="99059"/>
                </a:lnTo>
                <a:close/>
              </a:path>
              <a:path w="119379" h="353060">
                <a:moveTo>
                  <a:pt x="59435" y="0"/>
                </a:moveTo>
                <a:lnTo>
                  <a:pt x="0" y="118871"/>
                </a:lnTo>
                <a:lnTo>
                  <a:pt x="39623" y="118871"/>
                </a:lnTo>
                <a:lnTo>
                  <a:pt x="39623" y="99059"/>
                </a:lnTo>
                <a:lnTo>
                  <a:pt x="108965" y="99059"/>
                </a:lnTo>
                <a:lnTo>
                  <a:pt x="59435" y="0"/>
                </a:lnTo>
                <a:close/>
              </a:path>
              <a:path w="119379" h="353060">
                <a:moveTo>
                  <a:pt x="108965" y="99059"/>
                </a:moveTo>
                <a:lnTo>
                  <a:pt x="79247" y="99059"/>
                </a:lnTo>
                <a:lnTo>
                  <a:pt x="79247" y="118871"/>
                </a:lnTo>
                <a:lnTo>
                  <a:pt x="118871" y="118871"/>
                </a:lnTo>
                <a:lnTo>
                  <a:pt x="108965" y="9905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09772" y="6449321"/>
            <a:ext cx="12820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sz="1200" b="1" spc="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%</a:t>
            </a:r>
            <a:r>
              <a:rPr sz="12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-5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ito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12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10" dirty="0">
                <a:solidFill>
                  <a:srgbClr val="C00000"/>
                </a:solidFill>
                <a:latin typeface="Arial"/>
                <a:cs typeface="Arial"/>
              </a:rPr>
              <a:t>x</a:t>
            </a:r>
            <a:r>
              <a:rPr sz="1200" b="1" spc="5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34639" y="1761744"/>
            <a:ext cx="6480048" cy="3785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14544" y="5440680"/>
            <a:ext cx="0" cy="516255"/>
          </a:xfrm>
          <a:custGeom>
            <a:avLst/>
            <a:gdLst/>
            <a:ahLst/>
            <a:cxnLst/>
            <a:rect l="l" t="t" r="r" b="b"/>
            <a:pathLst>
              <a:path h="516254">
                <a:moveTo>
                  <a:pt x="0" y="0"/>
                </a:moveTo>
                <a:lnTo>
                  <a:pt x="0" y="516194"/>
                </a:lnTo>
              </a:path>
            </a:pathLst>
          </a:custGeom>
          <a:ln w="12191">
            <a:solidFill>
              <a:srgbClr val="E5E5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rázek 11" descr="Obsah obrázku kreslení, stůl&#10;&#10;Popis byl vytvořen automaticky">
            <a:extLst>
              <a:ext uri="{FF2B5EF4-FFF2-40B4-BE49-F238E27FC236}">
                <a16:creationId xmlns:a16="http://schemas.microsoft.com/office/drawing/2014/main" id="{9E892C90-473F-4343-98E6-A99912575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F61906D-997D-4548-A1E7-408B32AA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37</a:t>
            </a:fld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ázek 57" descr="Obsah obrázku kreslení, stůl&#10;&#10;Popis byl vytvořen automaticky">
            <a:extLst>
              <a:ext uri="{FF2B5EF4-FFF2-40B4-BE49-F238E27FC236}">
                <a16:creationId xmlns:a16="http://schemas.microsoft.com/office/drawing/2014/main" id="{93205D4A-8B05-4CBF-8BE0-11F1435A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88" name="Nadpis 1">
            <a:extLst>
              <a:ext uri="{FF2B5EF4-FFF2-40B4-BE49-F238E27FC236}">
                <a16:creationId xmlns:a16="http://schemas.microsoft.com/office/drawing/2014/main" id="{90CD8DDA-8685-4208-8083-39E4AB9C291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Extracellular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ATP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Zástupný obsah 2">
            <a:extLst>
              <a:ext uri="{FF2B5EF4-FFF2-40B4-BE49-F238E27FC236}">
                <a16:creationId xmlns:a16="http://schemas.microsoft.com/office/drawing/2014/main" id="{B81E1F1F-9170-47F8-9BE8-88BE6826F02B}"/>
              </a:ext>
            </a:extLst>
          </p:cNvPr>
          <p:cNvSpPr txBox="1">
            <a:spLocks/>
          </p:cNvSpPr>
          <p:nvPr/>
        </p:nvSpPr>
        <p:spPr>
          <a:xfrm>
            <a:off x="838199" y="1982787"/>
            <a:ext cx="1026668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Damage-associated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DAMPs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extracellular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ATP can function as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DAMPs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inflammasome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4"/>
              </a:buBlip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F48F7CE1-D541-455C-B1A7-304EE84A7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7331" y="3429000"/>
            <a:ext cx="5837338" cy="3170465"/>
          </a:xfrm>
          <a:prstGeom prst="rect">
            <a:avLst/>
          </a:prstGeom>
        </p:spPr>
      </p:pic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184B3E36-7763-4EAB-BD87-847A4B72A769}"/>
              </a:ext>
            </a:extLst>
          </p:cNvPr>
          <p:cNvSpPr/>
          <p:nvPr/>
        </p:nvSpPr>
        <p:spPr>
          <a:xfrm>
            <a:off x="2090212" y="5623904"/>
            <a:ext cx="298900" cy="292231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DF703AEE-3719-427F-8153-CC3662415BCD}"/>
              </a:ext>
            </a:extLst>
          </p:cNvPr>
          <p:cNvSpPr/>
          <p:nvPr/>
        </p:nvSpPr>
        <p:spPr>
          <a:xfrm rot="13855353">
            <a:off x="2148399" y="6057526"/>
            <a:ext cx="298900" cy="292231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69D1F0C1-8421-4477-97B9-99AA5D6777FE}"/>
              </a:ext>
            </a:extLst>
          </p:cNvPr>
          <p:cNvSpPr/>
          <p:nvPr/>
        </p:nvSpPr>
        <p:spPr>
          <a:xfrm rot="1946781">
            <a:off x="2560549" y="5770019"/>
            <a:ext cx="298900" cy="292231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01AF080-A5DE-4D51-B42A-5AF5F32E3524}"/>
              </a:ext>
            </a:extLst>
          </p:cNvPr>
          <p:cNvSpPr txBox="1"/>
          <p:nvPr/>
        </p:nvSpPr>
        <p:spPr>
          <a:xfrm>
            <a:off x="2090211" y="6316161"/>
            <a:ext cx="71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eATP</a:t>
            </a:r>
            <a:endParaRPr lang="cs-CZ" dirty="0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B7EE35D8-AAAD-4840-A000-49D28B0027A2}"/>
              </a:ext>
            </a:extLst>
          </p:cNvPr>
          <p:cNvCxnSpPr/>
          <p:nvPr/>
        </p:nvCxnSpPr>
        <p:spPr>
          <a:xfrm flipV="1">
            <a:off x="2468880" y="4815840"/>
            <a:ext cx="708451" cy="924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87F58D-0863-F653-061B-B99BFDF47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073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ázek 57" descr="Obsah obrázku kreslení, stůl&#10;&#10;Popis byl vytvořen automaticky">
            <a:extLst>
              <a:ext uri="{FF2B5EF4-FFF2-40B4-BE49-F238E27FC236}">
                <a16:creationId xmlns:a16="http://schemas.microsoft.com/office/drawing/2014/main" id="{93205D4A-8B05-4CBF-8BE0-11F1435A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88" name="Nadpis 1">
            <a:extLst>
              <a:ext uri="{FF2B5EF4-FFF2-40B4-BE49-F238E27FC236}">
                <a16:creationId xmlns:a16="http://schemas.microsoft.com/office/drawing/2014/main" id="{90CD8DDA-8685-4208-8083-39E4AB9C291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Extracellular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ATP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Zástupný obsah 2">
            <a:extLst>
              <a:ext uri="{FF2B5EF4-FFF2-40B4-BE49-F238E27FC236}">
                <a16:creationId xmlns:a16="http://schemas.microsoft.com/office/drawing/2014/main" id="{B81E1F1F-9170-47F8-9BE8-88BE6826F02B}"/>
              </a:ext>
            </a:extLst>
          </p:cNvPr>
          <p:cNvSpPr txBox="1">
            <a:spLocks/>
          </p:cNvSpPr>
          <p:nvPr/>
        </p:nvSpPr>
        <p:spPr>
          <a:xfrm>
            <a:off x="838200" y="1982787"/>
            <a:ext cx="831887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ioluminescent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assay for kinetic monitoring of ATP release from dying, stressed or activated cells</a:t>
            </a:r>
            <a:endParaRPr lang="cs-CZ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detecting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immunogenic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inflammasome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Enzyme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ATP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supplied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medium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2D and 3D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37D5A6-018B-44EF-A655-190368B58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50" t="59794" r="14562" b="23574"/>
          <a:stretch/>
        </p:blipFill>
        <p:spPr>
          <a:xfrm>
            <a:off x="990600" y="4874940"/>
            <a:ext cx="8154150" cy="13552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2B15DD-76B8-46D5-8794-4C17312398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26" t="20139" r="29375" b="5324"/>
          <a:stretch/>
        </p:blipFill>
        <p:spPr>
          <a:xfrm>
            <a:off x="9297151" y="1621926"/>
            <a:ext cx="2813570" cy="5242879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BE6773B-6E6E-F658-E5FA-230D1521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93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07656D1-7891-4259-AA9A-C6943580892B}"/>
              </a:ext>
            </a:extLst>
          </p:cNvPr>
          <p:cNvSpPr txBox="1">
            <a:spLocks/>
          </p:cNvSpPr>
          <p:nvPr/>
        </p:nvSpPr>
        <p:spPr>
          <a:xfrm>
            <a:off x="670089" y="1184736"/>
            <a:ext cx="10157749" cy="2152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organisms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luciferin by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enzyme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marine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vertebrates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inverebrates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fungi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are –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Renilla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Gaussia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luciferases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B646D0F-0815-454C-B06B-AC6BE4A83C77}"/>
              </a:ext>
            </a:extLst>
          </p:cNvPr>
          <p:cNvSpPr txBox="1">
            <a:spLocks/>
          </p:cNvSpPr>
          <p:nvPr/>
        </p:nvSpPr>
        <p:spPr>
          <a:xfrm>
            <a:off x="670089" y="109733"/>
            <a:ext cx="7171943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endParaRPr lang="cs-CZ" sz="36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ázek 17" descr="Obsah obrázku kreslení, stůl&#10;&#10;Popis byl vytvořen automaticky">
            <a:extLst>
              <a:ext uri="{FF2B5EF4-FFF2-40B4-BE49-F238E27FC236}">
                <a16:creationId xmlns:a16="http://schemas.microsoft.com/office/drawing/2014/main" id="{7BE2B9DC-A574-4152-BE1E-1340397FB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BE844F1-FB84-4B39-9644-FA4089D9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4</a:t>
            </a:fld>
            <a:endParaRPr lang="cs-CZ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C3E21DC0-C760-F545-E327-7E286F2E00DF}"/>
              </a:ext>
            </a:extLst>
          </p:cNvPr>
          <p:cNvSpPr/>
          <p:nvPr/>
        </p:nvSpPr>
        <p:spPr>
          <a:xfrm>
            <a:off x="481724" y="4033002"/>
            <a:ext cx="3085898" cy="1992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E59823D3-2CC0-4B3C-B0C6-4C538C4DE373}"/>
              </a:ext>
            </a:extLst>
          </p:cNvPr>
          <p:cNvSpPr/>
          <p:nvPr/>
        </p:nvSpPr>
        <p:spPr>
          <a:xfrm>
            <a:off x="3755987" y="3979577"/>
            <a:ext cx="4680025" cy="1992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250063-A1FD-2CF3-F45C-1828854D4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 b="10222"/>
          <a:stretch/>
        </p:blipFill>
        <p:spPr bwMode="auto">
          <a:xfrm>
            <a:off x="8680570" y="3979577"/>
            <a:ext cx="2841341" cy="1992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2263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C4C2FAF-9A1D-43DB-B434-0A9B7DF00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1" y="405764"/>
            <a:ext cx="5511489" cy="27643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80F1088-F0A8-42EA-98EA-719155FD6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3589899"/>
            <a:ext cx="5511489" cy="30829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CE68EBB-1DA6-4449-AAA9-D6EB188A8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589899"/>
            <a:ext cx="5511489" cy="308299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8F265CD-86E4-4434-A12A-5B1E34DB42DA}"/>
              </a:ext>
            </a:extLst>
          </p:cNvPr>
          <p:cNvSpPr txBox="1"/>
          <p:nvPr/>
        </p:nvSpPr>
        <p:spPr>
          <a:xfrm>
            <a:off x="6044890" y="748846"/>
            <a:ext cx="56137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U937 cells treated with a dilution of mitoxantrone an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 </a:t>
            </a:r>
            <a:r>
              <a:rPr lang="cs-CZ" sz="16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anthracycline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to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induce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immunogenic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cell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death</a:t>
            </a:r>
            <a:endParaRPr lang="cs-CZ" sz="160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ATP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release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measured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every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10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minutes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for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24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hours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cs-CZ" sz="1600" dirty="0" err="1">
                <a:solidFill>
                  <a:srgbClr val="333333"/>
                </a:solidFill>
                <a:latin typeface="Roboto" panose="02000000000000000000" pitchFamily="2" charset="0"/>
              </a:rPr>
              <a:t>at</a:t>
            </a: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37°C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DCA048-7D4A-4CFD-B637-4FA2FAD91B0B}"/>
              </a:ext>
            </a:extLst>
          </p:cNvPr>
          <p:cNvSpPr txBox="1"/>
          <p:nvPr/>
        </p:nvSpPr>
        <p:spPr>
          <a:xfrm>
            <a:off x="3908982" y="3178764"/>
            <a:ext cx="437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Comparison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2D and 3D cell </a:t>
            </a:r>
            <a:r>
              <a:rPr lang="cs-CZ" b="1" dirty="0" err="1"/>
              <a:t>culture</a:t>
            </a:r>
            <a:r>
              <a:rPr lang="cs-CZ" b="1" dirty="0"/>
              <a:t> model</a:t>
            </a:r>
          </a:p>
        </p:txBody>
      </p:sp>
      <p:pic>
        <p:nvPicPr>
          <p:cNvPr id="58" name="Obrázek 57" descr="Obsah obrázku kreslení, stůl&#10;&#10;Popis byl vytvořen automaticky">
            <a:extLst>
              <a:ext uri="{FF2B5EF4-FFF2-40B4-BE49-F238E27FC236}">
                <a16:creationId xmlns:a16="http://schemas.microsoft.com/office/drawing/2014/main" id="{93205D4A-8B05-4CBF-8BE0-11F1435AC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585C265-43C6-815D-F507-0FF5F139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109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65CA31C-A154-48E0-9DE0-BBDB567E4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0560" y="357724"/>
            <a:ext cx="11043920" cy="877611"/>
          </a:xfrm>
          <a:prstGeom prst="rect">
            <a:avLst/>
          </a:prstGeom>
        </p:spPr>
        <p:txBody>
          <a:bodyPr vert="horz" wrap="square" lIns="0" tIns="320483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600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3600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3600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 </a:t>
            </a:r>
            <a:r>
              <a:rPr lang="cs-CZ" sz="360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sz="36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1C7593D-63D2-4E50-B474-AE9E2E03B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61" y="3429000"/>
            <a:ext cx="9842478" cy="3355509"/>
          </a:xfrm>
          <a:prstGeom prst="rect">
            <a:avLst/>
          </a:prstGeom>
        </p:spPr>
      </p:pic>
      <p:pic>
        <p:nvPicPr>
          <p:cNvPr id="10" name="Obrázek 9" descr="Obsah obrázku kreslení, stůl&#10;&#10;Popis byl vytvořen automaticky">
            <a:extLst>
              <a:ext uri="{FF2B5EF4-FFF2-40B4-BE49-F238E27FC236}">
                <a16:creationId xmlns:a16="http://schemas.microsoft.com/office/drawing/2014/main" id="{1EEB1157-1649-42A9-80E7-E52DE930B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8EBA7A4-D4B0-46D2-B4C2-E7F481AB4135}"/>
              </a:ext>
            </a:extLst>
          </p:cNvPr>
          <p:cNvSpPr txBox="1">
            <a:spLocks/>
          </p:cNvSpPr>
          <p:nvPr/>
        </p:nvSpPr>
        <p:spPr>
          <a:xfrm>
            <a:off x="838199" y="1597848"/>
            <a:ext cx="10876281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Detects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phosphatidylserin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(PS)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split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conjugated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LgBiT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SmBiT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LgBiT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SmBiT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bind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PS 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recombine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luminescent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CellTox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Green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69B0C3F-37F8-4B14-9AB4-79F009F282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628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kreslení, stůl&#10;&#10;Popis byl vytvořen automaticky">
            <a:extLst>
              <a:ext uri="{FF2B5EF4-FFF2-40B4-BE49-F238E27FC236}">
                <a16:creationId xmlns:a16="http://schemas.microsoft.com/office/drawing/2014/main" id="{3FD138BD-7042-4449-9256-2B6268F6F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CAF9C63-9851-427D-A80E-27F02AE9C528}"/>
              </a:ext>
            </a:extLst>
          </p:cNvPr>
          <p:cNvSpPr txBox="1">
            <a:spLocks/>
          </p:cNvSpPr>
          <p:nvPr/>
        </p:nvSpPr>
        <p:spPr>
          <a:xfrm>
            <a:off x="838199" y="1427704"/>
            <a:ext cx="10334820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lines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single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no-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saves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4ECE3EBC-FC96-4789-9CE9-D014246BDC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0560" y="357724"/>
            <a:ext cx="11043920" cy="877611"/>
          </a:xfrm>
          <a:prstGeom prst="rect">
            <a:avLst/>
          </a:prstGeom>
        </p:spPr>
        <p:txBody>
          <a:bodyPr vert="horz" wrap="square" lIns="0" tIns="320483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600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RealTime-Glo</a:t>
            </a:r>
            <a:r>
              <a:rPr lang="cs-CZ" sz="3600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Annexin</a:t>
            </a:r>
            <a:r>
              <a:rPr lang="cs-CZ" sz="3600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 </a:t>
            </a:r>
            <a:r>
              <a:rPr lang="cs-CZ" sz="360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600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360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sz="36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E8D72A2-4B24-4020-9ECE-6C2D67F77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054" y="3355152"/>
            <a:ext cx="4817096" cy="3495675"/>
          </a:xfrm>
          <a:prstGeom prst="rect">
            <a:avLst/>
          </a:prstGeom>
        </p:spPr>
      </p:pic>
      <p:pic>
        <p:nvPicPr>
          <p:cNvPr id="36" name="Obrázek 35" descr="Obsah obrázku text, interiér, obrazovka, nastavit&#10;&#10;Popis byl vytvořen automaticky">
            <a:extLst>
              <a:ext uri="{FF2B5EF4-FFF2-40B4-BE49-F238E27FC236}">
                <a16:creationId xmlns:a16="http://schemas.microsoft.com/office/drawing/2014/main" id="{A9A1175B-9D83-44DE-BE2E-EE9AF29F8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852" y="3355152"/>
            <a:ext cx="4753167" cy="3468416"/>
          </a:xfrm>
          <a:prstGeom prst="rect">
            <a:avLst/>
          </a:prstGeom>
        </p:spPr>
      </p:pic>
      <p:sp>
        <p:nvSpPr>
          <p:cNvPr id="37" name="object 11">
            <a:extLst>
              <a:ext uri="{FF2B5EF4-FFF2-40B4-BE49-F238E27FC236}">
                <a16:creationId xmlns:a16="http://schemas.microsoft.com/office/drawing/2014/main" id="{8ABC25C4-2748-4A8D-95E1-AA90ABCF0D1B}"/>
              </a:ext>
            </a:extLst>
          </p:cNvPr>
          <p:cNvSpPr txBox="1"/>
          <p:nvPr/>
        </p:nvSpPr>
        <p:spPr>
          <a:xfrm>
            <a:off x="6479734" y="3027677"/>
            <a:ext cx="469328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0" dirty="0">
                <a:latin typeface="Arial"/>
                <a:cs typeface="Arial"/>
              </a:rPr>
              <a:t>U2</a:t>
            </a:r>
            <a:r>
              <a:rPr sz="1600" b="1" dirty="0">
                <a:latin typeface="Arial"/>
                <a:cs typeface="Arial"/>
              </a:rPr>
              <a:t>OS</a:t>
            </a:r>
            <a:r>
              <a:rPr sz="1600" b="1" spc="3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"/>
                <a:cs typeface="Arial"/>
              </a:rPr>
              <a:t>ce</a:t>
            </a:r>
            <a:r>
              <a:rPr sz="1600" b="1" spc="5" dirty="0">
                <a:latin typeface="Arial"/>
                <a:cs typeface="Arial"/>
              </a:rPr>
              <a:t>ll</a:t>
            </a:r>
            <a:r>
              <a:rPr sz="1600" b="1" dirty="0">
                <a:latin typeface="Arial"/>
                <a:cs typeface="Arial"/>
              </a:rPr>
              <a:t>s</a:t>
            </a:r>
            <a:r>
              <a:rPr sz="1600" b="1" spc="2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"/>
                <a:cs typeface="Arial"/>
              </a:rPr>
              <a:t>t</a:t>
            </a:r>
            <a:r>
              <a:rPr sz="1600" b="1" spc="-5" dirty="0">
                <a:latin typeface="Arial"/>
                <a:cs typeface="Arial"/>
              </a:rPr>
              <a:t>r</a:t>
            </a:r>
            <a:r>
              <a:rPr sz="1600" b="1" spc="-10" dirty="0">
                <a:latin typeface="Arial"/>
                <a:cs typeface="Arial"/>
              </a:rPr>
              <a:t>eate</a:t>
            </a:r>
            <a:r>
              <a:rPr sz="1600" b="1" dirty="0">
                <a:latin typeface="Arial"/>
                <a:cs typeface="Arial"/>
              </a:rPr>
              <a:t>d</a:t>
            </a:r>
            <a:r>
              <a:rPr sz="1600" b="1" spc="55" dirty="0">
                <a:latin typeface="Times New Roman"/>
                <a:cs typeface="Times New Roman"/>
              </a:rPr>
              <a:t> </a:t>
            </a:r>
            <a:r>
              <a:rPr sz="1600" b="1" spc="15" dirty="0">
                <a:latin typeface="Arial"/>
                <a:cs typeface="Arial"/>
              </a:rPr>
              <a:t>w</a:t>
            </a:r>
            <a:r>
              <a:rPr sz="1600" b="1" spc="5" dirty="0">
                <a:latin typeface="Arial"/>
                <a:cs typeface="Arial"/>
              </a:rPr>
              <a:t>i</a:t>
            </a:r>
            <a:r>
              <a:rPr sz="1600" b="1" spc="-10" dirty="0">
                <a:latin typeface="Arial"/>
                <a:cs typeface="Arial"/>
              </a:rPr>
              <a:t>t</a:t>
            </a:r>
            <a:r>
              <a:rPr sz="1600" b="1" dirty="0">
                <a:latin typeface="Arial"/>
                <a:cs typeface="Arial"/>
              </a:rPr>
              <a:t>h</a:t>
            </a:r>
            <a:r>
              <a:rPr sz="1600" b="1" spc="3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Arial"/>
                <a:cs typeface="Arial"/>
              </a:rPr>
              <a:t>1</a:t>
            </a:r>
            <a:r>
              <a:rPr sz="1600" b="1" spc="45" dirty="0">
                <a:latin typeface="Times New Roman"/>
                <a:cs typeface="Times New Roman"/>
              </a:rPr>
              <a:t> </a:t>
            </a:r>
            <a:r>
              <a:rPr sz="1600" b="1" spc="5" dirty="0">
                <a:latin typeface="Arial"/>
                <a:cs typeface="Arial"/>
              </a:rPr>
              <a:t>µ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5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"/>
                <a:cs typeface="Arial"/>
              </a:rPr>
              <a:t>sta</a:t>
            </a:r>
            <a:r>
              <a:rPr sz="1600" b="1" dirty="0">
                <a:latin typeface="Arial"/>
                <a:cs typeface="Arial"/>
              </a:rPr>
              <a:t>urosporin</a:t>
            </a:r>
            <a:r>
              <a:rPr sz="1600" b="1" spc="1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Arial"/>
                <a:cs typeface="Arial"/>
              </a:rPr>
              <a:t>a</a:t>
            </a:r>
            <a:r>
              <a:rPr sz="1600" b="1" dirty="0">
                <a:latin typeface="Arial"/>
                <a:cs typeface="Arial"/>
              </a:rPr>
              <a:t>t</a:t>
            </a:r>
            <a:r>
              <a:rPr sz="1600" b="1" spc="45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Arial"/>
                <a:cs typeface="Arial"/>
              </a:rPr>
              <a:t>0</a:t>
            </a:r>
            <a:r>
              <a:rPr sz="1600" b="1" spc="45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Arial"/>
                <a:cs typeface="Arial"/>
              </a:rPr>
              <a:t>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1656243-1B7E-45AF-A217-F177402D26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655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E9AC4979-3E39-4D3E-8A89-6A0A92943BC3}"/>
              </a:ext>
            </a:extLst>
          </p:cNvPr>
          <p:cNvSpPr txBox="1"/>
          <p:nvPr/>
        </p:nvSpPr>
        <p:spPr>
          <a:xfrm>
            <a:off x="9224962" y="5367968"/>
            <a:ext cx="2271713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Penetrated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fluorescence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5675522-8C64-428C-81D3-40F2D6A442D6}"/>
              </a:ext>
            </a:extLst>
          </p:cNvPr>
          <p:cNvSpPr txBox="1"/>
          <p:nvPr/>
        </p:nvSpPr>
        <p:spPr>
          <a:xfrm>
            <a:off x="5705737" y="5275635"/>
            <a:ext cx="227171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yields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very </a:t>
            </a:r>
            <a:r>
              <a:rPr lang="cs-CZ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background fluorescence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1C244482-AC5B-44E5-97C4-5DE772478B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1" y="941106"/>
            <a:ext cx="10515600" cy="3972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ts val="2855"/>
              </a:lnSpc>
            </a:pPr>
            <a:r>
              <a:rPr sz="3600" b="1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sz="3600" b="1" spc="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3600" b="1" spc="-1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3600" b="1" spc="-18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600" b="1" spc="-1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600" b="1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sz="3600" b="1" spc="-4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3600" b="1" spc="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</a:t>
            </a:r>
            <a:r>
              <a:rPr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3600" b="1" spc="-2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600" b="1" spc="-7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6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600" b="1" spc="-1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6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600" b="1" spc="-1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600" b="1" spc="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36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3600" b="1" spc="1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6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ity</a:t>
            </a:r>
            <a:r>
              <a:rPr sz="3600" b="1" spc="-4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8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600" b="1" spc="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ssa</a:t>
            </a:r>
            <a:r>
              <a:rPr sz="36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pic>
        <p:nvPicPr>
          <p:cNvPr id="17" name="Obrázek 16" descr="Obsah obrázku kreslení, stůl&#10;&#10;Popis byl vytvořen automaticky">
            <a:extLst>
              <a:ext uri="{FF2B5EF4-FFF2-40B4-BE49-F238E27FC236}">
                <a16:creationId xmlns:a16="http://schemas.microsoft.com/office/drawing/2014/main" id="{27B8B27F-EB88-45E1-9912-D3BAD446E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2A284E8-56FD-4346-8A5E-D8A15543F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49" y="1776960"/>
            <a:ext cx="6438254" cy="3461790"/>
          </a:xfrm>
          <a:prstGeom prst="rect">
            <a:avLst/>
          </a:prstGeom>
        </p:spPr>
      </p:pic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32221C24-0240-4BD0-B304-8CEE2F87447F}"/>
              </a:ext>
            </a:extLst>
          </p:cNvPr>
          <p:cNvSpPr txBox="1">
            <a:spLocks/>
          </p:cNvSpPr>
          <p:nvPr/>
        </p:nvSpPr>
        <p:spPr>
          <a:xfrm>
            <a:off x="762001" y="1776960"/>
            <a:ext cx="4693919" cy="3185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pores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compromised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integrity</a:t>
            </a:r>
          </a:p>
          <a:p>
            <a:pPr>
              <a:buSzPct val="12000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integrity by a non-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permeable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DNA-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enters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compromised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binds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DNA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fluorescence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CC2AAE3-E323-4D52-B011-FABEE201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43</a:t>
            </a:fld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ABF3A510-9120-4BD7-87C8-0D6C53D1AA32}"/>
              </a:ext>
            </a:extLst>
          </p:cNvPr>
          <p:cNvSpPr txBox="1">
            <a:spLocks/>
          </p:cNvSpPr>
          <p:nvPr/>
        </p:nvSpPr>
        <p:spPr>
          <a:xfrm>
            <a:off x="1128860" y="243452"/>
            <a:ext cx="9934279" cy="877611"/>
          </a:xfrm>
          <a:prstGeom prst="rect">
            <a:avLst/>
          </a:prstGeom>
        </p:spPr>
        <p:txBody>
          <a:bodyPr vert="horz" wrap="square" lIns="0" tIns="320483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/>
            <a:r>
              <a:rPr lang="cs-CZ" sz="3600" kern="0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CellTox</a:t>
            </a:r>
            <a:r>
              <a:rPr lang="cs-CZ" sz="3600" kern="0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Green </a:t>
            </a:r>
            <a:r>
              <a:rPr lang="cs-CZ" sz="3600" kern="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cs-CZ" sz="3600" kern="0" spc="-5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33BEF21-DCB9-4AA7-9E9C-CC51F2ED7BB2}"/>
              </a:ext>
            </a:extLst>
          </p:cNvPr>
          <p:cNvGrpSpPr/>
          <p:nvPr/>
        </p:nvGrpSpPr>
        <p:grpSpPr>
          <a:xfrm>
            <a:off x="6425183" y="5056011"/>
            <a:ext cx="5206379" cy="779723"/>
            <a:chOff x="5197429" y="4887829"/>
            <a:chExt cx="4910133" cy="779723"/>
          </a:xfrm>
        </p:grpSpPr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FA8937B4-9045-4D1E-B4BD-E03094A94AAB}"/>
                </a:ext>
              </a:extLst>
            </p:cNvPr>
            <p:cNvSpPr/>
            <p:nvPr/>
          </p:nvSpPr>
          <p:spPr>
            <a:xfrm>
              <a:off x="5197429" y="4887829"/>
              <a:ext cx="4910133" cy="779723"/>
            </a:xfrm>
            <a:custGeom>
              <a:avLst/>
              <a:gdLst/>
              <a:ahLst/>
              <a:cxnLst/>
              <a:rect l="l" t="t" r="r" b="b"/>
              <a:pathLst>
                <a:path w="6315709" h="1051559">
                  <a:moveTo>
                    <a:pt x="6140195" y="0"/>
                  </a:moveTo>
                  <a:lnTo>
                    <a:pt x="167621" y="163"/>
                  </a:lnTo>
                  <a:lnTo>
                    <a:pt x="125086" y="7290"/>
                  </a:lnTo>
                  <a:lnTo>
                    <a:pt x="86682" y="24008"/>
                  </a:lnTo>
                  <a:lnTo>
                    <a:pt x="53721" y="49003"/>
                  </a:lnTo>
                  <a:lnTo>
                    <a:pt x="27513" y="80964"/>
                  </a:lnTo>
                  <a:lnTo>
                    <a:pt x="9372" y="118579"/>
                  </a:lnTo>
                  <a:lnTo>
                    <a:pt x="610" y="160536"/>
                  </a:lnTo>
                  <a:lnTo>
                    <a:pt x="0" y="175259"/>
                  </a:lnTo>
                  <a:lnTo>
                    <a:pt x="163" y="883939"/>
                  </a:lnTo>
                  <a:lnTo>
                    <a:pt x="7290" y="926477"/>
                  </a:lnTo>
                  <a:lnTo>
                    <a:pt x="24008" y="964882"/>
                  </a:lnTo>
                  <a:lnTo>
                    <a:pt x="49003" y="997843"/>
                  </a:lnTo>
                  <a:lnTo>
                    <a:pt x="80964" y="1024049"/>
                  </a:lnTo>
                  <a:lnTo>
                    <a:pt x="118579" y="1042188"/>
                  </a:lnTo>
                  <a:lnTo>
                    <a:pt x="160536" y="1050949"/>
                  </a:lnTo>
                  <a:lnTo>
                    <a:pt x="175259" y="1051559"/>
                  </a:lnTo>
                  <a:lnTo>
                    <a:pt x="6147834" y="1051396"/>
                  </a:lnTo>
                  <a:lnTo>
                    <a:pt x="6190369" y="1044270"/>
                  </a:lnTo>
                  <a:lnTo>
                    <a:pt x="6228773" y="1027554"/>
                  </a:lnTo>
                  <a:lnTo>
                    <a:pt x="6261734" y="1002561"/>
                  </a:lnTo>
                  <a:lnTo>
                    <a:pt x="6287942" y="970601"/>
                  </a:lnTo>
                  <a:lnTo>
                    <a:pt x="6306083" y="932985"/>
                  </a:lnTo>
                  <a:lnTo>
                    <a:pt x="6314845" y="891025"/>
                  </a:lnTo>
                  <a:lnTo>
                    <a:pt x="6315455" y="876299"/>
                  </a:lnTo>
                  <a:lnTo>
                    <a:pt x="6315292" y="167621"/>
                  </a:lnTo>
                  <a:lnTo>
                    <a:pt x="6308164" y="125086"/>
                  </a:lnTo>
                  <a:lnTo>
                    <a:pt x="6291447" y="86682"/>
                  </a:lnTo>
                  <a:lnTo>
                    <a:pt x="6266452" y="53721"/>
                  </a:lnTo>
                  <a:lnTo>
                    <a:pt x="6234491" y="27513"/>
                  </a:lnTo>
                  <a:lnTo>
                    <a:pt x="6196876" y="9372"/>
                  </a:lnTo>
                  <a:lnTo>
                    <a:pt x="6154919" y="610"/>
                  </a:lnTo>
                  <a:lnTo>
                    <a:pt x="614019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F8D2631-0AB5-44C8-8D10-AD067C801FA8}"/>
                </a:ext>
              </a:extLst>
            </p:cNvPr>
            <p:cNvSpPr txBox="1"/>
            <p:nvPr/>
          </p:nvSpPr>
          <p:spPr>
            <a:xfrm>
              <a:off x="5286375" y="4943482"/>
              <a:ext cx="4752975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299720" algn="l"/>
                </a:tabLst>
              </a:pPr>
              <a:r>
                <a:rPr lang="cs-CZ" sz="1400" spc="-20" dirty="0" err="1">
                  <a:latin typeface="Arial"/>
                  <a:cs typeface="Arial"/>
                </a:rPr>
                <a:t>Dye</a:t>
              </a:r>
              <a:r>
                <a:rPr lang="cs-CZ" sz="1400" spc="-20" dirty="0">
                  <a:latin typeface="Arial"/>
                  <a:cs typeface="Arial"/>
                </a:rPr>
                <a:t> </a:t>
              </a:r>
              <a:r>
                <a:rPr lang="cs-CZ" sz="1400" spc="-20" dirty="0" err="1">
                  <a:latin typeface="Arial"/>
                  <a:cs typeface="Arial"/>
                </a:rPr>
                <a:t>is</a:t>
              </a:r>
              <a:r>
                <a:rPr lang="cs-CZ" sz="1400" spc="-20" dirty="0">
                  <a:latin typeface="Arial"/>
                  <a:cs typeface="Arial"/>
                </a:rPr>
                <a:t> </a:t>
              </a:r>
              <a:r>
                <a:rPr lang="cs-CZ" sz="1400" spc="-20" dirty="0" err="1">
                  <a:latin typeface="Arial"/>
                  <a:cs typeface="Arial"/>
                </a:rPr>
                <a:t>nontoxic</a:t>
              </a:r>
              <a:r>
                <a:rPr lang="cs-CZ" sz="1400" spc="-20" dirty="0">
                  <a:latin typeface="Arial"/>
                  <a:cs typeface="Arial"/>
                </a:rPr>
                <a:t> </a:t>
              </a:r>
              <a:r>
                <a:rPr lang="cs-CZ" sz="1400" spc="-20" dirty="0" err="1">
                  <a:latin typeface="Arial"/>
                  <a:cs typeface="Arial"/>
                </a:rPr>
                <a:t>for</a:t>
              </a:r>
              <a:r>
                <a:rPr lang="cs-CZ" sz="1400" spc="-20" dirty="0">
                  <a:latin typeface="Arial"/>
                  <a:cs typeface="Arial"/>
                </a:rPr>
                <a:t> </a:t>
              </a:r>
              <a:r>
                <a:rPr lang="cs-CZ" sz="1400" spc="-20" dirty="0" err="1">
                  <a:latin typeface="Arial"/>
                  <a:cs typeface="Arial"/>
                </a:rPr>
                <a:t>at</a:t>
              </a:r>
              <a:r>
                <a:rPr lang="cs-CZ" sz="1400" spc="-20" dirty="0">
                  <a:latin typeface="Arial"/>
                  <a:cs typeface="Arial"/>
                </a:rPr>
                <a:t> least 72 hodin</a:t>
              </a:r>
              <a:endParaRPr lang="cs-CZ" sz="1400" dirty="0">
                <a:latin typeface="Arial"/>
                <a:cs typeface="Arial"/>
              </a:endParaRPr>
            </a:p>
            <a:p>
              <a:pPr marL="12700">
                <a:tabLst>
                  <a:tab pos="299720" algn="l"/>
                </a:tabLst>
              </a:pPr>
              <a:endParaRPr lang="cs-CZ" sz="1400" i="1" spc="-20" dirty="0">
                <a:latin typeface="Arial"/>
                <a:cs typeface="Arial"/>
              </a:endParaRPr>
            </a:p>
            <a:p>
              <a:pPr marL="12700">
                <a:tabLst>
                  <a:tab pos="299720" algn="l"/>
                </a:tabLst>
              </a:pPr>
              <a:r>
                <a:rPr lang="cs-CZ" sz="1400" i="1" spc="-20" dirty="0">
                  <a:latin typeface="Arial"/>
                  <a:cs typeface="Arial"/>
                </a:rPr>
                <a:t>= </a:t>
              </a:r>
              <a:r>
                <a:rPr lang="cs-CZ" sz="1400" i="1" spc="-20" dirty="0" err="1">
                  <a:latin typeface="Arial"/>
                  <a:cs typeface="Arial"/>
                </a:rPr>
                <a:t>does</a:t>
              </a:r>
              <a:r>
                <a:rPr lang="cs-CZ" sz="1400" i="1" spc="-20" dirty="0">
                  <a:latin typeface="Arial"/>
                  <a:cs typeface="Arial"/>
                </a:rPr>
                <a:t> not </a:t>
              </a:r>
              <a:r>
                <a:rPr lang="cs-CZ" sz="1400" i="1" spc="-20" dirty="0" err="1">
                  <a:latin typeface="Arial"/>
                  <a:cs typeface="Arial"/>
                </a:rPr>
                <a:t>affect</a:t>
              </a:r>
              <a:r>
                <a:rPr lang="cs-CZ" sz="1400" i="1" spc="-20" dirty="0">
                  <a:latin typeface="Arial"/>
                  <a:cs typeface="Arial"/>
                </a:rPr>
                <a:t> </a:t>
              </a:r>
              <a:r>
                <a:rPr lang="cs-CZ" sz="1400" i="1" spc="-20" dirty="0" err="1">
                  <a:latin typeface="Arial"/>
                  <a:cs typeface="Arial"/>
                </a:rPr>
                <a:t>the</a:t>
              </a:r>
              <a:r>
                <a:rPr lang="cs-CZ" sz="1400" i="1" spc="-20" dirty="0">
                  <a:latin typeface="Arial"/>
                  <a:cs typeface="Arial"/>
                </a:rPr>
                <a:t> </a:t>
              </a:r>
              <a:r>
                <a:rPr sz="1400" i="1" spc="-10" dirty="0">
                  <a:latin typeface="Arial"/>
                  <a:cs typeface="Arial"/>
                </a:rPr>
                <a:t>IC</a:t>
              </a:r>
              <a:r>
                <a:rPr sz="1350" i="1" spc="37" baseline="-21604" dirty="0">
                  <a:latin typeface="Arial"/>
                  <a:cs typeface="Arial"/>
                </a:rPr>
                <a:t>5</a:t>
              </a:r>
              <a:r>
                <a:rPr sz="1350" i="1" spc="30" baseline="-21604" dirty="0">
                  <a:latin typeface="Arial"/>
                  <a:cs typeface="Arial"/>
                </a:rPr>
                <a:t>0</a:t>
              </a:r>
              <a:r>
                <a:rPr sz="1350" i="1" baseline="-21604" dirty="0">
                  <a:latin typeface="Times New Roman"/>
                  <a:cs typeface="Times New Roman"/>
                </a:rPr>
                <a:t> </a:t>
              </a:r>
              <a:r>
                <a:rPr sz="1350" i="1" spc="-89" baseline="-21604" dirty="0">
                  <a:latin typeface="Times New Roman"/>
                  <a:cs typeface="Times New Roman"/>
                </a:rPr>
                <a:t> </a:t>
              </a:r>
              <a:r>
                <a:rPr lang="cs-CZ" sz="1400" i="1" spc="-10" dirty="0" err="1">
                  <a:latin typeface="Arial"/>
                  <a:cs typeface="Arial"/>
                </a:rPr>
                <a:t>of</a:t>
              </a:r>
              <a:r>
                <a:rPr lang="cs-CZ" sz="1400" i="1" spc="-10" dirty="0">
                  <a:latin typeface="Arial"/>
                  <a:cs typeface="Arial"/>
                </a:rPr>
                <a:t> </a:t>
              </a:r>
              <a:r>
                <a:rPr lang="cs-CZ" sz="1400" i="1" spc="-10" dirty="0" err="1">
                  <a:latin typeface="Arial"/>
                  <a:cs typeface="Arial"/>
                </a:rPr>
                <a:t>tested</a:t>
              </a:r>
              <a:r>
                <a:rPr lang="cs-CZ" sz="1400" i="1" spc="-10" dirty="0">
                  <a:latin typeface="Arial"/>
                  <a:cs typeface="Arial"/>
                </a:rPr>
                <a:t> </a:t>
              </a:r>
              <a:r>
                <a:rPr lang="cs-CZ" sz="1400" i="1" spc="-10" dirty="0" err="1">
                  <a:latin typeface="Arial"/>
                  <a:cs typeface="Arial"/>
                </a:rPr>
                <a:t>compound</a:t>
              </a:r>
              <a:r>
                <a:rPr lang="cs-CZ" sz="1400" i="1" spc="-10" dirty="0">
                  <a:latin typeface="Arial"/>
                  <a:cs typeface="Arial"/>
                </a:rPr>
                <a:t> (</a:t>
              </a:r>
              <a:r>
                <a:rPr lang="cs-CZ" sz="1400" i="1" spc="-10" dirty="0" err="1">
                  <a:latin typeface="Arial"/>
                  <a:cs typeface="Arial"/>
                </a:rPr>
                <a:t>bortezomib</a:t>
              </a:r>
              <a:r>
                <a:rPr lang="cs-CZ" sz="1400" i="1" spc="-10" dirty="0">
                  <a:latin typeface="Arial"/>
                  <a:cs typeface="Arial"/>
                </a:rPr>
                <a:t>)</a:t>
              </a:r>
              <a:endParaRPr sz="1400" dirty="0">
                <a:latin typeface="Arial"/>
                <a:cs typeface="Arial"/>
              </a:endParaRP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DDDD60B0-6351-480A-A1DB-A56D8E7B30DE}"/>
              </a:ext>
            </a:extLst>
          </p:cNvPr>
          <p:cNvGrpSpPr/>
          <p:nvPr/>
        </p:nvGrpSpPr>
        <p:grpSpPr>
          <a:xfrm>
            <a:off x="6348984" y="2096364"/>
            <a:ext cx="4623816" cy="2896598"/>
            <a:chOff x="4660194" y="1597848"/>
            <a:chExt cx="5760720" cy="3712464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A6E62C9F-BB93-41B8-9F45-C3231543FE61}"/>
                </a:ext>
              </a:extLst>
            </p:cNvPr>
            <p:cNvSpPr/>
            <p:nvPr/>
          </p:nvSpPr>
          <p:spPr>
            <a:xfrm>
              <a:off x="4660194" y="1597848"/>
              <a:ext cx="5760720" cy="37124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F37BD493-E914-447B-A4EF-4E2C17D91F68}"/>
                </a:ext>
              </a:extLst>
            </p:cNvPr>
            <p:cNvGrpSpPr/>
            <p:nvPr/>
          </p:nvGrpSpPr>
          <p:grpSpPr>
            <a:xfrm>
              <a:off x="6082087" y="3410798"/>
              <a:ext cx="2525849" cy="1138785"/>
              <a:chOff x="6082087" y="3410798"/>
              <a:chExt cx="2525849" cy="1138785"/>
            </a:xfrm>
          </p:grpSpPr>
          <p:sp>
            <p:nvSpPr>
              <p:cNvPr id="22" name="object 6">
                <a:extLst>
                  <a:ext uri="{FF2B5EF4-FFF2-40B4-BE49-F238E27FC236}">
                    <a16:creationId xmlns:a16="http://schemas.microsoft.com/office/drawing/2014/main" id="{82F7E816-C009-4369-9893-12244DC2994F}"/>
                  </a:ext>
                </a:extLst>
              </p:cNvPr>
              <p:cNvSpPr/>
              <p:nvPr/>
            </p:nvSpPr>
            <p:spPr>
              <a:xfrm>
                <a:off x="6082087" y="3519613"/>
                <a:ext cx="18700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70075">
                    <a:moveTo>
                      <a:pt x="0" y="0"/>
                    </a:moveTo>
                    <a:lnTo>
                      <a:pt x="1870069" y="0"/>
                    </a:lnTo>
                  </a:path>
                </a:pathLst>
              </a:custGeom>
              <a:ln w="27431">
                <a:solidFill>
                  <a:srgbClr val="C00000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7">
                <a:extLst>
                  <a:ext uri="{FF2B5EF4-FFF2-40B4-BE49-F238E27FC236}">
                    <a16:creationId xmlns:a16="http://schemas.microsoft.com/office/drawing/2014/main" id="{31DF40E0-9B68-4FB2-8393-20C7A085A590}"/>
                  </a:ext>
                </a:extLst>
              </p:cNvPr>
              <p:cNvSpPr/>
              <p:nvPr/>
            </p:nvSpPr>
            <p:spPr>
              <a:xfrm>
                <a:off x="7999278" y="3519614"/>
                <a:ext cx="0" cy="1029969"/>
              </a:xfrm>
              <a:custGeom>
                <a:avLst/>
                <a:gdLst/>
                <a:ahLst/>
                <a:cxnLst/>
                <a:rect l="l" t="t" r="r" b="b"/>
                <a:pathLst>
                  <a:path h="1029970">
                    <a:moveTo>
                      <a:pt x="0" y="0"/>
                    </a:moveTo>
                    <a:lnTo>
                      <a:pt x="0" y="1029711"/>
                    </a:lnTo>
                  </a:path>
                </a:pathLst>
              </a:custGeom>
              <a:ln w="27431">
                <a:solidFill>
                  <a:srgbClr val="C00000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D2BF9F33-B499-4820-B938-2D4B9E810385}"/>
                  </a:ext>
                </a:extLst>
              </p:cNvPr>
              <p:cNvSpPr txBox="1"/>
              <p:nvPr/>
            </p:nvSpPr>
            <p:spPr>
              <a:xfrm>
                <a:off x="8077387" y="3410798"/>
                <a:ext cx="530549" cy="35502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/>
                <a:r>
                  <a:rPr b="1" spc="-5" dirty="0">
                    <a:solidFill>
                      <a:srgbClr val="F1C6C6"/>
                    </a:solidFill>
                    <a:latin typeface="Calibri"/>
                    <a:cs typeface="Calibri"/>
                  </a:rPr>
                  <a:t>I</a:t>
                </a:r>
                <a:r>
                  <a:rPr b="1" spc="5" dirty="0">
                    <a:solidFill>
                      <a:srgbClr val="F1C6C6"/>
                    </a:solidFill>
                    <a:latin typeface="Calibri"/>
                    <a:cs typeface="Calibri"/>
                  </a:rPr>
                  <a:t>C</a:t>
                </a:r>
                <a:r>
                  <a:rPr b="1" spc="-15" baseline="-20833" dirty="0">
                    <a:solidFill>
                      <a:srgbClr val="F1C6C6"/>
                    </a:solidFill>
                    <a:latin typeface="Calibri"/>
                    <a:cs typeface="Calibri"/>
                  </a:rPr>
                  <a:t>50</a:t>
                </a:r>
                <a:endParaRPr baseline="-20833" dirty="0"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4F7E4598-8782-4919-AE80-35C65226D05C}"/>
              </a:ext>
            </a:extLst>
          </p:cNvPr>
          <p:cNvGrpSpPr/>
          <p:nvPr/>
        </p:nvGrpSpPr>
        <p:grpSpPr>
          <a:xfrm>
            <a:off x="9637786" y="2733840"/>
            <a:ext cx="2304418" cy="780288"/>
            <a:chOff x="9108372" y="2061272"/>
            <a:chExt cx="2304418" cy="780288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3FF49B35-63BA-49C4-9CD1-24B1CD20DCE2}"/>
                </a:ext>
              </a:extLst>
            </p:cNvPr>
            <p:cNvSpPr txBox="1"/>
            <p:nvPr/>
          </p:nvSpPr>
          <p:spPr>
            <a:xfrm>
              <a:off x="9472230" y="2213673"/>
              <a:ext cx="1940560" cy="525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50100"/>
                </a:lnSpc>
              </a:pPr>
              <a:r>
                <a:rPr sz="1200" b="1" spc="-20" dirty="0">
                  <a:cs typeface="Arial"/>
                </a:rPr>
                <a:t>7</a:t>
              </a:r>
              <a:r>
                <a:rPr sz="1200" b="1" spc="-10" dirty="0">
                  <a:cs typeface="Arial"/>
                </a:rPr>
                <a:t>2</a:t>
              </a:r>
              <a:r>
                <a:rPr sz="1200" b="1" spc="50" dirty="0">
                  <a:cs typeface="Times New Roman"/>
                </a:rPr>
                <a:t> </a:t>
              </a:r>
              <a:r>
                <a:rPr sz="1200" b="1" spc="-10" dirty="0">
                  <a:cs typeface="Arial"/>
                </a:rPr>
                <a:t>h</a:t>
              </a:r>
              <a:r>
                <a:rPr sz="1200" b="1" spc="20" dirty="0">
                  <a:cs typeface="Times New Roman"/>
                </a:rPr>
                <a:t> </a:t>
              </a:r>
              <a:r>
                <a:rPr sz="1200" b="1" spc="-20" dirty="0">
                  <a:cs typeface="Arial"/>
                </a:rPr>
                <a:t>CTx</a:t>
              </a:r>
              <a:r>
                <a:rPr sz="1200" b="1" spc="-15" dirty="0">
                  <a:cs typeface="Arial"/>
                </a:rPr>
                <a:t>G</a:t>
              </a:r>
              <a:r>
                <a:rPr sz="1200" b="1" spc="80" dirty="0">
                  <a:cs typeface="Times New Roman"/>
                </a:rPr>
                <a:t> </a:t>
              </a:r>
              <a:r>
                <a:rPr sz="1200" b="1" spc="-20" dirty="0">
                  <a:cs typeface="Arial"/>
                </a:rPr>
                <a:t>ex</a:t>
              </a:r>
              <a:r>
                <a:rPr sz="1200" b="1" spc="-25" dirty="0">
                  <a:cs typeface="Arial"/>
                </a:rPr>
                <a:t>po</a:t>
              </a:r>
              <a:r>
                <a:rPr sz="1200" b="1" spc="-20" dirty="0">
                  <a:cs typeface="Arial"/>
                </a:rPr>
                <a:t>s</a:t>
              </a:r>
              <a:r>
                <a:rPr sz="1200" b="1" spc="-25" dirty="0">
                  <a:cs typeface="Arial"/>
                </a:rPr>
                <a:t>u</a:t>
              </a:r>
              <a:r>
                <a:rPr sz="1200" b="1" spc="-5" dirty="0">
                  <a:cs typeface="Arial"/>
                </a:rPr>
                <a:t>r</a:t>
              </a:r>
              <a:r>
                <a:rPr sz="1200" b="1" spc="-10" dirty="0">
                  <a:cs typeface="Arial"/>
                </a:rPr>
                <a:t>e</a:t>
              </a:r>
              <a:r>
                <a:rPr sz="1200" b="1" spc="-5" dirty="0">
                  <a:cs typeface="Times New Roman"/>
                </a:rPr>
                <a:t> </a:t>
              </a:r>
              <a:endParaRPr lang="cs-CZ" sz="1200" b="1" spc="-5" dirty="0">
                <a:cs typeface="Times New Roman"/>
              </a:endParaRPr>
            </a:p>
            <a:p>
              <a:pPr marL="12700" marR="5080">
                <a:lnSpc>
                  <a:spcPct val="150100"/>
                </a:lnSpc>
              </a:pPr>
              <a:r>
                <a:rPr sz="1200" b="1" spc="-20" dirty="0">
                  <a:cs typeface="Arial"/>
                </a:rPr>
                <a:t>1</a:t>
              </a:r>
              <a:r>
                <a:rPr sz="1200" b="1" spc="-10" dirty="0">
                  <a:cs typeface="Arial"/>
                </a:rPr>
                <a:t>5</a:t>
              </a:r>
              <a:r>
                <a:rPr sz="1200" b="1" spc="50" dirty="0">
                  <a:cs typeface="Times New Roman"/>
                </a:rPr>
                <a:t> </a:t>
              </a:r>
              <a:r>
                <a:rPr sz="1200" b="1" spc="-10" dirty="0">
                  <a:cs typeface="Arial"/>
                </a:rPr>
                <a:t>min</a:t>
              </a:r>
              <a:r>
                <a:rPr sz="1200" b="1" spc="45" dirty="0">
                  <a:cs typeface="Times New Roman"/>
                </a:rPr>
                <a:t> </a:t>
              </a:r>
              <a:r>
                <a:rPr sz="1200" b="1" spc="-20" dirty="0">
                  <a:cs typeface="Arial"/>
                </a:rPr>
                <a:t>CTx</a:t>
              </a:r>
              <a:r>
                <a:rPr sz="1200" b="1" spc="-15" dirty="0">
                  <a:cs typeface="Arial"/>
                </a:rPr>
                <a:t>G</a:t>
              </a:r>
              <a:r>
                <a:rPr sz="1200" b="1" spc="55" dirty="0">
                  <a:cs typeface="Times New Roman"/>
                </a:rPr>
                <a:t> </a:t>
              </a:r>
              <a:r>
                <a:rPr sz="1200" b="1" spc="-20" dirty="0">
                  <a:cs typeface="Arial"/>
                </a:rPr>
                <a:t>ex</a:t>
              </a:r>
              <a:r>
                <a:rPr sz="1200" b="1" spc="-25" dirty="0">
                  <a:cs typeface="Arial"/>
                </a:rPr>
                <a:t>po</a:t>
              </a:r>
              <a:r>
                <a:rPr sz="1200" b="1" spc="-20" dirty="0">
                  <a:cs typeface="Arial"/>
                </a:rPr>
                <a:t>s</a:t>
              </a:r>
              <a:r>
                <a:rPr sz="1200" b="1" spc="-25" dirty="0">
                  <a:cs typeface="Arial"/>
                </a:rPr>
                <a:t>u</a:t>
              </a:r>
              <a:r>
                <a:rPr sz="1200" b="1" spc="-5" dirty="0">
                  <a:cs typeface="Arial"/>
                </a:rPr>
                <a:t>r</a:t>
              </a:r>
              <a:r>
                <a:rPr sz="1200" b="1" spc="-10" dirty="0">
                  <a:cs typeface="Arial"/>
                </a:rPr>
                <a:t>e</a:t>
              </a:r>
              <a:endParaRPr sz="1200" dirty="0">
                <a:cs typeface="Arial"/>
              </a:endParaRPr>
            </a:p>
          </p:txBody>
        </p:sp>
        <p:sp>
          <p:nvSpPr>
            <p:cNvPr id="28" name="object 12">
              <a:extLst>
                <a:ext uri="{FF2B5EF4-FFF2-40B4-BE49-F238E27FC236}">
                  <a16:creationId xmlns:a16="http://schemas.microsoft.com/office/drawing/2014/main" id="{60824AF0-FC47-4D26-8AEA-237415666C41}"/>
                </a:ext>
              </a:extLst>
            </p:cNvPr>
            <p:cNvSpPr/>
            <p:nvPr/>
          </p:nvSpPr>
          <p:spPr>
            <a:xfrm>
              <a:off x="9108372" y="2061272"/>
              <a:ext cx="323088" cy="7802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3">
            <a:extLst>
              <a:ext uri="{FF2B5EF4-FFF2-40B4-BE49-F238E27FC236}">
                <a16:creationId xmlns:a16="http://schemas.microsoft.com/office/drawing/2014/main" id="{99A19B25-D9F4-4819-94AB-DA9F3EF27397}"/>
              </a:ext>
            </a:extLst>
          </p:cNvPr>
          <p:cNvSpPr txBox="1"/>
          <p:nvPr/>
        </p:nvSpPr>
        <p:spPr>
          <a:xfrm>
            <a:off x="7139608" y="1787094"/>
            <a:ext cx="3703320" cy="246221"/>
          </a:xfrm>
          <a:prstGeom prst="rect">
            <a:avLst/>
          </a:prstGeom>
          <a:solidFill>
            <a:srgbClr val="E7E6E6"/>
          </a:solidFill>
          <a:ln w="9143">
            <a:solidFill>
              <a:srgbClr val="D0CEC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-5" dirty="0">
                <a:latin typeface="Arial"/>
                <a:cs typeface="Arial"/>
              </a:rPr>
              <a:t>e</a:t>
            </a:r>
            <a:r>
              <a:rPr sz="1600" b="1" spc="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l</a:t>
            </a:r>
            <a:r>
              <a:rPr sz="1600" b="1" spc="40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Arial"/>
                <a:cs typeface="Arial"/>
              </a:rPr>
              <a:t>V</a:t>
            </a:r>
            <a:r>
              <a:rPr sz="1600" b="1" spc="10" dirty="0">
                <a:latin typeface="Arial"/>
                <a:cs typeface="Arial"/>
              </a:rPr>
              <a:t>i</a:t>
            </a:r>
            <a:r>
              <a:rPr sz="1600" b="1" spc="-5" dirty="0">
                <a:latin typeface="Arial"/>
                <a:cs typeface="Arial"/>
              </a:rPr>
              <a:t>ab</a:t>
            </a:r>
            <a:r>
              <a:rPr sz="1600" b="1" spc="10" dirty="0">
                <a:latin typeface="Arial"/>
                <a:cs typeface="Arial"/>
              </a:rPr>
              <a:t>ili</a:t>
            </a:r>
            <a:r>
              <a:rPr sz="1600" b="1" spc="-5" dirty="0">
                <a:latin typeface="Arial"/>
                <a:cs typeface="Arial"/>
              </a:rPr>
              <a:t>t</a:t>
            </a:r>
            <a:r>
              <a:rPr sz="1600" b="1" dirty="0">
                <a:latin typeface="Arial"/>
                <a:cs typeface="Arial"/>
              </a:rPr>
              <a:t>y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1C6539DE-DEAB-44FE-9159-161BCEA851AE}"/>
              </a:ext>
            </a:extLst>
          </p:cNvPr>
          <p:cNvSpPr/>
          <p:nvPr/>
        </p:nvSpPr>
        <p:spPr>
          <a:xfrm>
            <a:off x="7600335" y="2198627"/>
            <a:ext cx="2037451" cy="50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" name="Obrázek 36" descr="Obsah obrázku kreslení, stůl&#10;&#10;Popis byl vytvořen automaticky">
            <a:extLst>
              <a:ext uri="{FF2B5EF4-FFF2-40B4-BE49-F238E27FC236}">
                <a16:creationId xmlns:a16="http://schemas.microsoft.com/office/drawing/2014/main" id="{48EBAC99-2DCA-4E65-BA29-31E1A87B2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5EE75C5E-46BB-4D11-8497-407A993F1BC6}"/>
              </a:ext>
            </a:extLst>
          </p:cNvPr>
          <p:cNvSpPr txBox="1">
            <a:spLocks/>
          </p:cNvSpPr>
          <p:nvPr/>
        </p:nvSpPr>
        <p:spPr>
          <a:xfrm>
            <a:off x="838200" y="1597848"/>
            <a:ext cx="5510784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tolerated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up to 72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multiplex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BL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diffuses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spheroids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standard GFP/FITC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filters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microplate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readers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cytometry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fluorescence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microscopy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1000x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dillution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7F626F-659F-449C-9C6A-54F1BF52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44</a:t>
            </a:fld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588D128-7CC7-4E3A-B90F-AF584EBC6D53}"/>
              </a:ext>
            </a:extLst>
          </p:cNvPr>
          <p:cNvSpPr txBox="1"/>
          <p:nvPr/>
        </p:nvSpPr>
        <p:spPr>
          <a:xfrm>
            <a:off x="692479" y="1703832"/>
            <a:ext cx="7425361" cy="1610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6000"/>
              </a:lnSpc>
            </a:pP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reagent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seeding</a:t>
            </a:r>
            <a:endParaRPr lang="cs-CZ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addition</a:t>
            </a:r>
            <a:endParaRPr lang="cs-CZ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At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experiment as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end-point </a:t>
            </a:r>
            <a:r>
              <a:rPr lang="cs-CZ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kreslení, stůl&#10;&#10;Popis byl vytvořen automaticky">
            <a:extLst>
              <a:ext uri="{FF2B5EF4-FFF2-40B4-BE49-F238E27FC236}">
                <a16:creationId xmlns:a16="http://schemas.microsoft.com/office/drawing/2014/main" id="{FAEA6CB1-BF22-46A2-A1BE-85F198AB8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8B9BEA4C-DADB-47D6-BF20-45F7A2C77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1670" y="3798751"/>
            <a:ext cx="4720673" cy="2740161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A1CB8A3-08AD-4A5C-809D-FED1AA2FE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479" y="3681267"/>
            <a:ext cx="6806543" cy="3084378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67FFF632-0044-493E-93DE-57D357C70D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1" y="941106"/>
            <a:ext cx="10515600" cy="3972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ts val="2855"/>
              </a:lnSpc>
            </a:pPr>
            <a:r>
              <a:rPr lang="cs-CZ" sz="3600" b="1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cs-CZ" sz="3600" b="1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endParaRPr sz="3600" b="1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9BFC358-EE6F-483D-B036-61DB38DF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531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ázek 57" descr="Obsah obrázku kreslení, stůl&#10;&#10;Popis byl vytvořen automaticky">
            <a:extLst>
              <a:ext uri="{FF2B5EF4-FFF2-40B4-BE49-F238E27FC236}">
                <a16:creationId xmlns:a16="http://schemas.microsoft.com/office/drawing/2014/main" id="{93205D4A-8B05-4CBF-8BE0-11F1435AC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133ED9-2FF6-40FF-B0C3-2443985B4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5" r="10872" b="26313"/>
          <a:stretch/>
        </p:blipFill>
        <p:spPr>
          <a:xfrm>
            <a:off x="5215550" y="509525"/>
            <a:ext cx="6494436" cy="35239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E13CF8-C5F6-4E05-B0DF-AB9FE1803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95" y="2987613"/>
            <a:ext cx="4286250" cy="3248025"/>
          </a:xfrm>
          <a:prstGeom prst="rect">
            <a:avLst/>
          </a:prstGeom>
        </p:spPr>
      </p:pic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9021C02B-8AE5-40AF-AE8A-40751D0446DB}"/>
              </a:ext>
            </a:extLst>
          </p:cNvPr>
          <p:cNvSpPr txBox="1">
            <a:spLocks/>
          </p:cNvSpPr>
          <p:nvPr/>
        </p:nvSpPr>
        <p:spPr>
          <a:xfrm>
            <a:off x="470829" y="509525"/>
            <a:ext cx="4387903" cy="10754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120000"/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HepG2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terfenadine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Fluorescence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20000"/>
              <a:buBlip>
                <a:blip r:embed="rId6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C668ED27-797F-45AF-9B82-03F95C8C0021}"/>
              </a:ext>
            </a:extLst>
          </p:cNvPr>
          <p:cNvSpPr txBox="1">
            <a:spLocks/>
          </p:cNvSpPr>
          <p:nvPr/>
        </p:nvSpPr>
        <p:spPr>
          <a:xfrm>
            <a:off x="5691590" y="4646968"/>
            <a:ext cx="4655516" cy="107543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20000"/>
              <a:buFont typeface="Arial" panose="020B0604020202020204" pitchFamily="34" charset="0"/>
              <a:buChar char="◄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Live cell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CellTox</a:t>
            </a:r>
            <a:r>
              <a:rPr lang="cs-CZ" sz="1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staining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paclitaxel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HepG2 cell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spheroid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photographed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Green fluorescence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shows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20000"/>
              <a:buBlip>
                <a:blip r:embed="rId6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D530A33-59B8-4D74-A7E8-14CD10590E6F}"/>
              </a:ext>
            </a:extLst>
          </p:cNvPr>
          <p:cNvSpPr txBox="1"/>
          <p:nvPr/>
        </p:nvSpPr>
        <p:spPr>
          <a:xfrm>
            <a:off x="4783387" y="509525"/>
            <a:ext cx="627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E500A0C-52F6-7314-438C-E42A1F1C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468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A81B93FC-A3C7-4B07-A8D9-6E60F8E0B856}"/>
              </a:ext>
            </a:extLst>
          </p:cNvPr>
          <p:cNvSpPr txBox="1">
            <a:spLocks/>
          </p:cNvSpPr>
          <p:nvPr/>
        </p:nvSpPr>
        <p:spPr>
          <a:xfrm>
            <a:off x="642588" y="167500"/>
            <a:ext cx="9381240" cy="816055"/>
          </a:xfrm>
          <a:prstGeom prst="rect">
            <a:avLst/>
          </a:prstGeom>
        </p:spPr>
        <p:txBody>
          <a:bodyPr vert="horz" wrap="square" lIns="0" tIns="320483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/>
            <a:r>
              <a:rPr lang="cs-CZ" sz="3200" kern="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200" kern="0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kern="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cs-CZ" sz="3200" kern="0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kern="0" spc="-5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3200" kern="0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kern="0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Multiplexing</a:t>
            </a:r>
            <a:endParaRPr lang="cs-CZ" sz="3200" kern="0" spc="-5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CD5C29-1C9A-41A5-BC48-0ADF82789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540" y="4015369"/>
            <a:ext cx="4427980" cy="267513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1" name="Obrázek 10" descr="Obsah obrázku kreslení, stůl&#10;&#10;Popis byl vytvořen automaticky">
            <a:extLst>
              <a:ext uri="{FF2B5EF4-FFF2-40B4-BE49-F238E27FC236}">
                <a16:creationId xmlns:a16="http://schemas.microsoft.com/office/drawing/2014/main" id="{BACEB50A-12A8-44C3-B730-92286FE8E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AC3B372-96D7-47A8-9492-38BC06C4C1FA}"/>
              </a:ext>
            </a:extLst>
          </p:cNvPr>
          <p:cNvSpPr txBox="1">
            <a:spLocks/>
          </p:cNvSpPr>
          <p:nvPr/>
        </p:nvSpPr>
        <p:spPr>
          <a:xfrm>
            <a:off x="642586" y="1131123"/>
            <a:ext cx="6041689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multiplexed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endpoint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differentiation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cytotoxic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cytostatic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determining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triggers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apoptosis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cytotoxicity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9EB61D-C89D-4C78-A70E-09E89763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06" y="2918600"/>
            <a:ext cx="366712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10F5E3C3-47E8-4000-A7A2-404921AB3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4276" y="1095368"/>
            <a:ext cx="4347244" cy="274255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DADC39C-F03C-48FD-AB86-29751DCF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47</a:t>
            </a:fld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33451" y="1030222"/>
            <a:ext cx="4992623" cy="5736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4A55D066-8E91-46FD-BFA6-700BE02917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026" y="466307"/>
            <a:ext cx="1113994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200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LDH</a:t>
            </a:r>
            <a:r>
              <a:rPr sz="3200" spc="-1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</a:t>
            </a:r>
            <a:r>
              <a:rPr sz="3200" spc="-2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200" baseline="243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sz="3200" spc="209" baseline="243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7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spc="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ssa</a:t>
            </a:r>
            <a:r>
              <a:rPr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200" spc="1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3200" spc="1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cs-CZ" sz="3200" spc="-2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LDH </a:t>
            </a:r>
            <a:r>
              <a:rPr lang="cs-CZ" sz="3200" spc="-2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leaking</a:t>
            </a:r>
            <a:r>
              <a:rPr lang="cs-CZ" sz="3200" spc="-2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3200" spc="-2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sz="32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Obsah obrázku kreslení, stůl&#10;&#10;Popis byl vytvořen automaticky">
            <a:extLst>
              <a:ext uri="{FF2B5EF4-FFF2-40B4-BE49-F238E27FC236}">
                <a16:creationId xmlns:a16="http://schemas.microsoft.com/office/drawing/2014/main" id="{9BD500B7-C17B-4764-A690-7BA54EF65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7EEB8F7-558D-44B4-B15E-A27714EEBD67}"/>
              </a:ext>
            </a:extLst>
          </p:cNvPr>
          <p:cNvSpPr txBox="1">
            <a:spLocks/>
          </p:cNvSpPr>
          <p:nvPr/>
        </p:nvSpPr>
        <p:spPr>
          <a:xfrm>
            <a:off x="5865249" y="1655416"/>
            <a:ext cx="5605391" cy="4736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Lactate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dehydrogenase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leaks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damaged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supernatant in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Pro-luciferin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proprietary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reductase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luciferin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medium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3D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-cell-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mediated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cytotoxicity (ADCC)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A1F7AC1-39AF-405A-9C33-91FB6BBCB4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48</a:t>
            </a:fld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104774" y="1709965"/>
            <a:ext cx="3081528" cy="4681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12257" y="1419759"/>
            <a:ext cx="5431918" cy="3593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28338" y="1081532"/>
            <a:ext cx="2743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K</a:t>
            </a:r>
            <a:r>
              <a:rPr sz="1400" b="1" spc="-5" dirty="0">
                <a:latin typeface="Arial"/>
                <a:cs typeface="Arial"/>
              </a:rPr>
              <a:t>B</a:t>
            </a:r>
            <a:r>
              <a:rPr sz="1400" b="1" spc="-15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3</a:t>
            </a:r>
            <a:r>
              <a:rPr lang="cs-CZ" sz="1400" b="1" dirty="0">
                <a:latin typeface="Arial"/>
                <a:cs typeface="Arial"/>
              </a:rPr>
              <a:t> </a:t>
            </a:r>
            <a:r>
              <a:rPr lang="cs-CZ" sz="1400" b="1" dirty="0" err="1">
                <a:latin typeface="Arial"/>
                <a:cs typeface="Arial"/>
              </a:rPr>
              <a:t>cells</a:t>
            </a:r>
            <a:r>
              <a:rPr lang="cs-CZ" sz="1400" b="1" dirty="0">
                <a:latin typeface="Arial"/>
                <a:cs typeface="Arial"/>
              </a:rPr>
              <a:t> (</a:t>
            </a:r>
            <a:r>
              <a:rPr lang="cs-CZ" sz="1400" b="1" dirty="0" err="1">
                <a:latin typeface="Arial"/>
                <a:cs typeface="Arial"/>
              </a:rPr>
              <a:t>breast</a:t>
            </a:r>
            <a:r>
              <a:rPr lang="cs-CZ" sz="1400" b="1" dirty="0">
                <a:latin typeface="Arial"/>
                <a:cs typeface="Arial"/>
              </a:rPr>
              <a:t> </a:t>
            </a:r>
            <a:r>
              <a:rPr lang="cs-CZ" sz="1400" b="1" dirty="0" err="1">
                <a:latin typeface="Arial"/>
                <a:cs typeface="Arial"/>
              </a:rPr>
              <a:t>cancer</a:t>
            </a:r>
            <a:r>
              <a:rPr lang="cs-CZ" sz="1400" b="1" dirty="0">
                <a:latin typeface="Arial"/>
                <a:cs typeface="Arial"/>
              </a:rPr>
              <a:t>)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6" name="Obrázek 15" descr="Obsah obrázku kreslení, stůl&#10;&#10;Popis byl vytvořen automaticky">
            <a:extLst>
              <a:ext uri="{FF2B5EF4-FFF2-40B4-BE49-F238E27FC236}">
                <a16:creationId xmlns:a16="http://schemas.microsoft.com/office/drawing/2014/main" id="{89AE5B13-1960-49CE-9ADF-D07CD7AF5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26CF53A-7ACF-40A2-96D1-C2D6E87BB360}"/>
              </a:ext>
            </a:extLst>
          </p:cNvPr>
          <p:cNvSpPr txBox="1"/>
          <p:nvPr/>
        </p:nvSpPr>
        <p:spPr>
          <a:xfrm>
            <a:off x="1442974" y="1292225"/>
            <a:ext cx="274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2E6B967-641E-4F6B-B7DF-8C40D495C3CA}"/>
              </a:ext>
            </a:extLst>
          </p:cNvPr>
          <p:cNvSpPr txBox="1">
            <a:spLocks/>
          </p:cNvSpPr>
          <p:nvPr/>
        </p:nvSpPr>
        <p:spPr>
          <a:xfrm>
            <a:off x="5044564" y="5115712"/>
            <a:ext cx="7132072" cy="17263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Enzymatic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marker cytotoxicity</a:t>
            </a: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6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use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inactivated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FBS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sensitivity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4E18C4-7516-4076-A4C9-9AFFFDDC1B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49</a:t>
            </a:fld>
            <a:endParaRPr lang="cs-CZ" dirty="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FD7C78E-175E-4B6C-8D80-3896DF070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026" y="466307"/>
            <a:ext cx="1113994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200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LDH</a:t>
            </a:r>
            <a:r>
              <a:rPr sz="3200" spc="-1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-Gl</a:t>
            </a:r>
            <a:r>
              <a:rPr sz="3200" spc="-2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200" baseline="243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cs-CZ" sz="3200" spc="209" baseline="243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10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3200" spc="1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10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3200" spc="1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sz="3200" spc="-2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lang="cs-CZ" sz="3200" spc="-2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3200" spc="-2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spc="-2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sz="32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07656D1-7891-4259-AA9A-C6943580892B}"/>
              </a:ext>
            </a:extLst>
          </p:cNvPr>
          <p:cNvSpPr txBox="1">
            <a:spLocks/>
          </p:cNvSpPr>
          <p:nvPr/>
        </p:nvSpPr>
        <p:spPr>
          <a:xfrm>
            <a:off x="670089" y="1184736"/>
            <a:ext cx="10157749" cy="2152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ATP-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Universal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adaptable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Ultra-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Glo</a:t>
            </a:r>
            <a:r>
              <a:rPr lang="cs-CZ" sz="22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rLuciferase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3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stability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presence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detergent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reducing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3"/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More robust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variance</a:t>
            </a:r>
          </a:p>
        </p:txBody>
      </p:sp>
      <p:sp>
        <p:nvSpPr>
          <p:cNvPr id="3" name="object 3"/>
          <p:cNvSpPr/>
          <p:nvPr/>
        </p:nvSpPr>
        <p:spPr>
          <a:xfrm>
            <a:off x="1457737" y="4261002"/>
            <a:ext cx="8613290" cy="2532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4162" y="2780395"/>
            <a:ext cx="7799557" cy="1428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56357" y="444220"/>
            <a:ext cx="2629340" cy="17039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396709" y="1662075"/>
            <a:ext cx="15572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i="1" spc="-20" dirty="0">
                <a:solidFill>
                  <a:srgbClr val="FFFFFF"/>
                </a:solidFill>
                <a:cs typeface="Arial"/>
              </a:rPr>
              <a:t>P</a:t>
            </a:r>
            <a:r>
              <a:rPr sz="1600" b="1" i="1" dirty="0">
                <a:solidFill>
                  <a:srgbClr val="FFFFFF"/>
                </a:solidFill>
                <a:cs typeface="Arial"/>
              </a:rPr>
              <a:t>ho</a:t>
            </a:r>
            <a:r>
              <a:rPr sz="1600" b="1" i="1" spc="5" dirty="0">
                <a:solidFill>
                  <a:srgbClr val="FFFFFF"/>
                </a:solidFill>
                <a:cs typeface="Arial"/>
              </a:rPr>
              <a:t>t</a:t>
            </a:r>
            <a:r>
              <a:rPr sz="1600" b="1" i="1" spc="-5" dirty="0">
                <a:solidFill>
                  <a:srgbClr val="FFFFFF"/>
                </a:solidFill>
                <a:cs typeface="Arial"/>
              </a:rPr>
              <a:t>i</a:t>
            </a:r>
            <a:r>
              <a:rPr sz="1600" b="1" i="1" dirty="0">
                <a:solidFill>
                  <a:srgbClr val="FFFFFF"/>
                </a:solidFill>
                <a:cs typeface="Arial"/>
              </a:rPr>
              <a:t>nus</a:t>
            </a:r>
            <a:r>
              <a:rPr sz="1600" b="1" i="1" spc="10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1600" b="1" i="1" spc="-5" dirty="0">
                <a:solidFill>
                  <a:srgbClr val="FFFFFF"/>
                </a:solidFill>
                <a:cs typeface="Arial"/>
              </a:rPr>
              <a:t>p</a:t>
            </a:r>
            <a:r>
              <a:rPr sz="1600" b="1" i="1" dirty="0">
                <a:solidFill>
                  <a:srgbClr val="FFFFFF"/>
                </a:solidFill>
                <a:cs typeface="Arial"/>
              </a:rPr>
              <a:t>y</a:t>
            </a:r>
            <a:r>
              <a:rPr sz="1600" b="1" i="1" spc="-15" dirty="0">
                <a:solidFill>
                  <a:srgbClr val="FFFFFF"/>
                </a:solidFill>
                <a:cs typeface="Arial"/>
              </a:rPr>
              <a:t>r</a:t>
            </a:r>
            <a:r>
              <a:rPr sz="1600" b="1" i="1" dirty="0">
                <a:solidFill>
                  <a:srgbClr val="FFFFFF"/>
                </a:solidFill>
                <a:cs typeface="Arial"/>
              </a:rPr>
              <a:t>a</a:t>
            </a:r>
            <a:r>
              <a:rPr sz="1600" b="1" i="1" spc="-5" dirty="0">
                <a:solidFill>
                  <a:srgbClr val="FFFFFF"/>
                </a:solidFill>
                <a:cs typeface="Arial"/>
              </a:rPr>
              <a:t>li</a:t>
            </a:r>
            <a:r>
              <a:rPr sz="1600" b="1" i="1" dirty="0">
                <a:solidFill>
                  <a:srgbClr val="FFFFFF"/>
                </a:solidFill>
                <a:cs typeface="Arial"/>
              </a:rPr>
              <a:t>s</a:t>
            </a:r>
            <a:endParaRPr sz="1600" dirty="0">
              <a:cs typeface="Arial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3B646D0F-0815-454C-B06B-AC6BE4A83C77}"/>
              </a:ext>
            </a:extLst>
          </p:cNvPr>
          <p:cNvSpPr txBox="1">
            <a:spLocks/>
          </p:cNvSpPr>
          <p:nvPr/>
        </p:nvSpPr>
        <p:spPr>
          <a:xfrm>
            <a:off x="670089" y="109733"/>
            <a:ext cx="7171943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6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36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endParaRPr lang="cs-CZ" sz="36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ázek 17" descr="Obsah obrázku kreslení, stůl&#10;&#10;Popis byl vytvořen automaticky">
            <a:extLst>
              <a:ext uri="{FF2B5EF4-FFF2-40B4-BE49-F238E27FC236}">
                <a16:creationId xmlns:a16="http://schemas.microsoft.com/office/drawing/2014/main" id="{7BE2B9DC-A574-4152-BE1E-1340397FB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BE844F1-FB84-4B39-9644-FA4089D9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407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7467" y="1499370"/>
            <a:ext cx="10836332" cy="2189082"/>
            <a:chOff x="496823" y="1746504"/>
            <a:chExt cx="8389620" cy="1694814"/>
          </a:xfrm>
        </p:grpSpPr>
        <p:sp>
          <p:nvSpPr>
            <p:cNvPr id="3" name="object 3"/>
            <p:cNvSpPr/>
            <p:nvPr/>
          </p:nvSpPr>
          <p:spPr>
            <a:xfrm>
              <a:off x="6385559" y="1746504"/>
              <a:ext cx="2501265" cy="487680"/>
            </a:xfrm>
            <a:custGeom>
              <a:avLst/>
              <a:gdLst/>
              <a:ahLst/>
              <a:cxnLst/>
              <a:rect l="l" t="t" r="r" b="b"/>
              <a:pathLst>
                <a:path w="2501265" h="487680">
                  <a:moveTo>
                    <a:pt x="2500884" y="0"/>
                  </a:moveTo>
                  <a:lnTo>
                    <a:pt x="0" y="0"/>
                  </a:lnTo>
                  <a:lnTo>
                    <a:pt x="0" y="487679"/>
                  </a:lnTo>
                  <a:lnTo>
                    <a:pt x="2500884" y="487679"/>
                  </a:lnTo>
                  <a:lnTo>
                    <a:pt x="250088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6823" y="1786128"/>
              <a:ext cx="5931408" cy="1655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43042" y="1056319"/>
            <a:ext cx="36855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35" dirty="0">
                <a:latin typeface="Arial"/>
                <a:cs typeface="Arial"/>
              </a:rPr>
              <a:t>Different </a:t>
            </a:r>
            <a:r>
              <a:rPr sz="1600" i="1" spc="-40" dirty="0">
                <a:latin typeface="Arial"/>
                <a:cs typeface="Arial"/>
              </a:rPr>
              <a:t>Substrates </a:t>
            </a:r>
            <a:r>
              <a:rPr sz="1600" i="1" spc="-30" dirty="0">
                <a:latin typeface="Arial"/>
                <a:cs typeface="Arial"/>
              </a:rPr>
              <a:t>for </a:t>
            </a:r>
            <a:r>
              <a:rPr sz="1600" i="1" spc="-35" dirty="0">
                <a:latin typeface="Arial"/>
                <a:cs typeface="Arial"/>
              </a:rPr>
              <a:t>Different</a:t>
            </a:r>
            <a:r>
              <a:rPr sz="1600" i="1" spc="90" dirty="0">
                <a:latin typeface="Arial"/>
                <a:cs typeface="Arial"/>
              </a:rPr>
              <a:t> </a:t>
            </a:r>
            <a:r>
              <a:rPr sz="1600" i="1" spc="-50" dirty="0">
                <a:latin typeface="Arial"/>
                <a:cs typeface="Arial"/>
              </a:rPr>
              <a:t>Purposes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36376" y="3496634"/>
            <a:ext cx="7750422" cy="3126669"/>
            <a:chOff x="696468" y="3727703"/>
            <a:chExt cx="7466330" cy="2895600"/>
          </a:xfrm>
        </p:grpSpPr>
        <p:sp>
          <p:nvSpPr>
            <p:cNvPr id="8" name="object 8"/>
            <p:cNvSpPr/>
            <p:nvPr/>
          </p:nvSpPr>
          <p:spPr>
            <a:xfrm>
              <a:off x="846123" y="3827447"/>
              <a:ext cx="3554311" cy="26889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6468" y="3727703"/>
              <a:ext cx="7466076" cy="2895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403568" y="1531741"/>
            <a:ext cx="3230723" cy="489236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34620">
              <a:spcBef>
                <a:spcPts val="155"/>
              </a:spcBef>
            </a:pPr>
            <a:r>
              <a:rPr sz="1400" spc="-20" dirty="0">
                <a:solidFill>
                  <a:srgbClr val="2E5496"/>
                </a:solidFill>
                <a:latin typeface="Arial"/>
                <a:cs typeface="Arial"/>
              </a:rPr>
              <a:t>Nano-Glo</a:t>
            </a:r>
            <a:r>
              <a:rPr sz="1400" spc="-30" baseline="24305" dirty="0">
                <a:solidFill>
                  <a:srgbClr val="2E5496"/>
                </a:solidFill>
                <a:latin typeface="Arial"/>
                <a:cs typeface="Arial"/>
              </a:rPr>
              <a:t>® </a:t>
            </a:r>
            <a:r>
              <a:rPr sz="1400" spc="-35" dirty="0">
                <a:solidFill>
                  <a:srgbClr val="2E5496"/>
                </a:solidFill>
                <a:latin typeface="Arial"/>
                <a:cs typeface="Arial"/>
              </a:rPr>
              <a:t>Live </a:t>
            </a:r>
            <a:r>
              <a:rPr sz="1400" spc="-30" dirty="0">
                <a:solidFill>
                  <a:srgbClr val="2E5496"/>
                </a:solidFill>
                <a:latin typeface="Arial"/>
                <a:cs typeface="Arial"/>
              </a:rPr>
              <a:t>Cell </a:t>
            </a:r>
            <a:r>
              <a:rPr sz="1400" spc="-45" dirty="0">
                <a:solidFill>
                  <a:srgbClr val="2E5496"/>
                </a:solidFill>
                <a:latin typeface="Arial"/>
                <a:cs typeface="Arial"/>
              </a:rPr>
              <a:t>Assay</a:t>
            </a:r>
            <a:r>
              <a:rPr sz="1400" spc="-150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2E5496"/>
                </a:solidFill>
                <a:latin typeface="Arial"/>
                <a:cs typeface="Arial"/>
              </a:rPr>
              <a:t>System</a:t>
            </a:r>
            <a:endParaRPr sz="1400" dirty="0">
              <a:latin typeface="Arial"/>
              <a:cs typeface="Arial"/>
            </a:endParaRPr>
          </a:p>
          <a:p>
            <a:pPr marL="161290">
              <a:spcBef>
                <a:spcPts val="345"/>
              </a:spcBef>
            </a:pPr>
            <a:r>
              <a:rPr sz="1400" spc="-30" dirty="0">
                <a:solidFill>
                  <a:srgbClr val="6CA8D9"/>
                </a:solidFill>
                <a:latin typeface="Arial"/>
                <a:cs typeface="Arial"/>
              </a:rPr>
              <a:t>Endpoint </a:t>
            </a:r>
            <a:r>
              <a:rPr sz="1400" dirty="0">
                <a:solidFill>
                  <a:srgbClr val="6CA8D9"/>
                </a:solidFill>
                <a:latin typeface="Arial"/>
                <a:cs typeface="Arial"/>
              </a:rPr>
              <a:t>/ </a:t>
            </a:r>
            <a:r>
              <a:rPr sz="1400" spc="-15" dirty="0">
                <a:solidFill>
                  <a:srgbClr val="6CA8D9"/>
                </a:solidFill>
                <a:latin typeface="Arial"/>
                <a:cs typeface="Arial"/>
              </a:rPr>
              <a:t>up to </a:t>
            </a:r>
            <a:r>
              <a:rPr sz="1400" dirty="0">
                <a:solidFill>
                  <a:srgbClr val="6CA8D9"/>
                </a:solidFill>
                <a:latin typeface="Arial"/>
                <a:cs typeface="Arial"/>
              </a:rPr>
              <a:t>2</a:t>
            </a:r>
            <a:r>
              <a:rPr sz="1400" spc="-80" dirty="0">
                <a:solidFill>
                  <a:srgbClr val="6CA8D9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6CA8D9"/>
                </a:solidFill>
                <a:latin typeface="Arial"/>
                <a:cs typeface="Arial"/>
              </a:rPr>
              <a:t>h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03568" y="2268362"/>
            <a:ext cx="3262406" cy="498213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5875" rIns="0" bIns="0" rtlCol="0">
            <a:spAutoFit/>
          </a:bodyPr>
          <a:lstStyle/>
          <a:p>
            <a:pPr marL="134620">
              <a:spcBef>
                <a:spcPts val="125"/>
              </a:spcBef>
            </a:pPr>
            <a:r>
              <a:rPr sz="1400" spc="-20" dirty="0">
                <a:solidFill>
                  <a:srgbClr val="2E5496"/>
                </a:solidFill>
                <a:latin typeface="Arial"/>
                <a:cs typeface="Arial"/>
              </a:rPr>
              <a:t>Nano-Glo</a:t>
            </a:r>
            <a:r>
              <a:rPr sz="1400" spc="-30" baseline="24305" dirty="0">
                <a:solidFill>
                  <a:srgbClr val="2E5496"/>
                </a:solidFill>
                <a:latin typeface="Arial"/>
                <a:cs typeface="Arial"/>
              </a:rPr>
              <a:t>® </a:t>
            </a:r>
            <a:r>
              <a:rPr sz="1400" spc="-40" dirty="0">
                <a:solidFill>
                  <a:srgbClr val="2E5496"/>
                </a:solidFill>
                <a:latin typeface="Arial"/>
                <a:cs typeface="Arial"/>
              </a:rPr>
              <a:t>Vivazine</a:t>
            </a:r>
            <a:r>
              <a:rPr sz="1400" spc="-60" baseline="24305" dirty="0">
                <a:solidFill>
                  <a:srgbClr val="2E5496"/>
                </a:solidFill>
                <a:latin typeface="Arial"/>
                <a:cs typeface="Arial"/>
              </a:rPr>
              <a:t>TM</a:t>
            </a:r>
            <a:r>
              <a:rPr sz="1400" spc="-165" baseline="2430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E5496"/>
                </a:solidFill>
                <a:latin typeface="Arial"/>
                <a:cs typeface="Arial"/>
              </a:rPr>
              <a:t>Substrate</a:t>
            </a:r>
            <a:endParaRPr sz="1400" dirty="0">
              <a:latin typeface="Arial"/>
              <a:cs typeface="Arial"/>
            </a:endParaRPr>
          </a:p>
          <a:p>
            <a:pPr marL="175895">
              <a:spcBef>
                <a:spcPts val="385"/>
              </a:spcBef>
            </a:pPr>
            <a:r>
              <a:rPr sz="1400" dirty="0">
                <a:solidFill>
                  <a:srgbClr val="6CA8D9"/>
                </a:solidFill>
                <a:latin typeface="Arial"/>
                <a:cs typeface="Arial"/>
              </a:rPr>
              <a:t>2-24</a:t>
            </a:r>
            <a:r>
              <a:rPr sz="1400" spc="-100" dirty="0">
                <a:solidFill>
                  <a:srgbClr val="6CA8D9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6CA8D9"/>
                </a:solidFill>
                <a:latin typeface="Arial"/>
                <a:cs typeface="Arial"/>
              </a:rPr>
              <a:t>h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03568" y="2902267"/>
            <a:ext cx="3262406" cy="4591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0" rIns="0" bIns="0" rtlCol="0">
            <a:spAutoFit/>
          </a:bodyPr>
          <a:lstStyle/>
          <a:p>
            <a:pPr marL="134620">
              <a:lnSpc>
                <a:spcPts val="1365"/>
              </a:lnSpc>
            </a:pPr>
            <a:r>
              <a:rPr sz="1400" spc="-20" dirty="0">
                <a:solidFill>
                  <a:srgbClr val="2E5496"/>
                </a:solidFill>
                <a:latin typeface="Arial"/>
                <a:cs typeface="Arial"/>
              </a:rPr>
              <a:t>Nano-Glo</a:t>
            </a:r>
            <a:r>
              <a:rPr sz="1400" spc="-30" baseline="24305" dirty="0">
                <a:solidFill>
                  <a:srgbClr val="2E5496"/>
                </a:solidFill>
                <a:latin typeface="Arial"/>
                <a:cs typeface="Arial"/>
              </a:rPr>
              <a:t>® </a:t>
            </a:r>
            <a:r>
              <a:rPr sz="1400" spc="-35" dirty="0">
                <a:solidFill>
                  <a:srgbClr val="2E5496"/>
                </a:solidFill>
                <a:latin typeface="Arial"/>
                <a:cs typeface="Arial"/>
              </a:rPr>
              <a:t>Endurazine</a:t>
            </a:r>
            <a:r>
              <a:rPr sz="1400" spc="-52" baseline="24305" dirty="0">
                <a:solidFill>
                  <a:srgbClr val="2E5496"/>
                </a:solidFill>
                <a:latin typeface="Arial"/>
                <a:cs typeface="Arial"/>
              </a:rPr>
              <a:t>TM</a:t>
            </a:r>
            <a:r>
              <a:rPr sz="1400" spc="-217" baseline="24305" dirty="0">
                <a:solidFill>
                  <a:srgbClr val="2E5496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2E5496"/>
                </a:solidFill>
                <a:latin typeface="Arial"/>
                <a:cs typeface="Arial"/>
              </a:rPr>
              <a:t>Substrate</a:t>
            </a:r>
            <a:endParaRPr sz="1400" dirty="0">
              <a:latin typeface="Arial"/>
              <a:cs typeface="Arial"/>
            </a:endParaRPr>
          </a:p>
          <a:p>
            <a:pPr marL="134620">
              <a:spcBef>
                <a:spcPts val="540"/>
              </a:spcBef>
            </a:pPr>
            <a:r>
              <a:rPr sz="1400" dirty="0">
                <a:solidFill>
                  <a:srgbClr val="6CA8D9"/>
                </a:solidFill>
                <a:latin typeface="Arial"/>
                <a:cs typeface="Arial"/>
              </a:rPr>
              <a:t>2 - </a:t>
            </a:r>
            <a:r>
              <a:rPr sz="1400" spc="-5" dirty="0">
                <a:solidFill>
                  <a:srgbClr val="6CA8D9"/>
                </a:solidFill>
                <a:latin typeface="Arial"/>
                <a:cs typeface="Arial"/>
              </a:rPr>
              <a:t>72</a:t>
            </a:r>
            <a:r>
              <a:rPr sz="1400" spc="-100" dirty="0">
                <a:solidFill>
                  <a:srgbClr val="6CA8D9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6CA8D9"/>
                </a:solidFill>
                <a:latin typeface="Arial"/>
                <a:cs typeface="Arial"/>
              </a:rPr>
              <a:t>h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0ECEF0B7-37F8-6DFC-3A88-35F37CF99071}"/>
              </a:ext>
            </a:extLst>
          </p:cNvPr>
          <p:cNvSpPr txBox="1">
            <a:spLocks/>
          </p:cNvSpPr>
          <p:nvPr/>
        </p:nvSpPr>
        <p:spPr>
          <a:xfrm>
            <a:off x="526026" y="466307"/>
            <a:ext cx="11139948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z="3200" b="1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NanoLuc</a:t>
            </a:r>
            <a:r>
              <a:rPr lang="en-US" sz="3200" b="1" spc="-5" baseline="30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200" b="1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NanoBiT</a:t>
            </a:r>
            <a:r>
              <a:rPr lang="en-US" sz="3200" b="1" spc="-5" baseline="30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200" b="1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Cell Substrates</a:t>
            </a:r>
            <a:endParaRPr lang="en-US" sz="3200" b="1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98215735-9D32-FF9B-4B2F-69CD4F67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50</a:t>
            </a:fld>
            <a:endParaRPr lang="cs-CZ"/>
          </a:p>
        </p:txBody>
      </p:sp>
      <p:pic>
        <p:nvPicPr>
          <p:cNvPr id="17" name="Obrázek 16" descr="Obsah obrázku kreslení, stůl&#10;&#10;Popis byl vytvořen automaticky">
            <a:extLst>
              <a:ext uri="{FF2B5EF4-FFF2-40B4-BE49-F238E27FC236}">
                <a16:creationId xmlns:a16="http://schemas.microsoft.com/office/drawing/2014/main" id="{EA8FE057-0780-B748-36DC-E08575FE0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0824" y="1606297"/>
            <a:ext cx="7900415" cy="2392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99268" y="1345689"/>
            <a:ext cx="756602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05"/>
              </a:lnSpc>
            </a:pPr>
            <a:r>
              <a:rPr sz="1600" i="1" dirty="0">
                <a:latin typeface="Arial"/>
                <a:cs typeface="Arial"/>
              </a:rPr>
              <a:t>Me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spc="-10" dirty="0">
                <a:latin typeface="Arial"/>
                <a:cs typeface="Arial"/>
              </a:rPr>
              <a:t>abo</a:t>
            </a:r>
            <a:r>
              <a:rPr sz="1600" i="1" spc="-5" dirty="0">
                <a:latin typeface="Arial"/>
                <a:cs typeface="Arial"/>
              </a:rPr>
              <a:t>l</a:t>
            </a:r>
            <a:r>
              <a:rPr sz="1600" i="1" dirty="0">
                <a:latin typeface="Arial"/>
                <a:cs typeface="Arial"/>
              </a:rPr>
              <a:t>i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dirty="0">
                <a:latin typeface="Arial"/>
                <a:cs typeface="Arial"/>
              </a:rPr>
              <a:t>e</a:t>
            </a:r>
            <a:r>
              <a:rPr sz="1600" i="1" spc="-10" dirty="0">
                <a:latin typeface="Arial"/>
                <a:cs typeface="Arial"/>
              </a:rPr>
              <a:t>-</a:t>
            </a:r>
            <a:r>
              <a:rPr sz="1600" i="1" spc="5" dirty="0">
                <a:latin typeface="Arial"/>
                <a:cs typeface="Arial"/>
              </a:rPr>
              <a:t>s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spc="-5" dirty="0">
                <a:latin typeface="Arial"/>
                <a:cs typeface="Arial"/>
              </a:rPr>
              <a:t>le</a:t>
            </a:r>
            <a:r>
              <a:rPr sz="1600" i="1" spc="5" dirty="0">
                <a:latin typeface="Arial"/>
                <a:cs typeface="Arial"/>
              </a:rPr>
              <a:t>ct</a:t>
            </a:r>
            <a:r>
              <a:rPr sz="1600" i="1" spc="-25" dirty="0">
                <a:latin typeface="Arial"/>
                <a:cs typeface="Arial"/>
              </a:rPr>
              <a:t>i</a:t>
            </a:r>
            <a:r>
              <a:rPr sz="1600" i="1" spc="5" dirty="0">
                <a:latin typeface="Arial"/>
                <a:cs typeface="Arial"/>
              </a:rPr>
              <a:t>v</a:t>
            </a:r>
            <a:r>
              <a:rPr sz="1600" i="1" dirty="0">
                <a:latin typeface="Arial"/>
                <a:cs typeface="Arial"/>
              </a:rPr>
              <a:t>e</a:t>
            </a:r>
            <a:r>
              <a:rPr sz="1600" i="1" spc="-5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Arial"/>
                <a:cs typeface="Arial"/>
              </a:rPr>
              <a:t>deh</a:t>
            </a:r>
            <a:r>
              <a:rPr sz="1600" i="1" spc="5" dirty="0">
                <a:latin typeface="Arial"/>
                <a:cs typeface="Arial"/>
              </a:rPr>
              <a:t>y</a:t>
            </a:r>
            <a:r>
              <a:rPr sz="1600" i="1" spc="-10" dirty="0">
                <a:latin typeface="Arial"/>
                <a:cs typeface="Arial"/>
              </a:rPr>
              <a:t>drogena</a:t>
            </a:r>
            <a:r>
              <a:rPr sz="1600" i="1" spc="5" dirty="0">
                <a:latin typeface="Arial"/>
                <a:cs typeface="Arial"/>
              </a:rPr>
              <a:t>s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dirty="0">
                <a:latin typeface="Arial"/>
                <a:cs typeface="Arial"/>
              </a:rPr>
              <a:t>s</a:t>
            </a:r>
            <a:r>
              <a:rPr sz="1600" i="1" spc="15" dirty="0">
                <a:latin typeface="Times New Roman"/>
                <a:cs typeface="Times New Roman"/>
              </a:rPr>
              <a:t> </a:t>
            </a:r>
            <a:r>
              <a:rPr sz="1600" i="1" spc="5" dirty="0">
                <a:latin typeface="Arial"/>
                <a:cs typeface="Arial"/>
              </a:rPr>
              <a:t>c</a:t>
            </a:r>
            <a:r>
              <a:rPr sz="1600" i="1" spc="-10" dirty="0">
                <a:latin typeface="Arial"/>
                <a:cs typeface="Arial"/>
              </a:rPr>
              <a:t>oup</a:t>
            </a:r>
            <a:r>
              <a:rPr sz="1600" i="1" spc="-5" dirty="0">
                <a:latin typeface="Arial"/>
                <a:cs typeface="Arial"/>
              </a:rPr>
              <a:t>le</a:t>
            </a:r>
            <a:r>
              <a:rPr sz="1600" i="1" dirty="0">
                <a:latin typeface="Arial"/>
                <a:cs typeface="Arial"/>
              </a:rPr>
              <a:t>d</a:t>
            </a:r>
            <a:r>
              <a:rPr sz="1600" i="1" spc="20" dirty="0">
                <a:latin typeface="Times New Roman"/>
                <a:cs typeface="Times New Roman"/>
              </a:rPr>
              <a:t> 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dirty="0">
                <a:latin typeface="Arial"/>
                <a:cs typeface="Arial"/>
              </a:rPr>
              <a:t>o</a:t>
            </a:r>
            <a:r>
              <a:rPr sz="1600" i="1" spc="25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Arial"/>
                <a:cs typeface="Arial"/>
              </a:rPr>
              <a:t>b</a:t>
            </a:r>
            <a:r>
              <a:rPr sz="1600" i="1" spc="-5" dirty="0">
                <a:latin typeface="Arial"/>
                <a:cs typeface="Arial"/>
              </a:rPr>
              <a:t>iol</a:t>
            </a:r>
            <a:r>
              <a:rPr sz="1600" i="1" spc="-10" dirty="0">
                <a:latin typeface="Arial"/>
                <a:cs typeface="Arial"/>
              </a:rPr>
              <a:t>u</a:t>
            </a:r>
            <a:r>
              <a:rPr sz="1600" i="1" spc="-20" dirty="0">
                <a:latin typeface="Arial"/>
                <a:cs typeface="Arial"/>
              </a:rPr>
              <a:t>m</a:t>
            </a:r>
            <a:r>
              <a:rPr sz="1600" i="1" spc="-5" dirty="0">
                <a:latin typeface="Arial"/>
                <a:cs typeface="Arial"/>
              </a:rPr>
              <a:t>in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spc="5" dirty="0">
                <a:latin typeface="Arial"/>
                <a:cs typeface="Arial"/>
              </a:rPr>
              <a:t>sc</a:t>
            </a:r>
            <a:r>
              <a:rPr sz="1600" i="1" spc="-10" dirty="0">
                <a:latin typeface="Arial"/>
                <a:cs typeface="Arial"/>
              </a:rPr>
              <a:t>en</a:t>
            </a:r>
            <a:r>
              <a:rPr sz="1600" i="1" dirty="0">
                <a:latin typeface="Arial"/>
                <a:cs typeface="Arial"/>
              </a:rPr>
              <a:t>t</a:t>
            </a:r>
            <a:r>
              <a:rPr sz="1600" i="1" spc="15" dirty="0">
                <a:latin typeface="Times New Roman"/>
                <a:cs typeface="Times New Roman"/>
              </a:rPr>
              <a:t> </a:t>
            </a:r>
            <a:r>
              <a:rPr sz="1600" i="1" spc="-15" dirty="0">
                <a:latin typeface="Arial"/>
                <a:cs typeface="Arial"/>
              </a:rPr>
              <a:t>N</a:t>
            </a:r>
            <a:r>
              <a:rPr sz="1600" i="1" spc="5" dirty="0">
                <a:latin typeface="Arial"/>
                <a:cs typeface="Arial"/>
              </a:rPr>
              <a:t>A</a:t>
            </a:r>
            <a:r>
              <a:rPr sz="1600" i="1" spc="-10" dirty="0">
                <a:latin typeface="Arial"/>
                <a:cs typeface="Arial"/>
              </a:rPr>
              <a:t>D(</a:t>
            </a:r>
            <a:r>
              <a:rPr sz="1600" i="1" spc="5" dirty="0">
                <a:latin typeface="Arial"/>
                <a:cs typeface="Arial"/>
              </a:rPr>
              <a:t>P</a:t>
            </a:r>
            <a:r>
              <a:rPr sz="1600" i="1" spc="-10" dirty="0">
                <a:latin typeface="Arial"/>
                <a:cs typeface="Arial"/>
              </a:rPr>
              <a:t>)</a:t>
            </a:r>
            <a:r>
              <a:rPr sz="1600" i="1" dirty="0">
                <a:latin typeface="Arial"/>
                <a:cs typeface="Arial"/>
              </a:rPr>
              <a:t>H</a:t>
            </a:r>
            <a:r>
              <a:rPr sz="1600" i="1" spc="2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Arial"/>
                <a:cs typeface="Arial"/>
              </a:rPr>
              <a:t>de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spc="5" dirty="0">
                <a:latin typeface="Arial"/>
                <a:cs typeface="Arial"/>
              </a:rPr>
              <a:t>ct</a:t>
            </a:r>
            <a:r>
              <a:rPr sz="1600" i="1" spc="-5" dirty="0">
                <a:latin typeface="Arial"/>
                <a:cs typeface="Arial"/>
              </a:rPr>
              <a:t>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9429" y="3913091"/>
            <a:ext cx="64897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85" dirty="0">
                <a:latin typeface="Maiandra GD"/>
                <a:cs typeface="Maiandra GD"/>
              </a:rPr>
              <a:t>“</a:t>
            </a:r>
            <a:r>
              <a:rPr sz="1400" i="1" spc="-60" dirty="0">
                <a:latin typeface="Century Gothic"/>
                <a:cs typeface="Century Gothic"/>
              </a:rPr>
              <a:t>Wi</a:t>
            </a:r>
            <a:r>
              <a:rPr sz="1400" i="1" spc="-30" dirty="0">
                <a:latin typeface="Century Gothic"/>
                <a:cs typeface="Century Gothic"/>
              </a:rPr>
              <a:t>t</a:t>
            </a:r>
            <a:r>
              <a:rPr sz="1400" i="1" spc="-105" dirty="0">
                <a:latin typeface="Century Gothic"/>
                <a:cs typeface="Century Gothic"/>
              </a:rPr>
              <a:t>h</a:t>
            </a:r>
            <a:r>
              <a:rPr sz="1400" i="1" spc="65" dirty="0">
                <a:latin typeface="Times New Roman"/>
                <a:cs typeface="Times New Roman"/>
              </a:rPr>
              <a:t> </a:t>
            </a:r>
            <a:r>
              <a:rPr sz="1400" i="1" spc="-75" dirty="0">
                <a:latin typeface="Century Gothic"/>
                <a:cs typeface="Century Gothic"/>
              </a:rPr>
              <a:t>t</a:t>
            </a:r>
            <a:r>
              <a:rPr sz="1400" i="1" spc="-120" dirty="0">
                <a:latin typeface="Century Gothic"/>
                <a:cs typeface="Century Gothic"/>
              </a:rPr>
              <a:t>h</a:t>
            </a:r>
            <a:r>
              <a:rPr sz="1400" i="1" spc="-210" dirty="0">
                <a:latin typeface="Century Gothic"/>
                <a:cs typeface="Century Gothic"/>
              </a:rPr>
              <a:t>e</a:t>
            </a:r>
            <a:r>
              <a:rPr sz="1400" i="1" spc="65" dirty="0">
                <a:latin typeface="Times New Roman"/>
                <a:cs typeface="Times New Roman"/>
              </a:rPr>
              <a:t> </a:t>
            </a:r>
            <a:r>
              <a:rPr sz="1400" i="1" spc="-100" dirty="0">
                <a:latin typeface="Century Gothic"/>
                <a:cs typeface="Century Gothic"/>
              </a:rPr>
              <a:t>aid</a:t>
            </a:r>
            <a:r>
              <a:rPr sz="1400" i="1" spc="35" dirty="0">
                <a:latin typeface="Times New Roman"/>
                <a:cs typeface="Times New Roman"/>
              </a:rPr>
              <a:t> </a:t>
            </a:r>
            <a:r>
              <a:rPr sz="1400" i="1" spc="-85" dirty="0">
                <a:latin typeface="Century Gothic"/>
                <a:cs typeface="Century Gothic"/>
              </a:rPr>
              <a:t>of</a:t>
            </a:r>
            <a:r>
              <a:rPr sz="1400" i="1" spc="80" dirty="0">
                <a:latin typeface="Times New Roman"/>
                <a:cs typeface="Times New Roman"/>
              </a:rPr>
              <a:t> </a:t>
            </a:r>
            <a:r>
              <a:rPr sz="1400" i="1" spc="-165" dirty="0">
                <a:latin typeface="Century Gothic"/>
                <a:cs typeface="Century Gothic"/>
              </a:rPr>
              <a:t>a</a:t>
            </a:r>
            <a:r>
              <a:rPr sz="1400" i="1" spc="-140" dirty="0">
                <a:latin typeface="Century Gothic"/>
                <a:cs typeface="Century Gothic"/>
              </a:rPr>
              <a:t>u</a:t>
            </a:r>
            <a:r>
              <a:rPr sz="1400" i="1" spc="-60" dirty="0">
                <a:latin typeface="Century Gothic"/>
                <a:cs typeface="Century Gothic"/>
              </a:rPr>
              <a:t>x</a:t>
            </a:r>
            <a:r>
              <a:rPr sz="1400" i="1" spc="-5" dirty="0">
                <a:latin typeface="Century Gothic"/>
                <a:cs typeface="Century Gothic"/>
              </a:rPr>
              <a:t>ili</a:t>
            </a:r>
            <a:r>
              <a:rPr sz="1400" i="1" dirty="0">
                <a:latin typeface="Century Gothic"/>
                <a:cs typeface="Century Gothic"/>
              </a:rPr>
              <a:t>a</a:t>
            </a:r>
            <a:r>
              <a:rPr sz="1400" i="1" spc="50" dirty="0">
                <a:latin typeface="Century Gothic"/>
                <a:cs typeface="Century Gothic"/>
              </a:rPr>
              <a:t>r</a:t>
            </a:r>
            <a:r>
              <a:rPr sz="1400" i="1" spc="-105" dirty="0">
                <a:latin typeface="Century Gothic"/>
                <a:cs typeface="Century Gothic"/>
              </a:rPr>
              <a:t>y</a:t>
            </a:r>
            <a:r>
              <a:rPr sz="1400" i="1" spc="30" dirty="0">
                <a:latin typeface="Times New Roman"/>
                <a:cs typeface="Times New Roman"/>
              </a:rPr>
              <a:t> 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-120" dirty="0">
                <a:latin typeface="Century Gothic"/>
                <a:cs typeface="Century Gothic"/>
              </a:rPr>
              <a:t>n</a:t>
            </a:r>
            <a:r>
              <a:rPr sz="1400" i="1" spc="-90" dirty="0">
                <a:latin typeface="Century Gothic"/>
                <a:cs typeface="Century Gothic"/>
              </a:rPr>
              <a:t>zy</a:t>
            </a:r>
            <a:r>
              <a:rPr sz="1400" i="1" spc="-150" dirty="0">
                <a:latin typeface="Century Gothic"/>
                <a:cs typeface="Century Gothic"/>
              </a:rPr>
              <a:t>m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25" dirty="0">
                <a:latin typeface="Century Gothic"/>
                <a:cs typeface="Century Gothic"/>
              </a:rPr>
              <a:t>s</a:t>
            </a:r>
            <a:r>
              <a:rPr sz="1400" i="1" spc="105" dirty="0">
                <a:latin typeface="Times New Roman"/>
                <a:cs typeface="Times New Roman"/>
              </a:rPr>
              <a:t> </a:t>
            </a:r>
            <a:r>
              <a:rPr sz="1400" i="1" spc="-120" dirty="0">
                <a:latin typeface="Century Gothic"/>
                <a:cs typeface="Century Gothic"/>
              </a:rPr>
              <a:t>n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-90" dirty="0">
                <a:latin typeface="Century Gothic"/>
                <a:cs typeface="Century Gothic"/>
              </a:rPr>
              <a:t>a</a:t>
            </a:r>
            <a:r>
              <a:rPr sz="1400" i="1" spc="-30" dirty="0">
                <a:latin typeface="Century Gothic"/>
                <a:cs typeface="Century Gothic"/>
              </a:rPr>
              <a:t>r</a:t>
            </a:r>
            <a:r>
              <a:rPr sz="1400" i="1" spc="-20" dirty="0">
                <a:latin typeface="Century Gothic"/>
                <a:cs typeface="Century Gothic"/>
              </a:rPr>
              <a:t>l</a:t>
            </a:r>
            <a:r>
              <a:rPr sz="1400" i="1" spc="-40" dirty="0">
                <a:latin typeface="Century Gothic"/>
                <a:cs typeface="Century Gothic"/>
              </a:rPr>
              <a:t>y</a:t>
            </a:r>
            <a:r>
              <a:rPr sz="1400" i="1" spc="80" dirty="0">
                <a:latin typeface="Times New Roman"/>
                <a:cs typeface="Times New Roman"/>
              </a:rPr>
              <a:t> 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-175" dirty="0">
                <a:latin typeface="Century Gothic"/>
                <a:cs typeface="Century Gothic"/>
              </a:rPr>
              <a:t>v</a:t>
            </a:r>
            <a:r>
              <a:rPr sz="1400" i="1" spc="-215" dirty="0">
                <a:latin typeface="Century Gothic"/>
                <a:cs typeface="Century Gothic"/>
              </a:rPr>
              <a:t>e</a:t>
            </a:r>
            <a:r>
              <a:rPr sz="1400" i="1" spc="50" dirty="0">
                <a:latin typeface="Century Gothic"/>
                <a:cs typeface="Century Gothic"/>
              </a:rPr>
              <a:t>r</a:t>
            </a:r>
            <a:r>
              <a:rPr sz="1400" i="1" spc="-105" dirty="0">
                <a:latin typeface="Century Gothic"/>
                <a:cs typeface="Century Gothic"/>
              </a:rPr>
              <a:t>y</a:t>
            </a:r>
            <a:r>
              <a:rPr sz="1400" i="1" spc="80" dirty="0">
                <a:latin typeface="Times New Roman"/>
                <a:cs typeface="Times New Roman"/>
              </a:rPr>
              <a:t> </a:t>
            </a:r>
            <a:r>
              <a:rPr sz="1400" i="1" spc="25" dirty="0">
                <a:latin typeface="Century Gothic"/>
                <a:cs typeface="Century Gothic"/>
              </a:rPr>
              <a:t>s</a:t>
            </a:r>
            <a:r>
              <a:rPr sz="1400" i="1" spc="-140" dirty="0">
                <a:latin typeface="Century Gothic"/>
                <a:cs typeface="Century Gothic"/>
              </a:rPr>
              <a:t>u</a:t>
            </a:r>
            <a:r>
              <a:rPr sz="1400" i="1" spc="-100" dirty="0">
                <a:latin typeface="Century Gothic"/>
                <a:cs typeface="Century Gothic"/>
              </a:rPr>
              <a:t>b</a:t>
            </a:r>
            <a:r>
              <a:rPr sz="1400" i="1" spc="-50" dirty="0">
                <a:latin typeface="Century Gothic"/>
                <a:cs typeface="Century Gothic"/>
              </a:rPr>
              <a:t>s</a:t>
            </a:r>
            <a:r>
              <a:rPr sz="1400" i="1" spc="-75" dirty="0">
                <a:latin typeface="Century Gothic"/>
                <a:cs typeface="Century Gothic"/>
              </a:rPr>
              <a:t>t</a:t>
            </a:r>
            <a:r>
              <a:rPr sz="1400" i="1" spc="-145" dirty="0">
                <a:latin typeface="Century Gothic"/>
                <a:cs typeface="Century Gothic"/>
              </a:rPr>
              <a:t>a</a:t>
            </a:r>
            <a:r>
              <a:rPr sz="1400" i="1" spc="-140" dirty="0">
                <a:latin typeface="Century Gothic"/>
                <a:cs typeface="Century Gothic"/>
              </a:rPr>
              <a:t>n</a:t>
            </a:r>
            <a:r>
              <a:rPr sz="1400" i="1" spc="-240" dirty="0">
                <a:latin typeface="Century Gothic"/>
                <a:cs typeface="Century Gothic"/>
              </a:rPr>
              <a:t>ce</a:t>
            </a:r>
            <a:r>
              <a:rPr sz="1400" i="1" spc="45" dirty="0">
                <a:latin typeface="Times New Roman"/>
                <a:cs typeface="Times New Roman"/>
              </a:rPr>
              <a:t> </a:t>
            </a:r>
            <a:r>
              <a:rPr sz="1400" i="1" spc="-85" dirty="0">
                <a:latin typeface="Century Gothic"/>
                <a:cs typeface="Century Gothic"/>
              </a:rPr>
              <a:t>of</a:t>
            </a:r>
            <a:r>
              <a:rPr sz="1400" i="1" spc="55" dirty="0">
                <a:latin typeface="Times New Roman"/>
                <a:cs typeface="Times New Roman"/>
              </a:rPr>
              <a:t> </a:t>
            </a:r>
            <a:r>
              <a:rPr sz="1400" i="1" spc="-95" dirty="0">
                <a:latin typeface="Century Gothic"/>
                <a:cs typeface="Century Gothic"/>
              </a:rPr>
              <a:t>bio</a:t>
            </a:r>
            <a:r>
              <a:rPr sz="1400" i="1" spc="-80" dirty="0">
                <a:latin typeface="Century Gothic"/>
                <a:cs typeface="Century Gothic"/>
              </a:rPr>
              <a:t>lo</a:t>
            </a:r>
            <a:r>
              <a:rPr sz="1400" i="1" spc="-114" dirty="0">
                <a:latin typeface="Century Gothic"/>
                <a:cs typeface="Century Gothic"/>
              </a:rPr>
              <a:t>gic</a:t>
            </a:r>
            <a:r>
              <a:rPr sz="1400" i="1" spc="-170" dirty="0">
                <a:latin typeface="Century Gothic"/>
                <a:cs typeface="Century Gothic"/>
              </a:rPr>
              <a:t>a</a:t>
            </a:r>
            <a:r>
              <a:rPr sz="1400" i="1" spc="50" dirty="0">
                <a:latin typeface="Century Gothic"/>
                <a:cs typeface="Century Gothic"/>
              </a:rPr>
              <a:t>l</a:t>
            </a:r>
            <a:r>
              <a:rPr sz="1400" i="1" spc="55" dirty="0">
                <a:latin typeface="Times New Roman"/>
                <a:cs typeface="Times New Roman"/>
              </a:rPr>
              <a:t> </a:t>
            </a:r>
            <a:r>
              <a:rPr sz="1400" i="1" spc="-20" dirty="0">
                <a:latin typeface="Century Gothic"/>
                <a:cs typeface="Century Gothic"/>
              </a:rPr>
              <a:t>i</a:t>
            </a:r>
            <a:r>
              <a:rPr sz="1400" i="1" spc="-45" dirty="0">
                <a:latin typeface="Century Gothic"/>
                <a:cs typeface="Century Gothic"/>
              </a:rPr>
              <a:t>n</a:t>
            </a:r>
            <a:r>
              <a:rPr sz="1400" i="1" spc="-75" dirty="0">
                <a:latin typeface="Century Gothic"/>
                <a:cs typeface="Century Gothic"/>
              </a:rPr>
              <a:t>t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50" dirty="0">
                <a:latin typeface="Century Gothic"/>
                <a:cs typeface="Century Gothic"/>
              </a:rPr>
              <a:t>r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25" dirty="0">
                <a:latin typeface="Century Gothic"/>
                <a:cs typeface="Century Gothic"/>
              </a:rPr>
              <a:t>s</a:t>
            </a:r>
            <a:r>
              <a:rPr sz="1400" i="1" spc="-80" dirty="0">
                <a:latin typeface="Century Gothic"/>
                <a:cs typeface="Century Gothic"/>
              </a:rPr>
              <a:t>t</a:t>
            </a:r>
            <a:r>
              <a:rPr sz="1400" i="1" spc="85" dirty="0">
                <a:latin typeface="Times New Roman"/>
                <a:cs typeface="Times New Roman"/>
              </a:rPr>
              <a:t> </a:t>
            </a:r>
            <a:r>
              <a:rPr sz="1400" i="1" spc="-210" dirty="0">
                <a:latin typeface="Century Gothic"/>
                <a:cs typeface="Century Gothic"/>
              </a:rPr>
              <a:t>co</a:t>
            </a:r>
            <a:r>
              <a:rPr sz="1400" i="1" spc="-140" dirty="0">
                <a:latin typeface="Century Gothic"/>
                <a:cs typeface="Century Gothic"/>
              </a:rPr>
              <a:t>u</a:t>
            </a:r>
            <a:r>
              <a:rPr sz="1400" i="1" spc="-70" dirty="0">
                <a:latin typeface="Century Gothic"/>
                <a:cs typeface="Century Gothic"/>
              </a:rPr>
              <a:t>ld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9429" y="4126452"/>
            <a:ext cx="36728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i="1" spc="-190" dirty="0">
                <a:latin typeface="Century Gothic"/>
                <a:cs typeface="Century Gothic"/>
              </a:rPr>
              <a:t>be</a:t>
            </a:r>
            <a:r>
              <a:rPr sz="1400" i="1" spc="45" dirty="0">
                <a:latin typeface="Times New Roman"/>
                <a:cs typeface="Times New Roman"/>
              </a:rPr>
              <a:t> </a:t>
            </a:r>
            <a:r>
              <a:rPr sz="1400" i="1" spc="-220" dirty="0">
                <a:latin typeface="Century Gothic"/>
                <a:cs typeface="Century Gothic"/>
              </a:rPr>
              <a:t>m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-100" dirty="0">
                <a:latin typeface="Century Gothic"/>
                <a:cs typeface="Century Gothic"/>
              </a:rPr>
              <a:t>a</a:t>
            </a:r>
            <a:r>
              <a:rPr sz="1400" i="1" spc="-50" dirty="0">
                <a:latin typeface="Century Gothic"/>
                <a:cs typeface="Century Gothic"/>
              </a:rPr>
              <a:t>s</a:t>
            </a:r>
            <a:r>
              <a:rPr sz="1400" i="1" spc="-140" dirty="0">
                <a:latin typeface="Century Gothic"/>
                <a:cs typeface="Century Gothic"/>
              </a:rPr>
              <a:t>u</a:t>
            </a:r>
            <a:r>
              <a:rPr sz="1400" i="1" spc="50" dirty="0">
                <a:latin typeface="Century Gothic"/>
                <a:cs typeface="Century Gothic"/>
              </a:rPr>
              <a:t>r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-175" dirty="0">
                <a:latin typeface="Century Gothic"/>
                <a:cs typeface="Century Gothic"/>
              </a:rPr>
              <a:t>d</a:t>
            </a:r>
            <a:r>
              <a:rPr sz="1400" i="1" spc="55" dirty="0">
                <a:latin typeface="Times New Roman"/>
                <a:cs typeface="Times New Roman"/>
              </a:rPr>
              <a:t> </a:t>
            </a:r>
            <a:r>
              <a:rPr sz="1400" i="1" spc="-185" dirty="0">
                <a:latin typeface="Century Gothic"/>
                <a:cs typeface="Century Gothic"/>
              </a:rPr>
              <a:t>w</a:t>
            </a:r>
            <a:r>
              <a:rPr sz="1400" i="1" spc="-15" dirty="0">
                <a:latin typeface="Century Gothic"/>
                <a:cs typeface="Century Gothic"/>
              </a:rPr>
              <a:t>i</a:t>
            </a:r>
            <a:r>
              <a:rPr sz="1400" i="1" spc="-10" dirty="0">
                <a:latin typeface="Century Gothic"/>
                <a:cs typeface="Century Gothic"/>
              </a:rPr>
              <a:t>t</a:t>
            </a:r>
            <a:r>
              <a:rPr sz="1400" i="1" spc="-105" dirty="0">
                <a:latin typeface="Century Gothic"/>
                <a:cs typeface="Century Gothic"/>
              </a:rPr>
              <a:t>h</a:t>
            </a:r>
            <a:r>
              <a:rPr sz="1400" i="1" spc="65" dirty="0">
                <a:latin typeface="Times New Roman"/>
                <a:cs typeface="Times New Roman"/>
              </a:rPr>
              <a:t> </a:t>
            </a:r>
            <a:r>
              <a:rPr sz="1400" i="1" spc="-175" dirty="0">
                <a:latin typeface="Century Gothic"/>
                <a:cs typeface="Century Gothic"/>
              </a:rPr>
              <a:t>a</a:t>
            </a:r>
            <a:r>
              <a:rPr sz="1400" i="1" spc="35" dirty="0">
                <a:latin typeface="Times New Roman"/>
                <a:cs typeface="Times New Roman"/>
              </a:rPr>
              <a:t> </a:t>
            </a:r>
            <a:r>
              <a:rPr sz="1400" i="1" spc="-95" dirty="0">
                <a:latin typeface="Century Gothic"/>
                <a:cs typeface="Century Gothic"/>
              </a:rPr>
              <a:t>py</a:t>
            </a:r>
            <a:r>
              <a:rPr sz="1400" i="1" spc="-40" dirty="0">
                <a:latin typeface="Century Gothic"/>
                <a:cs typeface="Century Gothic"/>
              </a:rPr>
              <a:t>r</a:t>
            </a:r>
            <a:r>
              <a:rPr sz="1400" i="1" spc="-45" dirty="0">
                <a:latin typeface="Century Gothic"/>
                <a:cs typeface="Century Gothic"/>
              </a:rPr>
              <a:t>idi</a:t>
            </a:r>
            <a:r>
              <a:rPr sz="1400" i="1" spc="-70" dirty="0">
                <a:latin typeface="Century Gothic"/>
                <a:cs typeface="Century Gothic"/>
              </a:rPr>
              <a:t>n</a:t>
            </a:r>
            <a:r>
              <a:rPr sz="1400" i="1" spc="-210" dirty="0">
                <a:latin typeface="Century Gothic"/>
                <a:cs typeface="Century Gothic"/>
              </a:rPr>
              <a:t>e</a:t>
            </a:r>
            <a:r>
              <a:rPr sz="1400" i="1" spc="65" dirty="0">
                <a:latin typeface="Times New Roman"/>
                <a:cs typeface="Times New Roman"/>
              </a:rPr>
              <a:t> </a:t>
            </a:r>
            <a:r>
              <a:rPr sz="1400" i="1" spc="-120" dirty="0">
                <a:latin typeface="Century Gothic"/>
                <a:cs typeface="Century Gothic"/>
              </a:rPr>
              <a:t>n</a:t>
            </a:r>
            <a:r>
              <a:rPr sz="1400" i="1" spc="-140" dirty="0">
                <a:latin typeface="Century Gothic"/>
                <a:cs typeface="Century Gothic"/>
              </a:rPr>
              <a:t>u</a:t>
            </a:r>
            <a:r>
              <a:rPr sz="1400" i="1" spc="-120" dirty="0">
                <a:latin typeface="Century Gothic"/>
                <a:cs typeface="Century Gothic"/>
              </a:rPr>
              <a:t>cl</a:t>
            </a:r>
            <a:r>
              <a:rPr sz="1400" i="1" spc="-195" dirty="0">
                <a:latin typeface="Century Gothic"/>
                <a:cs typeface="Century Gothic"/>
              </a:rPr>
              <a:t>e</a:t>
            </a:r>
            <a:r>
              <a:rPr sz="1400" i="1" spc="-160" dirty="0">
                <a:latin typeface="Century Gothic"/>
                <a:cs typeface="Century Gothic"/>
              </a:rPr>
              <a:t>o</a:t>
            </a:r>
            <a:r>
              <a:rPr sz="1400" i="1" spc="-80" dirty="0">
                <a:latin typeface="Century Gothic"/>
                <a:cs typeface="Century Gothic"/>
              </a:rPr>
              <a:t>t</a:t>
            </a:r>
            <a:r>
              <a:rPr sz="1400" i="1" spc="-100" dirty="0">
                <a:latin typeface="Century Gothic"/>
                <a:cs typeface="Century Gothic"/>
              </a:rPr>
              <a:t>id</a:t>
            </a:r>
            <a:r>
              <a:rPr sz="1400" i="1" spc="-140" dirty="0">
                <a:latin typeface="Century Gothic"/>
                <a:cs typeface="Century Gothic"/>
              </a:rPr>
              <a:t>e</a:t>
            </a:r>
            <a:r>
              <a:rPr sz="1400" i="1" spc="95" dirty="0">
                <a:latin typeface="Times New Roman"/>
                <a:cs typeface="Times New Roman"/>
              </a:rPr>
              <a:t> </a:t>
            </a:r>
            <a:r>
              <a:rPr sz="1400" i="1" spc="25" dirty="0">
                <a:latin typeface="Century Gothic"/>
                <a:cs typeface="Century Gothic"/>
              </a:rPr>
              <a:t>s</a:t>
            </a:r>
            <a:r>
              <a:rPr sz="1400" i="1" spc="-40" dirty="0">
                <a:latin typeface="Century Gothic"/>
                <a:cs typeface="Century Gothic"/>
              </a:rPr>
              <a:t>ys</a:t>
            </a:r>
            <a:r>
              <a:rPr sz="1400" i="1" spc="-75" dirty="0">
                <a:latin typeface="Century Gothic"/>
                <a:cs typeface="Century Gothic"/>
              </a:rPr>
              <a:t>t</a:t>
            </a:r>
            <a:r>
              <a:rPr sz="1400" i="1" spc="-225" dirty="0">
                <a:latin typeface="Century Gothic"/>
                <a:cs typeface="Century Gothic"/>
              </a:rPr>
              <a:t>e</a:t>
            </a:r>
            <a:r>
              <a:rPr sz="1400" i="1" spc="-185" dirty="0">
                <a:latin typeface="Century Gothic"/>
                <a:cs typeface="Century Gothic"/>
              </a:rPr>
              <a:t>m</a:t>
            </a:r>
            <a:r>
              <a:rPr sz="1400" spc="-75" dirty="0">
                <a:latin typeface="Maiandra GD"/>
                <a:cs typeface="Maiandra GD"/>
              </a:rPr>
              <a:t>”</a:t>
            </a:r>
            <a:endParaRPr sz="1400">
              <a:latin typeface="Maiandra GD"/>
              <a:cs typeface="Maiandra G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8842" y="4144963"/>
            <a:ext cx="23996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latin typeface="Arial"/>
                <a:cs typeface="Arial"/>
              </a:rPr>
              <a:t>O</a:t>
            </a:r>
            <a:r>
              <a:rPr sz="1200" spc="20" dirty="0">
                <a:latin typeface="Arial"/>
                <a:cs typeface="Arial"/>
              </a:rPr>
              <a:t>li</a:t>
            </a:r>
            <a:r>
              <a:rPr sz="1200" dirty="0">
                <a:latin typeface="Arial"/>
                <a:cs typeface="Arial"/>
              </a:rPr>
              <a:t>ver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Lo</a:t>
            </a:r>
            <a:r>
              <a:rPr sz="1200" spc="-30" dirty="0">
                <a:latin typeface="Arial"/>
                <a:cs typeface="Arial"/>
              </a:rPr>
              <a:t>w</a:t>
            </a:r>
            <a:r>
              <a:rPr sz="1200" spc="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J</a:t>
            </a:r>
            <a:r>
              <a:rPr sz="1200" spc="-20" dirty="0">
                <a:latin typeface="Arial"/>
                <a:cs typeface="Arial"/>
              </a:rPr>
              <a:t>B</a:t>
            </a:r>
            <a:r>
              <a:rPr sz="1200" dirty="0">
                <a:latin typeface="Arial"/>
                <a:cs typeface="Arial"/>
              </a:rPr>
              <a:t>C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"/>
                <a:cs typeface="Arial"/>
              </a:rPr>
              <a:t>(</a:t>
            </a:r>
            <a:r>
              <a:rPr sz="1200" dirty="0">
                <a:latin typeface="Arial"/>
                <a:cs typeface="Arial"/>
              </a:rPr>
              <a:t>1961)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236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2746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A6588AF-1E74-4D29-BE62-AD223754B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51</a:t>
            </a:fld>
            <a:endParaRPr lang="cs-CZ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CE9AAF9-16D2-454F-94E0-E019CF2CBAFE}"/>
              </a:ext>
            </a:extLst>
          </p:cNvPr>
          <p:cNvSpPr txBox="1">
            <a:spLocks/>
          </p:cNvSpPr>
          <p:nvPr/>
        </p:nvSpPr>
        <p:spPr>
          <a:xfrm>
            <a:off x="753397" y="141954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Rule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cs-CZ"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249E7CA6-394C-430A-A5C7-E58859499FA8}"/>
              </a:ext>
            </a:extLst>
          </p:cNvPr>
          <p:cNvSpPr txBox="1">
            <a:spLocks/>
          </p:cNvSpPr>
          <p:nvPr/>
        </p:nvSpPr>
        <p:spPr>
          <a:xfrm>
            <a:off x="2020824" y="4514830"/>
            <a:ext cx="9060131" cy="1825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logs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(0,1-100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S/B &lt; 100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sensitivity,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requiring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applicable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to many sample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homogenized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2D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medium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timed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 descr="Obsah obrázku kreslení, stůl&#10;&#10;Popis byl vytvořen automaticky">
            <a:extLst>
              <a:ext uri="{FF2B5EF4-FFF2-40B4-BE49-F238E27FC236}">
                <a16:creationId xmlns:a16="http://schemas.microsoft.com/office/drawing/2014/main" id="{6486A875-7537-4230-9195-AEB1A2D7B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0824" y="1606297"/>
            <a:ext cx="7900415" cy="2392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099268" y="1345689"/>
            <a:ext cx="756602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05"/>
              </a:lnSpc>
            </a:pPr>
            <a:r>
              <a:rPr sz="1600" i="1" dirty="0">
                <a:latin typeface="Arial"/>
                <a:cs typeface="Arial"/>
              </a:rPr>
              <a:t>Me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spc="-10" dirty="0">
                <a:latin typeface="Arial"/>
                <a:cs typeface="Arial"/>
              </a:rPr>
              <a:t>abo</a:t>
            </a:r>
            <a:r>
              <a:rPr sz="1600" i="1" spc="-5" dirty="0">
                <a:latin typeface="Arial"/>
                <a:cs typeface="Arial"/>
              </a:rPr>
              <a:t>l</a:t>
            </a:r>
            <a:r>
              <a:rPr sz="1600" i="1" dirty="0">
                <a:latin typeface="Arial"/>
                <a:cs typeface="Arial"/>
              </a:rPr>
              <a:t>i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dirty="0">
                <a:latin typeface="Arial"/>
                <a:cs typeface="Arial"/>
              </a:rPr>
              <a:t>e</a:t>
            </a:r>
            <a:r>
              <a:rPr sz="1600" i="1" spc="-10" dirty="0">
                <a:latin typeface="Arial"/>
                <a:cs typeface="Arial"/>
              </a:rPr>
              <a:t>-</a:t>
            </a:r>
            <a:r>
              <a:rPr sz="1600" i="1" spc="5" dirty="0">
                <a:latin typeface="Arial"/>
                <a:cs typeface="Arial"/>
              </a:rPr>
              <a:t>s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spc="-5" dirty="0">
                <a:latin typeface="Arial"/>
                <a:cs typeface="Arial"/>
              </a:rPr>
              <a:t>le</a:t>
            </a:r>
            <a:r>
              <a:rPr sz="1600" i="1" spc="5" dirty="0">
                <a:latin typeface="Arial"/>
                <a:cs typeface="Arial"/>
              </a:rPr>
              <a:t>ct</a:t>
            </a:r>
            <a:r>
              <a:rPr sz="1600" i="1" spc="-25" dirty="0">
                <a:latin typeface="Arial"/>
                <a:cs typeface="Arial"/>
              </a:rPr>
              <a:t>i</a:t>
            </a:r>
            <a:r>
              <a:rPr sz="1600" i="1" spc="5" dirty="0">
                <a:latin typeface="Arial"/>
                <a:cs typeface="Arial"/>
              </a:rPr>
              <a:t>v</a:t>
            </a:r>
            <a:r>
              <a:rPr sz="1600" i="1" dirty="0">
                <a:latin typeface="Arial"/>
                <a:cs typeface="Arial"/>
              </a:rPr>
              <a:t>e</a:t>
            </a:r>
            <a:r>
              <a:rPr sz="1600" i="1" spc="-5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Arial"/>
                <a:cs typeface="Arial"/>
              </a:rPr>
              <a:t>deh</a:t>
            </a:r>
            <a:r>
              <a:rPr sz="1600" i="1" spc="5" dirty="0">
                <a:latin typeface="Arial"/>
                <a:cs typeface="Arial"/>
              </a:rPr>
              <a:t>y</a:t>
            </a:r>
            <a:r>
              <a:rPr sz="1600" i="1" spc="-10" dirty="0">
                <a:latin typeface="Arial"/>
                <a:cs typeface="Arial"/>
              </a:rPr>
              <a:t>drogena</a:t>
            </a:r>
            <a:r>
              <a:rPr sz="1600" i="1" spc="5" dirty="0">
                <a:latin typeface="Arial"/>
                <a:cs typeface="Arial"/>
              </a:rPr>
              <a:t>s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dirty="0">
                <a:latin typeface="Arial"/>
                <a:cs typeface="Arial"/>
              </a:rPr>
              <a:t>s</a:t>
            </a:r>
            <a:r>
              <a:rPr sz="1600" i="1" spc="15" dirty="0">
                <a:latin typeface="Times New Roman"/>
                <a:cs typeface="Times New Roman"/>
              </a:rPr>
              <a:t> </a:t>
            </a:r>
            <a:r>
              <a:rPr sz="1600" i="1" spc="5" dirty="0">
                <a:latin typeface="Arial"/>
                <a:cs typeface="Arial"/>
              </a:rPr>
              <a:t>c</a:t>
            </a:r>
            <a:r>
              <a:rPr sz="1600" i="1" spc="-10" dirty="0">
                <a:latin typeface="Arial"/>
                <a:cs typeface="Arial"/>
              </a:rPr>
              <a:t>oup</a:t>
            </a:r>
            <a:r>
              <a:rPr sz="1600" i="1" spc="-5" dirty="0">
                <a:latin typeface="Arial"/>
                <a:cs typeface="Arial"/>
              </a:rPr>
              <a:t>le</a:t>
            </a:r>
            <a:r>
              <a:rPr sz="1600" i="1" dirty="0">
                <a:latin typeface="Arial"/>
                <a:cs typeface="Arial"/>
              </a:rPr>
              <a:t>d</a:t>
            </a:r>
            <a:r>
              <a:rPr sz="1600" i="1" spc="20" dirty="0">
                <a:latin typeface="Times New Roman"/>
                <a:cs typeface="Times New Roman"/>
              </a:rPr>
              <a:t> 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dirty="0">
                <a:latin typeface="Arial"/>
                <a:cs typeface="Arial"/>
              </a:rPr>
              <a:t>o</a:t>
            </a:r>
            <a:r>
              <a:rPr sz="1600" i="1" spc="25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Arial"/>
                <a:cs typeface="Arial"/>
              </a:rPr>
              <a:t>b</a:t>
            </a:r>
            <a:r>
              <a:rPr sz="1600" i="1" spc="-5" dirty="0">
                <a:latin typeface="Arial"/>
                <a:cs typeface="Arial"/>
              </a:rPr>
              <a:t>iol</a:t>
            </a:r>
            <a:r>
              <a:rPr sz="1600" i="1" spc="-10" dirty="0">
                <a:latin typeface="Arial"/>
                <a:cs typeface="Arial"/>
              </a:rPr>
              <a:t>u</a:t>
            </a:r>
            <a:r>
              <a:rPr sz="1600" i="1" spc="-20" dirty="0">
                <a:latin typeface="Arial"/>
                <a:cs typeface="Arial"/>
              </a:rPr>
              <a:t>m</a:t>
            </a:r>
            <a:r>
              <a:rPr sz="1600" i="1" spc="-5" dirty="0">
                <a:latin typeface="Arial"/>
                <a:cs typeface="Arial"/>
              </a:rPr>
              <a:t>in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spc="5" dirty="0">
                <a:latin typeface="Arial"/>
                <a:cs typeface="Arial"/>
              </a:rPr>
              <a:t>sc</a:t>
            </a:r>
            <a:r>
              <a:rPr sz="1600" i="1" spc="-10" dirty="0">
                <a:latin typeface="Arial"/>
                <a:cs typeface="Arial"/>
              </a:rPr>
              <a:t>en</a:t>
            </a:r>
            <a:r>
              <a:rPr sz="1600" i="1" dirty="0">
                <a:latin typeface="Arial"/>
                <a:cs typeface="Arial"/>
              </a:rPr>
              <a:t>t</a:t>
            </a:r>
            <a:r>
              <a:rPr sz="1600" i="1" spc="15" dirty="0">
                <a:latin typeface="Times New Roman"/>
                <a:cs typeface="Times New Roman"/>
              </a:rPr>
              <a:t> </a:t>
            </a:r>
            <a:r>
              <a:rPr sz="1600" i="1" spc="-15" dirty="0">
                <a:latin typeface="Arial"/>
                <a:cs typeface="Arial"/>
              </a:rPr>
              <a:t>N</a:t>
            </a:r>
            <a:r>
              <a:rPr sz="1600" i="1" spc="5" dirty="0">
                <a:latin typeface="Arial"/>
                <a:cs typeface="Arial"/>
              </a:rPr>
              <a:t>A</a:t>
            </a:r>
            <a:r>
              <a:rPr sz="1600" i="1" spc="-10" dirty="0">
                <a:latin typeface="Arial"/>
                <a:cs typeface="Arial"/>
              </a:rPr>
              <a:t>D(</a:t>
            </a:r>
            <a:r>
              <a:rPr sz="1600" i="1" spc="5" dirty="0">
                <a:latin typeface="Arial"/>
                <a:cs typeface="Arial"/>
              </a:rPr>
              <a:t>P</a:t>
            </a:r>
            <a:r>
              <a:rPr sz="1600" i="1" spc="-10" dirty="0">
                <a:latin typeface="Arial"/>
                <a:cs typeface="Arial"/>
              </a:rPr>
              <a:t>)</a:t>
            </a:r>
            <a:r>
              <a:rPr sz="1600" i="1" dirty="0">
                <a:latin typeface="Arial"/>
                <a:cs typeface="Arial"/>
              </a:rPr>
              <a:t>H</a:t>
            </a:r>
            <a:r>
              <a:rPr sz="1600" i="1" spc="20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Arial"/>
                <a:cs typeface="Arial"/>
              </a:rPr>
              <a:t>de</a:t>
            </a:r>
            <a:r>
              <a:rPr sz="1600" i="1" spc="5" dirty="0">
                <a:latin typeface="Arial"/>
                <a:cs typeface="Arial"/>
              </a:rPr>
              <a:t>t</a:t>
            </a:r>
            <a:r>
              <a:rPr sz="1600" i="1" spc="-10" dirty="0">
                <a:latin typeface="Arial"/>
                <a:cs typeface="Arial"/>
              </a:rPr>
              <a:t>e</a:t>
            </a:r>
            <a:r>
              <a:rPr sz="1600" i="1" spc="5" dirty="0">
                <a:latin typeface="Arial"/>
                <a:cs typeface="Arial"/>
              </a:rPr>
              <a:t>ct</a:t>
            </a:r>
            <a:r>
              <a:rPr sz="1600" i="1" spc="-5" dirty="0">
                <a:latin typeface="Arial"/>
                <a:cs typeface="Arial"/>
              </a:rPr>
              <a:t>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A6588AF-1E74-4D29-BE62-AD223754B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52</a:t>
            </a:fld>
            <a:endParaRPr lang="cs-CZ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C829F1F0-D9D3-45C2-9E88-1B4DB5DC0F83}"/>
              </a:ext>
            </a:extLst>
          </p:cNvPr>
          <p:cNvSpPr txBox="1">
            <a:spLocks/>
          </p:cNvSpPr>
          <p:nvPr/>
        </p:nvSpPr>
        <p:spPr>
          <a:xfrm>
            <a:off x="753397" y="141954"/>
            <a:ext cx="1068520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Rule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cs-CZ"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F393A7-74C3-4604-AF48-B2AA87EF5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72" t="22288" r="18625" b="29000"/>
          <a:stretch/>
        </p:blipFill>
        <p:spPr>
          <a:xfrm>
            <a:off x="915735" y="3951917"/>
            <a:ext cx="4798159" cy="27560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E1BDD9D-A27B-492A-9511-0164F6439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72" t="72389" r="50859" b="6666"/>
          <a:stretch/>
        </p:blipFill>
        <p:spPr>
          <a:xfrm>
            <a:off x="5640058" y="3951917"/>
            <a:ext cx="1555934" cy="11850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355787-22D8-489A-9C4C-8436CA4039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50" t="50000" r="18625" b="19622"/>
          <a:stretch/>
        </p:blipFill>
        <p:spPr>
          <a:xfrm>
            <a:off x="7195992" y="3951917"/>
            <a:ext cx="4790313" cy="1718742"/>
          </a:xfrm>
          <a:prstGeom prst="rect">
            <a:avLst/>
          </a:prstGeom>
        </p:spPr>
      </p:pic>
      <p:pic>
        <p:nvPicPr>
          <p:cNvPr id="10" name="Obrázek 9" descr="Obsah obrázku kreslení, stůl&#10;&#10;Popis byl vytvořen automaticky">
            <a:extLst>
              <a:ext uri="{FF2B5EF4-FFF2-40B4-BE49-F238E27FC236}">
                <a16:creationId xmlns:a16="http://schemas.microsoft.com/office/drawing/2014/main" id="{7A22BFB0-5C81-4E93-9807-DA3E7E0F3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9013727-47FB-F103-36E1-CD17800F3FF7}"/>
              </a:ext>
            </a:extLst>
          </p:cNvPr>
          <p:cNvSpPr/>
          <p:nvPr/>
        </p:nvSpPr>
        <p:spPr>
          <a:xfrm>
            <a:off x="915735" y="3951917"/>
            <a:ext cx="4798159" cy="2756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3441A65-6711-60B9-6214-EC624A03DFC4}"/>
              </a:ext>
            </a:extLst>
          </p:cNvPr>
          <p:cNvSpPr txBox="1"/>
          <p:nvPr/>
        </p:nvSpPr>
        <p:spPr>
          <a:xfrm>
            <a:off x="6328571" y="5802672"/>
            <a:ext cx="591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FF0000"/>
                </a:solidFill>
              </a:rPr>
              <a:t>Can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be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used</a:t>
            </a:r>
            <a:r>
              <a:rPr lang="cs-CZ" sz="2400" dirty="0">
                <a:solidFill>
                  <a:srgbClr val="FF0000"/>
                </a:solidFill>
              </a:rPr>
              <a:t> in a </a:t>
            </a:r>
            <a:r>
              <a:rPr lang="cs-CZ" sz="2400" dirty="0" err="1">
                <a:solidFill>
                  <a:srgbClr val="FF0000"/>
                </a:solidFill>
              </a:rPr>
              <a:t>timed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kinetic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format</a:t>
            </a:r>
            <a:r>
              <a:rPr lang="cs-CZ" sz="2400" dirty="0">
                <a:solidFill>
                  <a:srgbClr val="FF0000"/>
                </a:solidFill>
              </a:rPr>
              <a:t> to </a:t>
            </a:r>
            <a:r>
              <a:rPr lang="cs-CZ" sz="2400" dirty="0" err="1">
                <a:solidFill>
                  <a:srgbClr val="FF0000"/>
                </a:solidFill>
              </a:rPr>
              <a:t>measure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the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signal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from</a:t>
            </a:r>
            <a:r>
              <a:rPr lang="cs-CZ" sz="2400" dirty="0">
                <a:solidFill>
                  <a:srgbClr val="FF0000"/>
                </a:solidFill>
              </a:rPr>
              <a:t> supernatant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C248896-683F-D2A6-D296-D00402101E24}"/>
              </a:ext>
            </a:extLst>
          </p:cNvPr>
          <p:cNvCxnSpPr/>
          <p:nvPr/>
        </p:nvCxnSpPr>
        <p:spPr>
          <a:xfrm>
            <a:off x="5713894" y="6025825"/>
            <a:ext cx="61160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38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72767" y="1445248"/>
            <a:ext cx="9046464" cy="504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504082" y="6462135"/>
            <a:ext cx="2743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53</a:t>
            </a:fld>
            <a:endParaRPr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3E7F9D7-6331-4177-A8CA-13B3D48B3E46}"/>
              </a:ext>
            </a:extLst>
          </p:cNvPr>
          <p:cNvSpPr txBox="1"/>
          <p:nvPr/>
        </p:nvSpPr>
        <p:spPr>
          <a:xfrm>
            <a:off x="782320" y="3077190"/>
            <a:ext cx="285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Homogenize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C68E11-4B46-4244-8946-A10E23331CD6}"/>
              </a:ext>
            </a:extLst>
          </p:cNvPr>
          <p:cNvSpPr txBox="1"/>
          <p:nvPr/>
        </p:nvSpPr>
        <p:spPr>
          <a:xfrm>
            <a:off x="9345953" y="450134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Dillute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73EA513-7A07-4A44-B1B8-1B99732EB2EE}"/>
              </a:ext>
            </a:extLst>
          </p:cNvPr>
          <p:cNvSpPr txBox="1"/>
          <p:nvPr/>
        </p:nvSpPr>
        <p:spPr>
          <a:xfrm>
            <a:off x="8556521" y="3077190"/>
            <a:ext cx="29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Homogenize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1FFF881-7169-443A-8A51-222AAA25F7F3}"/>
              </a:ext>
            </a:extLst>
          </p:cNvPr>
          <p:cNvSpPr txBox="1"/>
          <p:nvPr/>
        </p:nvSpPr>
        <p:spPr>
          <a:xfrm>
            <a:off x="374018" y="4476591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Spheroids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direct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A62942A1-B40E-4A91-B6AA-84BC676581EC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cs-CZ" sz="32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r>
              <a:rPr lang="cs-CZ" sz="32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endParaRPr lang="cs-CZ" sz="3200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kreslení, stůl&#10;&#10;Popis byl vytvořen automaticky">
            <a:extLst>
              <a:ext uri="{FF2B5EF4-FFF2-40B4-BE49-F238E27FC236}">
                <a16:creationId xmlns:a16="http://schemas.microsoft.com/office/drawing/2014/main" id="{3B343EC9-73B3-4D57-9C37-5C22C826F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object 4">
            <a:extLst>
              <a:ext uri="{FF2B5EF4-FFF2-40B4-BE49-F238E27FC236}">
                <a16:creationId xmlns:a16="http://schemas.microsoft.com/office/drawing/2014/main" id="{110E028B-7688-409B-8C23-65810BA59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29370"/>
            <a:ext cx="4311650" cy="25844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39F8491-FF20-4614-9501-81688D53DD63}"/>
              </a:ext>
            </a:extLst>
          </p:cNvPr>
          <p:cNvSpPr txBox="1"/>
          <p:nvPr/>
        </p:nvSpPr>
        <p:spPr>
          <a:xfrm>
            <a:off x="7010401" y="1329370"/>
            <a:ext cx="157956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200" spc="-10" dirty="0">
                <a:solidFill>
                  <a:srgbClr val="A5A5A5"/>
                </a:solidFill>
                <a:latin typeface="Arial"/>
                <a:cs typeface="Arial"/>
              </a:rPr>
              <a:t>A549;</a:t>
            </a:r>
            <a:r>
              <a:rPr sz="1200" spc="10" dirty="0">
                <a:solidFill>
                  <a:srgbClr val="A5A5A5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5A5A5"/>
                </a:solidFill>
                <a:latin typeface="Arial"/>
                <a:cs typeface="Arial"/>
              </a:rPr>
              <a:t>15,0</a:t>
            </a:r>
            <a:r>
              <a:rPr sz="1200" spc="-10" dirty="0">
                <a:solidFill>
                  <a:srgbClr val="A5A5A5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srgbClr val="A5A5A5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srgbClr val="A5A5A5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5A5A5"/>
                </a:solidFill>
                <a:latin typeface="Arial"/>
                <a:cs typeface="Arial"/>
              </a:rPr>
              <a:t>ce</a:t>
            </a:r>
            <a:r>
              <a:rPr sz="1200" spc="-5" dirty="0">
                <a:solidFill>
                  <a:srgbClr val="A5A5A5"/>
                </a:solidFill>
                <a:latin typeface="Arial"/>
                <a:cs typeface="Arial"/>
              </a:rPr>
              <a:t>ll</a:t>
            </a:r>
            <a:r>
              <a:rPr sz="1200" dirty="0">
                <a:solidFill>
                  <a:srgbClr val="A5A5A5"/>
                </a:solidFill>
                <a:latin typeface="Arial"/>
                <a:cs typeface="Arial"/>
              </a:rPr>
              <a:t>s</a:t>
            </a:r>
            <a:r>
              <a:rPr sz="1200" spc="-5" dirty="0">
                <a:solidFill>
                  <a:srgbClr val="A5A5A5"/>
                </a:solidFill>
                <a:latin typeface="Arial"/>
                <a:cs typeface="Arial"/>
              </a:rPr>
              <a:t>/</a:t>
            </a:r>
            <a:r>
              <a:rPr sz="1200" spc="-15" dirty="0">
                <a:solidFill>
                  <a:srgbClr val="A5A5A5"/>
                </a:solidFill>
                <a:latin typeface="Arial"/>
                <a:cs typeface="Arial"/>
              </a:rPr>
              <a:t>w</a:t>
            </a:r>
            <a:r>
              <a:rPr sz="1200" dirty="0">
                <a:solidFill>
                  <a:srgbClr val="A5A5A5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srgbClr val="A5A5A5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A5A5A5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462" name="object 6">
            <a:extLst>
              <a:ext uri="{FF2B5EF4-FFF2-40B4-BE49-F238E27FC236}">
                <a16:creationId xmlns:a16="http://schemas.microsoft.com/office/drawing/2014/main" id="{AF73A671-B9CD-4757-9B5E-98D4A9C6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1" y="1542096"/>
            <a:ext cx="4779963" cy="20081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2F6679D-85C7-4235-9D03-0DB5206E125B}"/>
              </a:ext>
            </a:extLst>
          </p:cNvPr>
          <p:cNvSpPr txBox="1"/>
          <p:nvPr/>
        </p:nvSpPr>
        <p:spPr>
          <a:xfrm>
            <a:off x="3321051" y="1273807"/>
            <a:ext cx="969963" cy="33855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sz="1100" spc="-5" dirty="0">
                <a:solidFill>
                  <a:srgbClr val="274388"/>
                </a:solidFill>
                <a:latin typeface="Arial"/>
                <a:cs typeface="Arial"/>
              </a:rPr>
              <a:t>op</a:t>
            </a:r>
            <a:r>
              <a:rPr sz="1100" spc="5" dirty="0">
                <a:solidFill>
                  <a:srgbClr val="274388"/>
                </a:solidFill>
                <a:latin typeface="Arial"/>
                <a:cs typeface="Arial"/>
              </a:rPr>
              <a:t>t</a:t>
            </a:r>
            <a:r>
              <a:rPr sz="1100" spc="-10" dirty="0">
                <a:solidFill>
                  <a:srgbClr val="274388"/>
                </a:solidFill>
                <a:latin typeface="Arial"/>
                <a:cs typeface="Arial"/>
              </a:rPr>
              <a:t>i</a:t>
            </a:r>
            <a:r>
              <a:rPr sz="1100" spc="-5" dirty="0">
                <a:solidFill>
                  <a:srgbClr val="274388"/>
                </a:solidFill>
                <a:latin typeface="Arial"/>
                <a:cs typeface="Arial"/>
              </a:rPr>
              <a:t>ona</a:t>
            </a:r>
            <a:r>
              <a:rPr sz="1100" spc="-10" dirty="0">
                <a:solidFill>
                  <a:srgbClr val="274388"/>
                </a:solidFill>
                <a:latin typeface="Arial"/>
                <a:cs typeface="Arial"/>
              </a:rPr>
              <a:t>ll</a:t>
            </a:r>
            <a:r>
              <a:rPr sz="1100" dirty="0">
                <a:solidFill>
                  <a:srgbClr val="274388"/>
                </a:solidFill>
                <a:latin typeface="Arial"/>
                <a:cs typeface="Arial"/>
              </a:rPr>
              <a:t>y</a:t>
            </a:r>
            <a:r>
              <a:rPr sz="1100" spc="45" dirty="0">
                <a:solidFill>
                  <a:srgbClr val="2743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74388"/>
                </a:solidFill>
                <a:latin typeface="Arial"/>
                <a:cs typeface="Arial"/>
              </a:rPr>
              <a:t>s</a:t>
            </a:r>
            <a:r>
              <a:rPr sz="1100" spc="5" dirty="0">
                <a:solidFill>
                  <a:srgbClr val="274388"/>
                </a:solidFill>
                <a:latin typeface="Arial"/>
                <a:cs typeface="Arial"/>
              </a:rPr>
              <a:t>t</a:t>
            </a:r>
            <a:r>
              <a:rPr sz="1100" spc="-5" dirty="0">
                <a:solidFill>
                  <a:srgbClr val="274388"/>
                </a:solidFill>
                <a:latin typeface="Arial"/>
                <a:cs typeface="Arial"/>
              </a:rPr>
              <a:t>o</a:t>
            </a:r>
            <a:r>
              <a:rPr sz="1100" dirty="0">
                <a:solidFill>
                  <a:srgbClr val="274388"/>
                </a:solidFill>
                <a:latin typeface="Arial"/>
                <a:cs typeface="Arial"/>
              </a:rPr>
              <a:t>re</a:t>
            </a:r>
            <a:endParaRPr sz="1100" dirty="0">
              <a:latin typeface="Arial"/>
              <a:cs typeface="Arial"/>
            </a:endParaRPr>
          </a:p>
          <a:p>
            <a:pPr marL="38735" algn="ctr">
              <a:defRPr/>
            </a:pPr>
            <a:r>
              <a:rPr sz="1100" dirty="0">
                <a:solidFill>
                  <a:srgbClr val="274388"/>
                </a:solidFill>
                <a:latin typeface="Arial"/>
                <a:cs typeface="Arial"/>
              </a:rPr>
              <a:t>@</a:t>
            </a:r>
            <a:r>
              <a:rPr sz="1100" spc="20" dirty="0">
                <a:solidFill>
                  <a:srgbClr val="274388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74388"/>
                </a:solidFill>
                <a:latin typeface="Arial"/>
                <a:cs typeface="Arial"/>
              </a:rPr>
              <a:t>-</a:t>
            </a:r>
            <a:r>
              <a:rPr sz="1100" spc="-5" dirty="0">
                <a:solidFill>
                  <a:srgbClr val="274388"/>
                </a:solidFill>
                <a:latin typeface="Arial"/>
                <a:cs typeface="Arial"/>
              </a:rPr>
              <a:t>20</a:t>
            </a:r>
            <a:r>
              <a:rPr sz="1100" dirty="0">
                <a:solidFill>
                  <a:srgbClr val="274388"/>
                </a:solidFill>
                <a:latin typeface="Arial"/>
                <a:cs typeface="Arial"/>
              </a:rPr>
              <a:t>°C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CE4A1361-BFB0-4C9D-A4AE-4536DAF3DE8C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Lactate-Glo</a:t>
            </a:r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endParaRPr lang="cs-CZ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ástupný symbol pro číslo snímku 10">
            <a:extLst>
              <a:ext uri="{FF2B5EF4-FFF2-40B4-BE49-F238E27FC236}">
                <a16:creationId xmlns:a16="http://schemas.microsoft.com/office/drawing/2014/main" id="{951CC242-4455-43D0-B29A-7914EC41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20250C-D7EF-A746-B66B-9DFE4A93FD77}" type="slidenum">
              <a:rPr lang="cs-CZ" smtClean="0"/>
              <a:t>54</a:t>
            </a:fld>
            <a:endParaRPr lang="cs-CZ" dirty="0"/>
          </a:p>
        </p:txBody>
      </p:sp>
      <p:pic>
        <p:nvPicPr>
          <p:cNvPr id="12" name="Obrázek 11" descr="Obsah obrázku kreslení, stůl&#10;&#10;Popis byl vytvořen automaticky">
            <a:extLst>
              <a:ext uri="{FF2B5EF4-FFF2-40B4-BE49-F238E27FC236}">
                <a16:creationId xmlns:a16="http://schemas.microsoft.com/office/drawing/2014/main" id="{BCB907C3-4AF9-4C15-ADBC-20A9618BE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E64BAFE-FCFD-4B08-B9B6-102A44CCA4BE}"/>
              </a:ext>
            </a:extLst>
          </p:cNvPr>
          <p:cNvSpPr txBox="1"/>
          <p:nvPr/>
        </p:nvSpPr>
        <p:spPr>
          <a:xfrm>
            <a:off x="3057385" y="2153597"/>
            <a:ext cx="86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to 50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E0C02B5F-074A-4658-9386-A6EEF3B60901}"/>
              </a:ext>
            </a:extLst>
          </p:cNvPr>
          <p:cNvSpPr txBox="1">
            <a:spLocks/>
          </p:cNvSpPr>
          <p:nvPr/>
        </p:nvSpPr>
        <p:spPr>
          <a:xfrm>
            <a:off x="1703071" y="3960621"/>
            <a:ext cx="9060131" cy="1825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6"/>
              </a:buBlip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2–5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μl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sample for measurement</a:t>
            </a:r>
          </a:p>
          <a:p>
            <a:pPr>
              <a:buSzPct val="120000"/>
              <a:buBlip>
                <a:blip r:embed="rId6"/>
              </a:buBlip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Multiple metabolites are easily measured from one sample</a:t>
            </a:r>
          </a:p>
          <a:p>
            <a:pPr>
              <a:buSzPct val="120000"/>
              <a:buBlip>
                <a:blip r:embed="rId6"/>
              </a:buBlip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Samples can be frozen and measured at the end of the experiment - kinetic information</a:t>
            </a:r>
          </a:p>
          <a:p>
            <a:pPr>
              <a:buSzPct val="120000"/>
              <a:buBlip>
                <a:blip r:embed="rId6"/>
              </a:buBlip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Investigate glycolysis, a central pathway for providing energy and precursors for biosynthesis</a:t>
            </a:r>
          </a:p>
          <a:p>
            <a:pPr>
              <a:buSzPct val="120000"/>
              <a:buBlip>
                <a:blip r:embed="rId6"/>
              </a:buBlip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Metabolic profiling of cancer cells, identify vulnerabilities for anti-cancer treatment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416" y="4075177"/>
            <a:ext cx="8583167" cy="2212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97623" y="3938017"/>
            <a:ext cx="3337560" cy="307975"/>
          </a:xfrm>
          <a:custGeom>
            <a:avLst/>
            <a:gdLst/>
            <a:ahLst/>
            <a:cxnLst/>
            <a:rect l="l" t="t" r="r" b="b"/>
            <a:pathLst>
              <a:path w="3337559" h="307975">
                <a:moveTo>
                  <a:pt x="0" y="307847"/>
                </a:moveTo>
                <a:lnTo>
                  <a:pt x="3337559" y="307847"/>
                </a:lnTo>
                <a:lnTo>
                  <a:pt x="3337559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61533" y="4003042"/>
            <a:ext cx="18148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 dirty="0">
                <a:solidFill>
                  <a:srgbClr val="680000"/>
                </a:solidFill>
                <a:latin typeface="Arial"/>
                <a:cs typeface="Arial"/>
              </a:rPr>
              <a:t>G</a:t>
            </a:r>
            <a:r>
              <a:rPr sz="1100" b="1" spc="15" dirty="0">
                <a:solidFill>
                  <a:srgbClr val="680000"/>
                </a:solidFill>
                <a:latin typeface="Arial"/>
                <a:cs typeface="Arial"/>
              </a:rPr>
              <a:t>L</a:t>
            </a:r>
            <a:r>
              <a:rPr sz="1100" b="1" spc="-10" dirty="0">
                <a:solidFill>
                  <a:srgbClr val="680000"/>
                </a:solidFill>
                <a:latin typeface="Arial"/>
                <a:cs typeface="Arial"/>
              </a:rPr>
              <a:t>U</a:t>
            </a:r>
            <a:r>
              <a:rPr sz="1100" b="1" spc="-35" dirty="0">
                <a:solidFill>
                  <a:srgbClr val="680000"/>
                </a:solidFill>
                <a:latin typeface="Arial"/>
                <a:cs typeface="Arial"/>
              </a:rPr>
              <a:t>T</a:t>
            </a:r>
            <a:r>
              <a:rPr sz="1100" b="1" spc="-10" dirty="0">
                <a:solidFill>
                  <a:srgbClr val="680000"/>
                </a:solidFill>
                <a:latin typeface="Arial"/>
                <a:cs typeface="Arial"/>
              </a:rPr>
              <a:t>A</a:t>
            </a:r>
            <a:r>
              <a:rPr sz="1100" b="1" spc="10" dirty="0">
                <a:solidFill>
                  <a:srgbClr val="680000"/>
                </a:solidFill>
                <a:latin typeface="Arial"/>
                <a:cs typeface="Arial"/>
              </a:rPr>
              <a:t>M</a:t>
            </a:r>
            <a:r>
              <a:rPr sz="1100" b="1" spc="-80" dirty="0">
                <a:solidFill>
                  <a:srgbClr val="680000"/>
                </a:solidFill>
                <a:latin typeface="Arial"/>
                <a:cs typeface="Arial"/>
              </a:rPr>
              <a:t>A</a:t>
            </a:r>
            <a:r>
              <a:rPr sz="1100" b="1" spc="35" dirty="0">
                <a:solidFill>
                  <a:srgbClr val="680000"/>
                </a:solidFill>
                <a:latin typeface="Arial"/>
                <a:cs typeface="Arial"/>
              </a:rPr>
              <a:t>T</a:t>
            </a:r>
            <a:r>
              <a:rPr sz="1100" b="1" spc="10" dirty="0">
                <a:solidFill>
                  <a:srgbClr val="680000"/>
                </a:solidFill>
                <a:latin typeface="Arial"/>
                <a:cs typeface="Arial"/>
              </a:rPr>
              <a:t>E</a:t>
            </a:r>
            <a:r>
              <a:rPr sz="1100" b="1" spc="80" dirty="0">
                <a:solidFill>
                  <a:srgbClr val="680000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680000"/>
                </a:solidFill>
                <a:latin typeface="Arial"/>
                <a:cs typeface="Arial"/>
              </a:rPr>
              <a:t>SE</a:t>
            </a:r>
            <a:r>
              <a:rPr sz="1100" b="1" spc="10" dirty="0">
                <a:solidFill>
                  <a:srgbClr val="680000"/>
                </a:solidFill>
                <a:latin typeface="Arial"/>
                <a:cs typeface="Arial"/>
              </a:rPr>
              <a:t>CR</a:t>
            </a:r>
            <a:r>
              <a:rPr sz="1100" b="1" dirty="0">
                <a:solidFill>
                  <a:srgbClr val="680000"/>
                </a:solidFill>
                <a:latin typeface="Arial"/>
                <a:cs typeface="Arial"/>
              </a:rPr>
              <a:t>E</a:t>
            </a:r>
            <a:r>
              <a:rPr sz="1100" b="1" spc="35" dirty="0">
                <a:solidFill>
                  <a:srgbClr val="680000"/>
                </a:solidFill>
                <a:latin typeface="Arial"/>
                <a:cs typeface="Arial"/>
              </a:rPr>
              <a:t>T</a:t>
            </a:r>
            <a:r>
              <a:rPr sz="1100" b="1" spc="5" dirty="0">
                <a:solidFill>
                  <a:srgbClr val="680000"/>
                </a:solidFill>
                <a:latin typeface="Arial"/>
                <a:cs typeface="Arial"/>
              </a:rPr>
              <a:t>I</a:t>
            </a:r>
            <a:r>
              <a:rPr sz="1100" b="1" spc="20" dirty="0">
                <a:solidFill>
                  <a:srgbClr val="680000"/>
                </a:solidFill>
                <a:latin typeface="Arial"/>
                <a:cs typeface="Arial"/>
              </a:rPr>
              <a:t>O</a:t>
            </a:r>
            <a:r>
              <a:rPr sz="1100" b="1" spc="15" dirty="0">
                <a:solidFill>
                  <a:srgbClr val="680000"/>
                </a:solidFill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90216" y="3947161"/>
            <a:ext cx="3335020" cy="307975"/>
          </a:xfrm>
          <a:custGeom>
            <a:avLst/>
            <a:gdLst/>
            <a:ahLst/>
            <a:cxnLst/>
            <a:rect l="l" t="t" r="r" b="b"/>
            <a:pathLst>
              <a:path w="3335020" h="307975">
                <a:moveTo>
                  <a:pt x="0" y="307847"/>
                </a:moveTo>
                <a:lnTo>
                  <a:pt x="3334511" y="307847"/>
                </a:lnTo>
                <a:lnTo>
                  <a:pt x="3334511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71544" y="1737360"/>
            <a:ext cx="167640" cy="1524000"/>
          </a:xfrm>
          <a:custGeom>
            <a:avLst/>
            <a:gdLst/>
            <a:ahLst/>
            <a:cxnLst/>
            <a:rect l="l" t="t" r="r" b="b"/>
            <a:pathLst>
              <a:path w="167639" h="1524000">
                <a:moveTo>
                  <a:pt x="0" y="1523999"/>
                </a:moveTo>
                <a:lnTo>
                  <a:pt x="167639" y="1523999"/>
                </a:lnTo>
                <a:lnTo>
                  <a:pt x="167639" y="0"/>
                </a:lnTo>
                <a:lnTo>
                  <a:pt x="0" y="0"/>
                </a:lnTo>
                <a:lnTo>
                  <a:pt x="0" y="1523999"/>
                </a:lnTo>
                <a:close/>
              </a:path>
            </a:pathLst>
          </a:custGeom>
          <a:solidFill>
            <a:srgbClr val="FDA4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50871" y="4011552"/>
            <a:ext cx="20129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 dirty="0">
                <a:solidFill>
                  <a:srgbClr val="375B3D"/>
                </a:solidFill>
                <a:latin typeface="Arial"/>
                <a:cs typeface="Arial"/>
              </a:rPr>
              <a:t>G</a:t>
            </a:r>
            <a:r>
              <a:rPr sz="1100" b="1" spc="15" dirty="0">
                <a:solidFill>
                  <a:srgbClr val="375B3D"/>
                </a:solidFill>
                <a:latin typeface="Arial"/>
                <a:cs typeface="Arial"/>
              </a:rPr>
              <a:t>L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U</a:t>
            </a:r>
            <a:r>
              <a:rPr sz="1100" b="1" spc="-35" dirty="0">
                <a:solidFill>
                  <a:srgbClr val="375B3D"/>
                </a:solidFill>
                <a:latin typeface="Arial"/>
                <a:cs typeface="Arial"/>
              </a:rPr>
              <a:t>T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A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M</a:t>
            </a:r>
            <a:r>
              <a:rPr sz="1100" b="1" spc="5" dirty="0">
                <a:solidFill>
                  <a:srgbClr val="375B3D"/>
                </a:solidFill>
                <a:latin typeface="Arial"/>
                <a:cs typeface="Arial"/>
              </a:rPr>
              <a:t>I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N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E</a:t>
            </a:r>
            <a:r>
              <a:rPr sz="1100" b="1" spc="125" dirty="0">
                <a:solidFill>
                  <a:srgbClr val="375B3D"/>
                </a:solidFill>
                <a:latin typeface="Times New Roman"/>
                <a:cs typeface="Times New Roman"/>
              </a:rPr>
              <a:t> 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C</a:t>
            </a:r>
            <a:r>
              <a:rPr sz="1100" b="1" spc="25" dirty="0">
                <a:solidFill>
                  <a:srgbClr val="375B3D"/>
                </a:solidFill>
                <a:latin typeface="Arial"/>
                <a:cs typeface="Arial"/>
              </a:rPr>
              <a:t>O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375B3D"/>
                </a:solidFill>
                <a:latin typeface="Arial"/>
                <a:cs typeface="Arial"/>
              </a:rPr>
              <a:t>S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U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M</a:t>
            </a:r>
            <a:r>
              <a:rPr sz="1100" b="1" dirty="0">
                <a:solidFill>
                  <a:srgbClr val="375B3D"/>
                </a:solidFill>
                <a:latin typeface="Arial"/>
                <a:cs typeface="Arial"/>
              </a:rPr>
              <a:t>P</a:t>
            </a:r>
            <a:r>
              <a:rPr sz="1100" b="1" spc="35" dirty="0">
                <a:solidFill>
                  <a:srgbClr val="375B3D"/>
                </a:solidFill>
                <a:latin typeface="Arial"/>
                <a:cs typeface="Arial"/>
              </a:rPr>
              <a:t>T</a:t>
            </a:r>
            <a:r>
              <a:rPr sz="1100" b="1" spc="5" dirty="0">
                <a:solidFill>
                  <a:srgbClr val="375B3D"/>
                </a:solidFill>
                <a:latin typeface="Arial"/>
                <a:cs typeface="Arial"/>
              </a:rPr>
              <a:t>I</a:t>
            </a:r>
            <a:r>
              <a:rPr sz="1100" b="1" spc="20" dirty="0">
                <a:solidFill>
                  <a:srgbClr val="375B3D"/>
                </a:solidFill>
                <a:latin typeface="Arial"/>
                <a:cs typeface="Arial"/>
              </a:rPr>
              <a:t>O</a:t>
            </a:r>
            <a:r>
              <a:rPr sz="1100" b="1" spc="15" dirty="0">
                <a:solidFill>
                  <a:srgbClr val="375B3D"/>
                </a:solidFill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04416" y="1417320"/>
            <a:ext cx="8583167" cy="235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90216" y="1417321"/>
            <a:ext cx="3335020" cy="307975"/>
          </a:xfrm>
          <a:custGeom>
            <a:avLst/>
            <a:gdLst/>
            <a:ahLst/>
            <a:cxnLst/>
            <a:rect l="l" t="t" r="r" b="b"/>
            <a:pathLst>
              <a:path w="3335020" h="307975">
                <a:moveTo>
                  <a:pt x="0" y="307847"/>
                </a:moveTo>
                <a:lnTo>
                  <a:pt x="3334511" y="307847"/>
                </a:lnTo>
                <a:lnTo>
                  <a:pt x="3334511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17928" y="1482980"/>
            <a:ext cx="18815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 dirty="0">
                <a:solidFill>
                  <a:srgbClr val="6E3F00"/>
                </a:solidFill>
                <a:latin typeface="Arial"/>
                <a:cs typeface="Arial"/>
              </a:rPr>
              <a:t>G</a:t>
            </a:r>
            <a:r>
              <a:rPr sz="1100" b="1" spc="15" dirty="0">
                <a:solidFill>
                  <a:srgbClr val="6E3F00"/>
                </a:solidFill>
                <a:latin typeface="Arial"/>
                <a:cs typeface="Arial"/>
              </a:rPr>
              <a:t>L</a:t>
            </a:r>
            <a:r>
              <a:rPr sz="1100" b="1" spc="-10" dirty="0">
                <a:solidFill>
                  <a:srgbClr val="6E3F00"/>
                </a:solidFill>
                <a:latin typeface="Arial"/>
                <a:cs typeface="Arial"/>
              </a:rPr>
              <a:t>U</a:t>
            </a:r>
            <a:r>
              <a:rPr sz="1100" b="1" spc="10" dirty="0">
                <a:solidFill>
                  <a:srgbClr val="6E3F00"/>
                </a:solidFill>
                <a:latin typeface="Arial"/>
                <a:cs typeface="Arial"/>
              </a:rPr>
              <a:t>C</a:t>
            </a:r>
            <a:r>
              <a:rPr sz="1100" b="1" spc="25" dirty="0">
                <a:solidFill>
                  <a:srgbClr val="6E3F00"/>
                </a:solidFill>
                <a:latin typeface="Arial"/>
                <a:cs typeface="Arial"/>
              </a:rPr>
              <a:t>O</a:t>
            </a:r>
            <a:r>
              <a:rPr sz="1100" b="1" dirty="0">
                <a:solidFill>
                  <a:srgbClr val="6E3F00"/>
                </a:solidFill>
                <a:latin typeface="Arial"/>
                <a:cs typeface="Arial"/>
              </a:rPr>
              <a:t>S</a:t>
            </a:r>
            <a:r>
              <a:rPr sz="1100" b="1" spc="10" dirty="0">
                <a:solidFill>
                  <a:srgbClr val="6E3F00"/>
                </a:solidFill>
                <a:latin typeface="Arial"/>
                <a:cs typeface="Arial"/>
              </a:rPr>
              <a:t>E</a:t>
            </a:r>
            <a:r>
              <a:rPr sz="1100" b="1" spc="125" dirty="0">
                <a:solidFill>
                  <a:srgbClr val="6E3F00"/>
                </a:solidFill>
                <a:latin typeface="Times New Roman"/>
                <a:cs typeface="Times New Roman"/>
              </a:rPr>
              <a:t> </a:t>
            </a:r>
            <a:r>
              <a:rPr sz="1100" b="1" spc="10" dirty="0">
                <a:solidFill>
                  <a:srgbClr val="6E3F00"/>
                </a:solidFill>
                <a:latin typeface="Arial"/>
                <a:cs typeface="Arial"/>
              </a:rPr>
              <a:t>C</a:t>
            </a:r>
            <a:r>
              <a:rPr sz="1100" b="1" spc="25" dirty="0">
                <a:solidFill>
                  <a:srgbClr val="6E3F00"/>
                </a:solidFill>
                <a:latin typeface="Arial"/>
                <a:cs typeface="Arial"/>
              </a:rPr>
              <a:t>O</a:t>
            </a:r>
            <a:r>
              <a:rPr sz="1100" b="1" spc="-10" dirty="0">
                <a:solidFill>
                  <a:srgbClr val="6E3F00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6E3F00"/>
                </a:solidFill>
                <a:latin typeface="Arial"/>
                <a:cs typeface="Arial"/>
              </a:rPr>
              <a:t>S</a:t>
            </a:r>
            <a:r>
              <a:rPr sz="1100" b="1" spc="-10" dirty="0">
                <a:solidFill>
                  <a:srgbClr val="6E3F00"/>
                </a:solidFill>
                <a:latin typeface="Arial"/>
                <a:cs typeface="Arial"/>
              </a:rPr>
              <a:t>U</a:t>
            </a:r>
            <a:r>
              <a:rPr sz="1100" b="1" spc="10" dirty="0">
                <a:solidFill>
                  <a:srgbClr val="6E3F00"/>
                </a:solidFill>
                <a:latin typeface="Arial"/>
                <a:cs typeface="Arial"/>
              </a:rPr>
              <a:t>M</a:t>
            </a:r>
            <a:r>
              <a:rPr sz="1100" b="1" dirty="0">
                <a:solidFill>
                  <a:srgbClr val="6E3F00"/>
                </a:solidFill>
                <a:latin typeface="Arial"/>
                <a:cs typeface="Arial"/>
              </a:rPr>
              <a:t>P</a:t>
            </a:r>
            <a:r>
              <a:rPr sz="1100" b="1" spc="35" dirty="0">
                <a:solidFill>
                  <a:srgbClr val="6E3F00"/>
                </a:solidFill>
                <a:latin typeface="Arial"/>
                <a:cs typeface="Arial"/>
              </a:rPr>
              <a:t>T</a:t>
            </a:r>
            <a:r>
              <a:rPr sz="1100" b="1" spc="5" dirty="0">
                <a:solidFill>
                  <a:srgbClr val="6E3F00"/>
                </a:solidFill>
                <a:latin typeface="Arial"/>
                <a:cs typeface="Arial"/>
              </a:rPr>
              <a:t>I</a:t>
            </a:r>
            <a:r>
              <a:rPr sz="1100" b="1" spc="20" dirty="0">
                <a:solidFill>
                  <a:srgbClr val="6E3F00"/>
                </a:solidFill>
                <a:latin typeface="Arial"/>
                <a:cs typeface="Arial"/>
              </a:rPr>
              <a:t>O</a:t>
            </a:r>
            <a:r>
              <a:rPr sz="1100" b="1" spc="15" dirty="0">
                <a:solidFill>
                  <a:srgbClr val="6E3F00"/>
                </a:solidFill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5055" y="1417321"/>
            <a:ext cx="3335020" cy="307975"/>
          </a:xfrm>
          <a:custGeom>
            <a:avLst/>
            <a:gdLst/>
            <a:ahLst/>
            <a:cxnLst/>
            <a:rect l="l" t="t" r="r" b="b"/>
            <a:pathLst>
              <a:path w="3335020" h="307975">
                <a:moveTo>
                  <a:pt x="0" y="307847"/>
                </a:moveTo>
                <a:lnTo>
                  <a:pt x="3334511" y="307847"/>
                </a:lnTo>
                <a:lnTo>
                  <a:pt x="3334511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04789" y="1480821"/>
            <a:ext cx="157988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5" dirty="0">
                <a:solidFill>
                  <a:srgbClr val="214046"/>
                </a:solidFill>
                <a:latin typeface="Arial"/>
                <a:cs typeface="Arial"/>
              </a:rPr>
              <a:t>L</a:t>
            </a:r>
            <a:r>
              <a:rPr sz="1100" b="1" spc="-10" dirty="0">
                <a:solidFill>
                  <a:srgbClr val="214046"/>
                </a:solidFill>
                <a:latin typeface="Arial"/>
                <a:cs typeface="Arial"/>
              </a:rPr>
              <a:t>A</a:t>
            </a:r>
            <a:r>
              <a:rPr sz="1100" b="1" spc="10" dirty="0">
                <a:solidFill>
                  <a:srgbClr val="214046"/>
                </a:solidFill>
                <a:latin typeface="Arial"/>
                <a:cs typeface="Arial"/>
              </a:rPr>
              <a:t>C</a:t>
            </a:r>
            <a:r>
              <a:rPr sz="1100" b="1" spc="-30" dirty="0">
                <a:solidFill>
                  <a:srgbClr val="214046"/>
                </a:solidFill>
                <a:latin typeface="Arial"/>
                <a:cs typeface="Arial"/>
              </a:rPr>
              <a:t>T</a:t>
            </a:r>
            <a:r>
              <a:rPr sz="1100" b="1" spc="-80" dirty="0">
                <a:solidFill>
                  <a:srgbClr val="214046"/>
                </a:solidFill>
                <a:latin typeface="Arial"/>
                <a:cs typeface="Arial"/>
              </a:rPr>
              <a:t>A</a:t>
            </a:r>
            <a:r>
              <a:rPr sz="1100" b="1" spc="35" dirty="0">
                <a:solidFill>
                  <a:srgbClr val="214046"/>
                </a:solidFill>
                <a:latin typeface="Arial"/>
                <a:cs typeface="Arial"/>
              </a:rPr>
              <a:t>T</a:t>
            </a:r>
            <a:r>
              <a:rPr sz="1100" b="1" spc="10" dirty="0">
                <a:solidFill>
                  <a:srgbClr val="214046"/>
                </a:solidFill>
                <a:latin typeface="Arial"/>
                <a:cs typeface="Arial"/>
              </a:rPr>
              <a:t>E</a:t>
            </a:r>
            <a:r>
              <a:rPr sz="1100" b="1" spc="75" dirty="0">
                <a:solidFill>
                  <a:srgbClr val="214046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214046"/>
                </a:solidFill>
                <a:latin typeface="Arial"/>
                <a:cs typeface="Arial"/>
              </a:rPr>
              <a:t>SE</a:t>
            </a:r>
            <a:r>
              <a:rPr sz="1100" b="1" spc="10" dirty="0">
                <a:solidFill>
                  <a:srgbClr val="214046"/>
                </a:solidFill>
                <a:latin typeface="Arial"/>
                <a:cs typeface="Arial"/>
              </a:rPr>
              <a:t>CR</a:t>
            </a:r>
            <a:r>
              <a:rPr sz="1100" b="1" dirty="0">
                <a:solidFill>
                  <a:srgbClr val="214046"/>
                </a:solidFill>
                <a:latin typeface="Arial"/>
                <a:cs typeface="Arial"/>
              </a:rPr>
              <a:t>E</a:t>
            </a:r>
            <a:r>
              <a:rPr sz="1100" b="1" spc="35" dirty="0">
                <a:solidFill>
                  <a:srgbClr val="214046"/>
                </a:solidFill>
                <a:latin typeface="Arial"/>
                <a:cs typeface="Arial"/>
              </a:rPr>
              <a:t>T</a:t>
            </a:r>
            <a:r>
              <a:rPr sz="1100" b="1" spc="5" dirty="0">
                <a:solidFill>
                  <a:srgbClr val="214046"/>
                </a:solidFill>
                <a:latin typeface="Arial"/>
                <a:cs typeface="Arial"/>
              </a:rPr>
              <a:t>I</a:t>
            </a:r>
            <a:r>
              <a:rPr sz="1100" b="1" spc="20" dirty="0">
                <a:solidFill>
                  <a:srgbClr val="214046"/>
                </a:solidFill>
                <a:latin typeface="Arial"/>
                <a:cs typeface="Arial"/>
              </a:rPr>
              <a:t>O</a:t>
            </a:r>
            <a:r>
              <a:rPr sz="1100" b="1" spc="15" dirty="0">
                <a:solidFill>
                  <a:srgbClr val="214046"/>
                </a:solidFill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04416" y="1417320"/>
            <a:ext cx="216535" cy="226060"/>
          </a:xfrm>
          <a:custGeom>
            <a:avLst/>
            <a:gdLst/>
            <a:ahLst/>
            <a:cxnLst/>
            <a:rect l="l" t="t" r="r" b="b"/>
            <a:pathLst>
              <a:path w="216534" h="226060">
                <a:moveTo>
                  <a:pt x="0" y="225551"/>
                </a:moveTo>
                <a:lnTo>
                  <a:pt x="216407" y="225551"/>
                </a:lnTo>
                <a:lnTo>
                  <a:pt x="216407" y="0"/>
                </a:lnTo>
                <a:lnTo>
                  <a:pt x="0" y="0"/>
                </a:lnTo>
                <a:lnTo>
                  <a:pt x="0" y="2255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87439" y="1420368"/>
            <a:ext cx="213360" cy="226060"/>
          </a:xfrm>
          <a:custGeom>
            <a:avLst/>
            <a:gdLst/>
            <a:ahLst/>
            <a:cxnLst/>
            <a:rect l="l" t="t" r="r" b="b"/>
            <a:pathLst>
              <a:path w="213360" h="226060">
                <a:moveTo>
                  <a:pt x="0" y="225551"/>
                </a:moveTo>
                <a:lnTo>
                  <a:pt x="213359" y="225551"/>
                </a:lnTo>
                <a:lnTo>
                  <a:pt x="213359" y="0"/>
                </a:lnTo>
                <a:lnTo>
                  <a:pt x="0" y="0"/>
                </a:lnTo>
                <a:lnTo>
                  <a:pt x="0" y="2255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99177" y="1514857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99177" y="1514857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4">
                <a:moveTo>
                  <a:pt x="0" y="70103"/>
                </a:moveTo>
                <a:lnTo>
                  <a:pt x="70103" y="70103"/>
                </a:lnTo>
                <a:lnTo>
                  <a:pt x="70103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56959" y="1514857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60" h="70484">
                <a:moveTo>
                  <a:pt x="0" y="70103"/>
                </a:moveTo>
                <a:lnTo>
                  <a:pt x="73151" y="70103"/>
                </a:lnTo>
                <a:lnTo>
                  <a:pt x="73151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56959" y="1514857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60" h="70484">
                <a:moveTo>
                  <a:pt x="0" y="70103"/>
                </a:moveTo>
                <a:lnTo>
                  <a:pt x="73151" y="70103"/>
                </a:lnTo>
                <a:lnTo>
                  <a:pt x="73151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ln w="12191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53783" y="1514857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60" h="70484">
                <a:moveTo>
                  <a:pt x="0" y="70103"/>
                </a:moveTo>
                <a:lnTo>
                  <a:pt x="73151" y="70103"/>
                </a:lnTo>
                <a:lnTo>
                  <a:pt x="73151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53783" y="1514857"/>
            <a:ext cx="73660" cy="70485"/>
          </a:xfrm>
          <a:custGeom>
            <a:avLst/>
            <a:gdLst/>
            <a:ahLst/>
            <a:cxnLst/>
            <a:rect l="l" t="t" r="r" b="b"/>
            <a:pathLst>
              <a:path w="73660" h="70484">
                <a:moveTo>
                  <a:pt x="0" y="70103"/>
                </a:moveTo>
                <a:lnTo>
                  <a:pt x="73151" y="70103"/>
                </a:lnTo>
                <a:lnTo>
                  <a:pt x="73151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705605" y="1483362"/>
            <a:ext cx="345440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dirty="0">
                <a:latin typeface="Arial"/>
                <a:cs typeface="Arial"/>
              </a:rPr>
              <a:t>15000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50539" y="6527949"/>
            <a:ext cx="45377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2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dap</a:t>
            </a:r>
            <a:r>
              <a:rPr sz="1200" spc="-5" dirty="0">
                <a:latin typeface="Arial"/>
                <a:cs typeface="Arial"/>
              </a:rPr>
              <a:t>te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rom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2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ppe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"/>
                <a:cs typeface="Arial"/>
              </a:rPr>
              <a:t>e</a:t>
            </a:r>
            <a:r>
              <a:rPr sz="1200" i="1" spc="-5" dirty="0">
                <a:latin typeface="Arial"/>
                <a:cs typeface="Arial"/>
              </a:rPr>
              <a:t>t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"/>
                <a:cs typeface="Arial"/>
              </a:rPr>
              <a:t>a</a:t>
            </a:r>
            <a:r>
              <a:rPr sz="1200" i="1" spc="-5" dirty="0">
                <a:latin typeface="Arial"/>
                <a:cs typeface="Arial"/>
              </a:rPr>
              <a:t>l</a:t>
            </a:r>
            <a:r>
              <a:rPr sz="1200" i="1" dirty="0">
                <a:latin typeface="Arial"/>
                <a:cs typeface="Arial"/>
              </a:rPr>
              <a:t>.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"/>
                <a:cs typeface="Arial"/>
              </a:rPr>
              <a:t>(</a:t>
            </a:r>
            <a:r>
              <a:rPr sz="1200" dirty="0">
                <a:latin typeface="Arial"/>
                <a:cs typeface="Arial"/>
              </a:rPr>
              <a:t>2017</a:t>
            </a:r>
            <a:r>
              <a:rPr sz="1200" spc="5" dirty="0">
                <a:latin typeface="Arial"/>
                <a:cs typeface="Arial"/>
              </a:rPr>
              <a:t>)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Arial"/>
                <a:cs typeface="Arial"/>
              </a:rPr>
              <a:t>S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20" dirty="0">
                <a:latin typeface="Arial"/>
                <a:cs typeface="Arial"/>
              </a:rPr>
              <a:t>A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spc="1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sco</a:t>
            </a:r>
            <a:r>
              <a:rPr sz="1200" spc="-9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22</a:t>
            </a:r>
            <a:r>
              <a:rPr sz="1200" spc="5" dirty="0">
                <a:latin typeface="Arial"/>
                <a:cs typeface="Arial"/>
              </a:rPr>
              <a:t>(</a:t>
            </a:r>
            <a:r>
              <a:rPr sz="1200" dirty="0">
                <a:latin typeface="Arial"/>
                <a:cs typeface="Arial"/>
              </a:rPr>
              <a:t>4</a:t>
            </a:r>
            <a:r>
              <a:rPr sz="1200" spc="5" dirty="0">
                <a:latin typeface="Arial"/>
                <a:cs typeface="Arial"/>
              </a:rPr>
              <a:t>)</a:t>
            </a:r>
            <a:r>
              <a:rPr sz="1200" spc="-5" dirty="0">
                <a:latin typeface="Arial"/>
                <a:cs typeface="Arial"/>
              </a:rPr>
              <a:t>:3</a:t>
            </a:r>
            <a:r>
              <a:rPr sz="1200" dirty="0">
                <a:latin typeface="Arial"/>
                <a:cs typeface="Arial"/>
              </a:rPr>
              <a:t>6</a:t>
            </a:r>
            <a:r>
              <a:rPr sz="1200" spc="10" dirty="0">
                <a:latin typeface="Arial"/>
                <a:cs typeface="Arial"/>
              </a:rPr>
              <a:t>6</a:t>
            </a:r>
            <a:r>
              <a:rPr sz="1200" spc="-20" dirty="0">
                <a:latin typeface="Arial"/>
                <a:cs typeface="Arial"/>
              </a:rPr>
              <a:t>-</a:t>
            </a:r>
            <a:r>
              <a:rPr sz="1200" spc="5" dirty="0">
                <a:latin typeface="Arial"/>
                <a:cs typeface="Arial"/>
              </a:rPr>
              <a:t>3</a:t>
            </a:r>
            <a:r>
              <a:rPr sz="1200" spc="-20" dirty="0">
                <a:latin typeface="Arial"/>
                <a:cs typeface="Arial"/>
              </a:rPr>
              <a:t>7</a:t>
            </a:r>
            <a:r>
              <a:rPr sz="1200" dirty="0">
                <a:latin typeface="Arial"/>
                <a:cs typeface="Arial"/>
              </a:rPr>
              <a:t>7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267069" y="1486657"/>
            <a:ext cx="281940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dirty="0">
                <a:latin typeface="Arial"/>
                <a:cs typeface="Arial"/>
              </a:rPr>
              <a:t>7500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64786" y="1483362"/>
            <a:ext cx="281940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dirty="0">
                <a:latin typeface="Arial"/>
                <a:cs typeface="Arial"/>
              </a:rPr>
              <a:t>2500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Zástupný symbol pro číslo snímku 10">
            <a:extLst>
              <a:ext uri="{FF2B5EF4-FFF2-40B4-BE49-F238E27FC236}">
                <a16:creationId xmlns:a16="http://schemas.microsoft.com/office/drawing/2014/main" id="{7D2C4BBA-51A1-439F-B914-8CA83C5DB683}"/>
              </a:ext>
            </a:extLst>
          </p:cNvPr>
          <p:cNvSpPr txBox="1">
            <a:spLocks/>
          </p:cNvSpPr>
          <p:nvPr/>
        </p:nvSpPr>
        <p:spPr>
          <a:xfrm>
            <a:off x="8610600" y="639888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20250C-D7EF-A746-B66B-9DFE4A93FD77}" type="slidenum">
              <a:rPr lang="cs-CZ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55</a:t>
            </a:fld>
            <a:endParaRPr lang="cs-CZ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" name="Obrázek 32" descr="Obsah obrázku kreslení, stůl&#10;&#10;Popis byl vytvořen automaticky">
            <a:extLst>
              <a:ext uri="{FF2B5EF4-FFF2-40B4-BE49-F238E27FC236}">
                <a16:creationId xmlns:a16="http://schemas.microsoft.com/office/drawing/2014/main" id="{3D40F5EF-B0C3-43B2-BEB3-A1087B3B7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4" name="Nadpis 1">
            <a:extLst>
              <a:ext uri="{FF2B5EF4-FFF2-40B4-BE49-F238E27FC236}">
                <a16:creationId xmlns:a16="http://schemas.microsoft.com/office/drawing/2014/main" id="{04BA544E-281D-38DB-A6BE-86A7B73C4AB6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Metabolites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More </a:t>
            </a:r>
            <a:r>
              <a:rPr lang="cs-CZ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3421462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416" y="4075177"/>
            <a:ext cx="8583167" cy="2212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97623" y="3938017"/>
            <a:ext cx="3337560" cy="307975"/>
          </a:xfrm>
          <a:custGeom>
            <a:avLst/>
            <a:gdLst/>
            <a:ahLst/>
            <a:cxnLst/>
            <a:rect l="l" t="t" r="r" b="b"/>
            <a:pathLst>
              <a:path w="3337559" h="307975">
                <a:moveTo>
                  <a:pt x="0" y="307847"/>
                </a:moveTo>
                <a:lnTo>
                  <a:pt x="3337559" y="307847"/>
                </a:lnTo>
                <a:lnTo>
                  <a:pt x="3337559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61533" y="4003042"/>
            <a:ext cx="18148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 dirty="0">
                <a:solidFill>
                  <a:srgbClr val="680000"/>
                </a:solidFill>
                <a:latin typeface="Arial"/>
                <a:cs typeface="Arial"/>
              </a:rPr>
              <a:t>G</a:t>
            </a:r>
            <a:r>
              <a:rPr sz="1100" b="1" spc="15" dirty="0">
                <a:solidFill>
                  <a:srgbClr val="680000"/>
                </a:solidFill>
                <a:latin typeface="Arial"/>
                <a:cs typeface="Arial"/>
              </a:rPr>
              <a:t>L</a:t>
            </a:r>
            <a:r>
              <a:rPr sz="1100" b="1" spc="-10" dirty="0">
                <a:solidFill>
                  <a:srgbClr val="680000"/>
                </a:solidFill>
                <a:latin typeface="Arial"/>
                <a:cs typeface="Arial"/>
              </a:rPr>
              <a:t>U</a:t>
            </a:r>
            <a:r>
              <a:rPr sz="1100" b="1" spc="-35" dirty="0">
                <a:solidFill>
                  <a:srgbClr val="680000"/>
                </a:solidFill>
                <a:latin typeface="Arial"/>
                <a:cs typeface="Arial"/>
              </a:rPr>
              <a:t>T</a:t>
            </a:r>
            <a:r>
              <a:rPr sz="1100" b="1" spc="-10" dirty="0">
                <a:solidFill>
                  <a:srgbClr val="680000"/>
                </a:solidFill>
                <a:latin typeface="Arial"/>
                <a:cs typeface="Arial"/>
              </a:rPr>
              <a:t>A</a:t>
            </a:r>
            <a:r>
              <a:rPr sz="1100" b="1" spc="10" dirty="0">
                <a:solidFill>
                  <a:srgbClr val="680000"/>
                </a:solidFill>
                <a:latin typeface="Arial"/>
                <a:cs typeface="Arial"/>
              </a:rPr>
              <a:t>M</a:t>
            </a:r>
            <a:r>
              <a:rPr sz="1100" b="1" spc="-80" dirty="0">
                <a:solidFill>
                  <a:srgbClr val="680000"/>
                </a:solidFill>
                <a:latin typeface="Arial"/>
                <a:cs typeface="Arial"/>
              </a:rPr>
              <a:t>A</a:t>
            </a:r>
            <a:r>
              <a:rPr sz="1100" b="1" spc="35" dirty="0">
                <a:solidFill>
                  <a:srgbClr val="680000"/>
                </a:solidFill>
                <a:latin typeface="Arial"/>
                <a:cs typeface="Arial"/>
              </a:rPr>
              <a:t>T</a:t>
            </a:r>
            <a:r>
              <a:rPr sz="1100" b="1" spc="10" dirty="0">
                <a:solidFill>
                  <a:srgbClr val="680000"/>
                </a:solidFill>
                <a:latin typeface="Arial"/>
                <a:cs typeface="Arial"/>
              </a:rPr>
              <a:t>E</a:t>
            </a:r>
            <a:r>
              <a:rPr sz="1100" b="1" spc="80" dirty="0">
                <a:solidFill>
                  <a:srgbClr val="680000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680000"/>
                </a:solidFill>
                <a:latin typeface="Arial"/>
                <a:cs typeface="Arial"/>
              </a:rPr>
              <a:t>SE</a:t>
            </a:r>
            <a:r>
              <a:rPr sz="1100" b="1" spc="10" dirty="0">
                <a:solidFill>
                  <a:srgbClr val="680000"/>
                </a:solidFill>
                <a:latin typeface="Arial"/>
                <a:cs typeface="Arial"/>
              </a:rPr>
              <a:t>CR</a:t>
            </a:r>
            <a:r>
              <a:rPr sz="1100" b="1" dirty="0">
                <a:solidFill>
                  <a:srgbClr val="680000"/>
                </a:solidFill>
                <a:latin typeface="Arial"/>
                <a:cs typeface="Arial"/>
              </a:rPr>
              <a:t>E</a:t>
            </a:r>
            <a:r>
              <a:rPr sz="1100" b="1" spc="35" dirty="0">
                <a:solidFill>
                  <a:srgbClr val="680000"/>
                </a:solidFill>
                <a:latin typeface="Arial"/>
                <a:cs typeface="Arial"/>
              </a:rPr>
              <a:t>T</a:t>
            </a:r>
            <a:r>
              <a:rPr sz="1100" b="1" spc="5" dirty="0">
                <a:solidFill>
                  <a:srgbClr val="680000"/>
                </a:solidFill>
                <a:latin typeface="Arial"/>
                <a:cs typeface="Arial"/>
              </a:rPr>
              <a:t>I</a:t>
            </a:r>
            <a:r>
              <a:rPr sz="1100" b="1" spc="20" dirty="0">
                <a:solidFill>
                  <a:srgbClr val="680000"/>
                </a:solidFill>
                <a:latin typeface="Arial"/>
                <a:cs typeface="Arial"/>
              </a:rPr>
              <a:t>O</a:t>
            </a:r>
            <a:r>
              <a:rPr sz="1100" b="1" spc="15" dirty="0">
                <a:solidFill>
                  <a:srgbClr val="680000"/>
                </a:solidFill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90216" y="3947161"/>
            <a:ext cx="3335020" cy="307975"/>
          </a:xfrm>
          <a:custGeom>
            <a:avLst/>
            <a:gdLst/>
            <a:ahLst/>
            <a:cxnLst/>
            <a:rect l="l" t="t" r="r" b="b"/>
            <a:pathLst>
              <a:path w="3335020" h="307975">
                <a:moveTo>
                  <a:pt x="0" y="307847"/>
                </a:moveTo>
                <a:lnTo>
                  <a:pt x="3334511" y="307847"/>
                </a:lnTo>
                <a:lnTo>
                  <a:pt x="3334511" y="0"/>
                </a:lnTo>
                <a:lnTo>
                  <a:pt x="0" y="0"/>
                </a:lnTo>
                <a:lnTo>
                  <a:pt x="0" y="3078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50871" y="4011552"/>
            <a:ext cx="20129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20" dirty="0">
                <a:solidFill>
                  <a:srgbClr val="375B3D"/>
                </a:solidFill>
                <a:latin typeface="Arial"/>
                <a:cs typeface="Arial"/>
              </a:rPr>
              <a:t>G</a:t>
            </a:r>
            <a:r>
              <a:rPr sz="1100" b="1" spc="15" dirty="0">
                <a:solidFill>
                  <a:srgbClr val="375B3D"/>
                </a:solidFill>
                <a:latin typeface="Arial"/>
                <a:cs typeface="Arial"/>
              </a:rPr>
              <a:t>L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U</a:t>
            </a:r>
            <a:r>
              <a:rPr sz="1100" b="1" spc="-35" dirty="0">
                <a:solidFill>
                  <a:srgbClr val="375B3D"/>
                </a:solidFill>
                <a:latin typeface="Arial"/>
                <a:cs typeface="Arial"/>
              </a:rPr>
              <a:t>T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A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M</a:t>
            </a:r>
            <a:r>
              <a:rPr sz="1100" b="1" spc="5" dirty="0">
                <a:solidFill>
                  <a:srgbClr val="375B3D"/>
                </a:solidFill>
                <a:latin typeface="Arial"/>
                <a:cs typeface="Arial"/>
              </a:rPr>
              <a:t>I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N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E</a:t>
            </a:r>
            <a:r>
              <a:rPr sz="1100" b="1" spc="125" dirty="0">
                <a:solidFill>
                  <a:srgbClr val="375B3D"/>
                </a:solidFill>
                <a:latin typeface="Times New Roman"/>
                <a:cs typeface="Times New Roman"/>
              </a:rPr>
              <a:t> 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C</a:t>
            </a:r>
            <a:r>
              <a:rPr sz="1100" b="1" spc="25" dirty="0">
                <a:solidFill>
                  <a:srgbClr val="375B3D"/>
                </a:solidFill>
                <a:latin typeface="Arial"/>
                <a:cs typeface="Arial"/>
              </a:rPr>
              <a:t>O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N</a:t>
            </a:r>
            <a:r>
              <a:rPr sz="1100" b="1" dirty="0">
                <a:solidFill>
                  <a:srgbClr val="375B3D"/>
                </a:solidFill>
                <a:latin typeface="Arial"/>
                <a:cs typeface="Arial"/>
              </a:rPr>
              <a:t>S</a:t>
            </a:r>
            <a:r>
              <a:rPr sz="1100" b="1" spc="-10" dirty="0">
                <a:solidFill>
                  <a:srgbClr val="375B3D"/>
                </a:solidFill>
                <a:latin typeface="Arial"/>
                <a:cs typeface="Arial"/>
              </a:rPr>
              <a:t>U</a:t>
            </a:r>
            <a:r>
              <a:rPr sz="1100" b="1" spc="10" dirty="0">
                <a:solidFill>
                  <a:srgbClr val="375B3D"/>
                </a:solidFill>
                <a:latin typeface="Arial"/>
                <a:cs typeface="Arial"/>
              </a:rPr>
              <a:t>M</a:t>
            </a:r>
            <a:r>
              <a:rPr sz="1100" b="1" dirty="0">
                <a:solidFill>
                  <a:srgbClr val="375B3D"/>
                </a:solidFill>
                <a:latin typeface="Arial"/>
                <a:cs typeface="Arial"/>
              </a:rPr>
              <a:t>P</a:t>
            </a:r>
            <a:r>
              <a:rPr sz="1100" b="1" spc="35" dirty="0">
                <a:solidFill>
                  <a:srgbClr val="375B3D"/>
                </a:solidFill>
                <a:latin typeface="Arial"/>
                <a:cs typeface="Arial"/>
              </a:rPr>
              <a:t>T</a:t>
            </a:r>
            <a:r>
              <a:rPr sz="1100" b="1" spc="5" dirty="0">
                <a:solidFill>
                  <a:srgbClr val="375B3D"/>
                </a:solidFill>
                <a:latin typeface="Arial"/>
                <a:cs typeface="Arial"/>
              </a:rPr>
              <a:t>I</a:t>
            </a:r>
            <a:r>
              <a:rPr sz="1100" b="1" spc="20" dirty="0">
                <a:solidFill>
                  <a:srgbClr val="375B3D"/>
                </a:solidFill>
                <a:latin typeface="Arial"/>
                <a:cs typeface="Arial"/>
              </a:rPr>
              <a:t>O</a:t>
            </a:r>
            <a:r>
              <a:rPr sz="1100" b="1" spc="15" dirty="0">
                <a:solidFill>
                  <a:srgbClr val="375B3D"/>
                </a:solidFill>
                <a:latin typeface="Arial"/>
                <a:cs typeface="Arial"/>
              </a:rPr>
              <a:t>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42160" y="1755648"/>
            <a:ext cx="8290559" cy="1530350"/>
          </a:xfrm>
          <a:custGeom>
            <a:avLst/>
            <a:gdLst/>
            <a:ahLst/>
            <a:cxnLst/>
            <a:rect l="l" t="t" r="r" b="b"/>
            <a:pathLst>
              <a:path w="8290559" h="1530350">
                <a:moveTo>
                  <a:pt x="8035533" y="0"/>
                </a:moveTo>
                <a:lnTo>
                  <a:pt x="255020" y="0"/>
                </a:lnTo>
                <a:lnTo>
                  <a:pt x="234103" y="845"/>
                </a:lnTo>
                <a:lnTo>
                  <a:pt x="193733" y="7411"/>
                </a:lnTo>
                <a:lnTo>
                  <a:pt x="155751" y="20041"/>
                </a:lnTo>
                <a:lnTo>
                  <a:pt x="120683" y="38208"/>
                </a:lnTo>
                <a:lnTo>
                  <a:pt x="89052" y="61389"/>
                </a:lnTo>
                <a:lnTo>
                  <a:pt x="61385" y="89057"/>
                </a:lnTo>
                <a:lnTo>
                  <a:pt x="38206" y="120688"/>
                </a:lnTo>
                <a:lnTo>
                  <a:pt x="20039" y="155758"/>
                </a:lnTo>
                <a:lnTo>
                  <a:pt x="7411" y="193740"/>
                </a:lnTo>
                <a:lnTo>
                  <a:pt x="845" y="234109"/>
                </a:lnTo>
                <a:lnTo>
                  <a:pt x="0" y="255026"/>
                </a:lnTo>
                <a:lnTo>
                  <a:pt x="0" y="1275069"/>
                </a:lnTo>
                <a:lnTo>
                  <a:pt x="3337" y="1316436"/>
                </a:lnTo>
                <a:lnTo>
                  <a:pt x="13000" y="1355678"/>
                </a:lnTo>
                <a:lnTo>
                  <a:pt x="28463" y="1392269"/>
                </a:lnTo>
                <a:lnTo>
                  <a:pt x="49201" y="1425685"/>
                </a:lnTo>
                <a:lnTo>
                  <a:pt x="74690" y="1455400"/>
                </a:lnTo>
                <a:lnTo>
                  <a:pt x="104405" y="1480891"/>
                </a:lnTo>
                <a:lnTo>
                  <a:pt x="137820" y="1501630"/>
                </a:lnTo>
                <a:lnTo>
                  <a:pt x="174411" y="1517094"/>
                </a:lnTo>
                <a:lnTo>
                  <a:pt x="213652" y="1526758"/>
                </a:lnTo>
                <a:lnTo>
                  <a:pt x="255020" y="1530095"/>
                </a:lnTo>
                <a:lnTo>
                  <a:pt x="8035533" y="1530095"/>
                </a:lnTo>
                <a:lnTo>
                  <a:pt x="8076900" y="1526758"/>
                </a:lnTo>
                <a:lnTo>
                  <a:pt x="8116142" y="1517094"/>
                </a:lnTo>
                <a:lnTo>
                  <a:pt x="8152733" y="1501630"/>
                </a:lnTo>
                <a:lnTo>
                  <a:pt x="8186149" y="1480891"/>
                </a:lnTo>
                <a:lnTo>
                  <a:pt x="8215864" y="1455400"/>
                </a:lnTo>
                <a:lnTo>
                  <a:pt x="8241354" y="1425685"/>
                </a:lnTo>
                <a:lnTo>
                  <a:pt x="8262094" y="1392269"/>
                </a:lnTo>
                <a:lnTo>
                  <a:pt x="8277558" y="1355678"/>
                </a:lnTo>
                <a:lnTo>
                  <a:pt x="8287221" y="1316436"/>
                </a:lnTo>
                <a:lnTo>
                  <a:pt x="8290559" y="1275069"/>
                </a:lnTo>
                <a:lnTo>
                  <a:pt x="8290559" y="255026"/>
                </a:lnTo>
                <a:lnTo>
                  <a:pt x="8287221" y="213659"/>
                </a:lnTo>
                <a:lnTo>
                  <a:pt x="8277558" y="174417"/>
                </a:lnTo>
                <a:lnTo>
                  <a:pt x="8262094" y="137826"/>
                </a:lnTo>
                <a:lnTo>
                  <a:pt x="8241354" y="104410"/>
                </a:lnTo>
                <a:lnTo>
                  <a:pt x="8215864" y="74695"/>
                </a:lnTo>
                <a:lnTo>
                  <a:pt x="8186149" y="49204"/>
                </a:lnTo>
                <a:lnTo>
                  <a:pt x="8152733" y="28465"/>
                </a:lnTo>
                <a:lnTo>
                  <a:pt x="8116142" y="13001"/>
                </a:lnTo>
                <a:lnTo>
                  <a:pt x="8076900" y="3337"/>
                </a:lnTo>
                <a:lnTo>
                  <a:pt x="803553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54072" y="1891032"/>
            <a:ext cx="2928620" cy="1162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15" dirty="0">
                <a:latin typeface="Arial"/>
                <a:cs typeface="Arial"/>
              </a:rPr>
              <a:t>OV</a:t>
            </a:r>
            <a:r>
              <a:rPr sz="1400" b="1" spc="-20" dirty="0">
                <a:latin typeface="Arial"/>
                <a:cs typeface="Arial"/>
              </a:rPr>
              <a:t>C</a:t>
            </a:r>
            <a:r>
              <a:rPr sz="1400" b="1" spc="-3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15" dirty="0">
                <a:latin typeface="Arial"/>
                <a:cs typeface="Arial"/>
              </a:rPr>
              <a:t>-</a:t>
            </a:r>
            <a:r>
              <a:rPr sz="1400" b="1" spc="-10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299085" indent="-286385">
              <a:spcBef>
                <a:spcPts val="84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50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ode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te</a:t>
            </a:r>
            <a:r>
              <a:rPr sz="1400" spc="9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5" dirty="0">
                <a:latin typeface="Arial"/>
                <a:cs typeface="Arial"/>
              </a:rPr>
              <a:t>lut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15" dirty="0">
                <a:latin typeface="Arial"/>
                <a:cs typeface="Arial"/>
              </a:rPr>
              <a:t>in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20" dirty="0">
                <a:latin typeface="Arial"/>
                <a:cs typeface="Arial"/>
              </a:rPr>
              <a:t>on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u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p</a:t>
            </a:r>
            <a:r>
              <a:rPr sz="1400" spc="-5" dirty="0">
                <a:latin typeface="Arial"/>
                <a:cs typeface="Arial"/>
              </a:rPr>
              <a:t>ti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</a:t>
            </a:r>
            <a:endParaRPr sz="1400">
              <a:latin typeface="Arial"/>
              <a:cs typeface="Arial"/>
            </a:endParaRPr>
          </a:p>
          <a:p>
            <a:pPr marL="299085" indent="-286385">
              <a:spcBef>
                <a:spcPts val="84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20" dirty="0">
                <a:latin typeface="Arial"/>
                <a:cs typeface="Arial"/>
              </a:rPr>
              <a:t>Lo</a:t>
            </a:r>
            <a:r>
              <a:rPr sz="1400" spc="-15" dirty="0">
                <a:latin typeface="Arial"/>
                <a:cs typeface="Arial"/>
              </a:rPr>
              <a:t>w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5" dirty="0">
                <a:latin typeface="Arial"/>
                <a:cs typeface="Arial"/>
              </a:rPr>
              <a:t>lut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te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5" dirty="0">
                <a:latin typeface="Arial"/>
                <a:cs typeface="Arial"/>
              </a:rPr>
              <a:t>ti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</a:t>
            </a:r>
            <a:endParaRPr sz="1400">
              <a:latin typeface="Arial"/>
              <a:cs typeface="Arial"/>
            </a:endParaRPr>
          </a:p>
          <a:p>
            <a:pPr marL="299085" indent="-286385">
              <a:spcBef>
                <a:spcPts val="84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20" dirty="0">
                <a:latin typeface="Arial"/>
                <a:cs typeface="Arial"/>
              </a:rPr>
              <a:t>Lo</a:t>
            </a:r>
            <a:r>
              <a:rPr sz="1400" spc="-15" dirty="0">
                <a:latin typeface="Arial"/>
                <a:cs typeface="Arial"/>
              </a:rPr>
              <a:t>w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inv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sive</a:t>
            </a:r>
            <a:r>
              <a:rPr sz="1400" spc="-20" dirty="0">
                <a:latin typeface="Arial"/>
                <a:cs typeface="Arial"/>
              </a:rPr>
              <a:t>ne</a:t>
            </a:r>
            <a:r>
              <a:rPr sz="1400" spc="-10" dirty="0">
                <a:latin typeface="Arial"/>
                <a:cs typeface="Arial"/>
              </a:rPr>
              <a:t>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50539" y="6527949"/>
            <a:ext cx="45377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2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dap</a:t>
            </a:r>
            <a:r>
              <a:rPr sz="1200" spc="-5" dirty="0">
                <a:latin typeface="Arial"/>
                <a:cs typeface="Arial"/>
              </a:rPr>
              <a:t>te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rom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2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ppe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"/>
                <a:cs typeface="Arial"/>
              </a:rPr>
              <a:t>e</a:t>
            </a:r>
            <a:r>
              <a:rPr sz="1200" i="1" spc="-5" dirty="0">
                <a:latin typeface="Arial"/>
                <a:cs typeface="Arial"/>
              </a:rPr>
              <a:t>t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Arial"/>
                <a:cs typeface="Arial"/>
              </a:rPr>
              <a:t>a</a:t>
            </a:r>
            <a:r>
              <a:rPr sz="1200" i="1" spc="-5" dirty="0">
                <a:latin typeface="Arial"/>
                <a:cs typeface="Arial"/>
              </a:rPr>
              <a:t>l</a:t>
            </a:r>
            <a:r>
              <a:rPr sz="1200" i="1" dirty="0">
                <a:latin typeface="Arial"/>
                <a:cs typeface="Arial"/>
              </a:rPr>
              <a:t>.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Arial"/>
                <a:cs typeface="Arial"/>
              </a:rPr>
              <a:t>(</a:t>
            </a:r>
            <a:r>
              <a:rPr sz="1200" dirty="0">
                <a:latin typeface="Arial"/>
                <a:cs typeface="Arial"/>
              </a:rPr>
              <a:t>2017</a:t>
            </a:r>
            <a:r>
              <a:rPr sz="1200" spc="5" dirty="0">
                <a:latin typeface="Arial"/>
                <a:cs typeface="Arial"/>
              </a:rPr>
              <a:t>)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Arial"/>
                <a:cs typeface="Arial"/>
              </a:rPr>
              <a:t>S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20" dirty="0">
                <a:latin typeface="Arial"/>
                <a:cs typeface="Arial"/>
              </a:rPr>
              <a:t>A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spc="1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sco</a:t>
            </a:r>
            <a:r>
              <a:rPr sz="1200" spc="-9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.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22</a:t>
            </a:r>
            <a:r>
              <a:rPr sz="1200" spc="5" dirty="0">
                <a:latin typeface="Arial"/>
                <a:cs typeface="Arial"/>
              </a:rPr>
              <a:t>(</a:t>
            </a:r>
            <a:r>
              <a:rPr sz="1200" dirty="0">
                <a:latin typeface="Arial"/>
                <a:cs typeface="Arial"/>
              </a:rPr>
              <a:t>4</a:t>
            </a:r>
            <a:r>
              <a:rPr sz="1200" spc="5" dirty="0">
                <a:latin typeface="Arial"/>
                <a:cs typeface="Arial"/>
              </a:rPr>
              <a:t>)</a:t>
            </a:r>
            <a:r>
              <a:rPr sz="1200" spc="-5" dirty="0">
                <a:latin typeface="Arial"/>
                <a:cs typeface="Arial"/>
              </a:rPr>
              <a:t>:3</a:t>
            </a:r>
            <a:r>
              <a:rPr sz="1200" dirty="0">
                <a:latin typeface="Arial"/>
                <a:cs typeface="Arial"/>
              </a:rPr>
              <a:t>6</a:t>
            </a:r>
            <a:r>
              <a:rPr sz="1200" spc="10" dirty="0">
                <a:latin typeface="Arial"/>
                <a:cs typeface="Arial"/>
              </a:rPr>
              <a:t>6</a:t>
            </a:r>
            <a:r>
              <a:rPr sz="1200" spc="-20" dirty="0">
                <a:latin typeface="Arial"/>
                <a:cs typeface="Arial"/>
              </a:rPr>
              <a:t>-</a:t>
            </a:r>
            <a:r>
              <a:rPr sz="1200" spc="5" dirty="0">
                <a:latin typeface="Arial"/>
                <a:cs typeface="Arial"/>
              </a:rPr>
              <a:t>3</a:t>
            </a:r>
            <a:r>
              <a:rPr sz="1200" spc="-20" dirty="0">
                <a:latin typeface="Arial"/>
                <a:cs typeface="Arial"/>
              </a:rPr>
              <a:t>7</a:t>
            </a:r>
            <a:r>
              <a:rPr sz="1200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0134600" y="6461968"/>
            <a:ext cx="2743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400"/>
            <a:fld id="{81D60167-4931-47E6-BA6A-407CBD079E47}" type="slidenum">
              <a:rPr dirty="0"/>
              <a:pPr marL="25400"/>
              <a:t>56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5606550" y="1891031"/>
            <a:ext cx="675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spc="-20" dirty="0">
                <a:latin typeface="Arial"/>
                <a:cs typeface="Arial"/>
              </a:rPr>
              <a:t>KO</a:t>
            </a:r>
            <a:r>
              <a:rPr sz="1400" b="1" spc="-75" dirty="0">
                <a:latin typeface="Arial"/>
                <a:cs typeface="Arial"/>
              </a:rPr>
              <a:t>V</a:t>
            </a:r>
            <a:r>
              <a:rPr sz="1400" b="1" spc="-15" dirty="0">
                <a:latin typeface="Arial"/>
                <a:cs typeface="Arial"/>
              </a:rPr>
              <a:t>-</a:t>
            </a:r>
            <a:r>
              <a:rPr sz="1400" b="1" spc="-10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06550" y="2211072"/>
            <a:ext cx="4354830" cy="851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buFont typeface="Arial"/>
              <a:buChar char="•"/>
              <a:tabLst>
                <a:tab pos="299720" algn="l"/>
              </a:tabLst>
            </a:pPr>
            <a:r>
              <a:rPr sz="1400" spc="-10" dirty="0">
                <a:latin typeface="Arial"/>
                <a:cs typeface="Arial"/>
              </a:rPr>
              <a:t>Hi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0" dirty="0">
                <a:latin typeface="Arial"/>
                <a:cs typeface="Arial"/>
              </a:rPr>
              <a:t>h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0" dirty="0">
                <a:latin typeface="Arial"/>
                <a:cs typeface="Arial"/>
              </a:rPr>
              <a:t>lu</a:t>
            </a:r>
            <a:r>
              <a:rPr sz="1400" spc="-15" dirty="0">
                <a:latin typeface="Arial"/>
                <a:cs typeface="Arial"/>
              </a:rPr>
              <a:t>t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10" dirty="0">
                <a:latin typeface="Arial"/>
                <a:cs typeface="Arial"/>
              </a:rPr>
              <a:t>ine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20" dirty="0">
                <a:latin typeface="Arial"/>
                <a:cs typeface="Arial"/>
              </a:rPr>
              <a:t>on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u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p</a:t>
            </a:r>
            <a:r>
              <a:rPr sz="1400" spc="-5" dirty="0">
                <a:latin typeface="Arial"/>
                <a:cs typeface="Arial"/>
              </a:rPr>
              <a:t>ti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(</a:t>
            </a:r>
            <a:r>
              <a:rPr sz="1400" spc="-10" dirty="0">
                <a:latin typeface="Arial"/>
                <a:cs typeface="Arial"/>
              </a:rPr>
              <a:t>Gl</a:t>
            </a:r>
            <a:r>
              <a:rPr sz="1400" spc="-20" dirty="0">
                <a:latin typeface="Arial"/>
                <a:cs typeface="Arial"/>
              </a:rPr>
              <a:t>u</a:t>
            </a:r>
            <a:r>
              <a:rPr sz="1400" spc="-5" dirty="0">
                <a:latin typeface="Arial"/>
                <a:cs typeface="Arial"/>
              </a:rPr>
              <a:t>t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10" dirty="0">
                <a:latin typeface="Arial"/>
                <a:cs typeface="Arial"/>
              </a:rPr>
              <a:t>ine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“</a:t>
            </a:r>
            <a:r>
              <a:rPr sz="1400" spc="-20" dirty="0">
                <a:latin typeface="Arial"/>
                <a:cs typeface="Arial"/>
              </a:rPr>
              <a:t>add</a:t>
            </a:r>
            <a:r>
              <a:rPr sz="1400" spc="-5" dirty="0">
                <a:latin typeface="Arial"/>
                <a:cs typeface="Arial"/>
              </a:rPr>
              <a:t>ict</a:t>
            </a:r>
            <a:r>
              <a:rPr sz="1400" spc="-20" dirty="0">
                <a:latin typeface="Arial"/>
                <a:cs typeface="Arial"/>
              </a:rPr>
              <a:t>ed</a:t>
            </a:r>
            <a:r>
              <a:rPr sz="1400" spc="-15" dirty="0">
                <a:latin typeface="Arial"/>
                <a:cs typeface="Arial"/>
              </a:rPr>
              <a:t>”</a:t>
            </a:r>
            <a:r>
              <a:rPr sz="1400" spc="-5" dirty="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299085" indent="-286385">
              <a:spcBef>
                <a:spcPts val="84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20" dirty="0">
                <a:latin typeface="Arial"/>
                <a:cs typeface="Arial"/>
              </a:rPr>
              <a:t>H</a:t>
            </a:r>
            <a:r>
              <a:rPr sz="1400" spc="-5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0" dirty="0">
                <a:latin typeface="Arial"/>
                <a:cs typeface="Arial"/>
              </a:rPr>
              <a:t>h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g</a:t>
            </a:r>
            <a:r>
              <a:rPr sz="1400" spc="-15" dirty="0">
                <a:latin typeface="Arial"/>
                <a:cs typeface="Arial"/>
              </a:rPr>
              <a:t>lut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te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5" dirty="0">
                <a:latin typeface="Arial"/>
                <a:cs typeface="Arial"/>
              </a:rPr>
              <a:t>ti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</a:t>
            </a:r>
            <a:endParaRPr sz="1400">
              <a:latin typeface="Arial"/>
              <a:cs typeface="Arial"/>
            </a:endParaRPr>
          </a:p>
          <a:p>
            <a:pPr marL="299085" indent="-286385">
              <a:spcBef>
                <a:spcPts val="840"/>
              </a:spcBef>
              <a:buFont typeface="Arial"/>
              <a:buChar char="•"/>
              <a:tabLst>
                <a:tab pos="299720" algn="l"/>
              </a:tabLst>
            </a:pPr>
            <a:r>
              <a:rPr sz="1400" spc="-20" dirty="0">
                <a:latin typeface="Arial"/>
                <a:cs typeface="Arial"/>
              </a:rPr>
              <a:t>H</a:t>
            </a:r>
            <a:r>
              <a:rPr sz="1400" spc="-5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gh</a:t>
            </a:r>
            <a:r>
              <a:rPr sz="1400" spc="-10" dirty="0">
                <a:latin typeface="Arial"/>
                <a:cs typeface="Arial"/>
              </a:rPr>
              <a:t>ly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inv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sive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Zástupný symbol pro číslo snímku 10">
            <a:extLst>
              <a:ext uri="{FF2B5EF4-FFF2-40B4-BE49-F238E27FC236}">
                <a16:creationId xmlns:a16="http://schemas.microsoft.com/office/drawing/2014/main" id="{91568DC5-94C0-454B-BC88-44976088D042}"/>
              </a:ext>
            </a:extLst>
          </p:cNvPr>
          <p:cNvSpPr txBox="1">
            <a:spLocks/>
          </p:cNvSpPr>
          <p:nvPr/>
        </p:nvSpPr>
        <p:spPr>
          <a:xfrm>
            <a:off x="8610600" y="639888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20250C-D7EF-A746-B66B-9DFE4A93FD77}" type="slidenum">
              <a:rPr lang="cs-CZ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56</a:t>
            </a:fld>
            <a:endParaRPr lang="cs-CZ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Obrázek 19" descr="Obsah obrázku kreslení, stůl&#10;&#10;Popis byl vytvořen automaticky">
            <a:extLst>
              <a:ext uri="{FF2B5EF4-FFF2-40B4-BE49-F238E27FC236}">
                <a16:creationId xmlns:a16="http://schemas.microsoft.com/office/drawing/2014/main" id="{74E8A550-49D6-49DC-B265-B5E9773C9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FC17D5B5-5684-B155-AD6F-9BDA4A415981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Metabolites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More </a:t>
            </a:r>
            <a:r>
              <a:rPr lang="cs-CZ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51008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977896" y="1127761"/>
            <a:ext cx="6601968" cy="3590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5B060AC-AF99-44BD-83BC-C5951E182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404" y="149998"/>
            <a:ext cx="2317649" cy="626905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3CF96EE7-A676-4B50-AFB3-B70B057D9AAE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Glycerol/TAG </a:t>
            </a:r>
            <a:r>
              <a:rPr lang="cs-CZ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cs-CZ" sz="3200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ástupný symbol pro číslo snímku 10">
            <a:extLst>
              <a:ext uri="{FF2B5EF4-FFF2-40B4-BE49-F238E27FC236}">
                <a16:creationId xmlns:a16="http://schemas.microsoft.com/office/drawing/2014/main" id="{7372FCE4-4A14-44B0-B75B-3565CA49AA83}"/>
              </a:ext>
            </a:extLst>
          </p:cNvPr>
          <p:cNvSpPr txBox="1">
            <a:spLocks/>
          </p:cNvSpPr>
          <p:nvPr/>
        </p:nvSpPr>
        <p:spPr>
          <a:xfrm>
            <a:off x="8610600" y="639888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20250C-D7EF-A746-B66B-9DFE4A93FD77}" type="slidenum">
              <a:rPr lang="cs-CZ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57</a:t>
            </a:fld>
            <a:endParaRPr lang="cs-CZ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Obrázek 9" descr="Obsah obrázku kreslení, stůl&#10;&#10;Popis byl vytvořen automaticky">
            <a:extLst>
              <a:ext uri="{FF2B5EF4-FFF2-40B4-BE49-F238E27FC236}">
                <a16:creationId xmlns:a16="http://schemas.microsoft.com/office/drawing/2014/main" id="{BCDFD985-43A6-4DE3-90E8-8CD82329A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7A6817BD-ECCA-4488-81F8-81BC5E0DEF40}"/>
              </a:ext>
            </a:extLst>
          </p:cNvPr>
          <p:cNvSpPr txBox="1">
            <a:spLocks/>
          </p:cNvSpPr>
          <p:nvPr/>
        </p:nvSpPr>
        <p:spPr>
          <a:xfrm>
            <a:off x="1975805" y="4585865"/>
            <a:ext cx="5657231" cy="21301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0000"/>
              <a:buNone/>
            </a:pP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sensitivity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fast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15A07CB-1402-7B40-96D3-83073055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57</a:t>
            </a:fld>
            <a:endParaRPr lang="cs-CZ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E3D19B7-BD24-44F1-A5D8-2317757EB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81" t="19355" r="12742" b="6666"/>
          <a:stretch/>
        </p:blipFill>
        <p:spPr>
          <a:xfrm>
            <a:off x="1828799" y="1309995"/>
            <a:ext cx="6971071" cy="50734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B406C40-0487-4236-B2D6-938440CD0112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Glycerol/TAG </a:t>
            </a:r>
            <a:r>
              <a:rPr lang="cs-CZ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endParaRPr lang="cs-CZ" sz="3200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34BA565E-B33E-4950-930F-9E27BF92C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65448DD-293A-E457-EFE2-AD1142A8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7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02044" y="1490731"/>
            <a:ext cx="3860919" cy="2742919"/>
          </a:xfrm>
          <a:prstGeom prst="rect">
            <a:avLst/>
          </a:prstGeom>
          <a:blipFill>
            <a:blip r:embed="rId3" cstate="print"/>
            <a:stretch>
              <a:fillRect l="-19040" t="-5296" b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92997" y="4434666"/>
            <a:ext cx="4258310" cy="460375"/>
          </a:xfrm>
          <a:custGeom>
            <a:avLst/>
            <a:gdLst/>
            <a:ahLst/>
            <a:cxnLst/>
            <a:rect l="l" t="t" r="r" b="b"/>
            <a:pathLst>
              <a:path w="4258309" h="460375">
                <a:moveTo>
                  <a:pt x="0" y="460247"/>
                </a:moveTo>
                <a:lnTo>
                  <a:pt x="4258055" y="460247"/>
                </a:lnTo>
                <a:lnTo>
                  <a:pt x="4258055" y="0"/>
                </a:lnTo>
                <a:lnTo>
                  <a:pt x="0" y="0"/>
                </a:lnTo>
                <a:lnTo>
                  <a:pt x="0" y="460247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02044" y="4481412"/>
            <a:ext cx="1122045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5"/>
              </a:lnSpc>
            </a:pP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25" dirty="0">
                <a:latin typeface="Arial"/>
                <a:cs typeface="Arial"/>
              </a:rPr>
              <a:t>sop</a:t>
            </a:r>
            <a:r>
              <a:rPr sz="1400" b="1" spc="-5" dirty="0">
                <a:latin typeface="Arial"/>
                <a:cs typeface="Arial"/>
              </a:rPr>
              <a:t>r</a:t>
            </a:r>
            <a:r>
              <a:rPr sz="1400" b="1" spc="-25" dirty="0">
                <a:latin typeface="Arial"/>
                <a:cs typeface="Arial"/>
              </a:rPr>
              <a:t>o</a:t>
            </a:r>
            <a:r>
              <a:rPr sz="1400" b="1" spc="-20" dirty="0">
                <a:latin typeface="Arial"/>
                <a:cs typeface="Arial"/>
              </a:rPr>
              <a:t>te</a:t>
            </a:r>
            <a:r>
              <a:rPr sz="1400" b="1" spc="-5" dirty="0">
                <a:latin typeface="Arial"/>
                <a:cs typeface="Arial"/>
              </a:rPr>
              <a:t>r</a:t>
            </a:r>
            <a:r>
              <a:rPr sz="1400" b="1" spc="-20" dirty="0">
                <a:latin typeface="Arial"/>
                <a:cs typeface="Arial"/>
              </a:rPr>
              <a:t>e</a:t>
            </a:r>
            <a:r>
              <a:rPr sz="1400" b="1" spc="-25" dirty="0">
                <a:latin typeface="Arial"/>
                <a:cs typeface="Arial"/>
              </a:rPr>
              <a:t>no</a:t>
            </a:r>
            <a:r>
              <a:rPr sz="1400" b="1" spc="-5" dirty="0">
                <a:latin typeface="Arial"/>
                <a:cs typeface="Arial"/>
              </a:rPr>
              <a:t>l</a:t>
            </a:r>
            <a:endParaRPr sz="1400" dirty="0">
              <a:latin typeface="Arial"/>
              <a:cs typeface="Arial"/>
            </a:endParaRPr>
          </a:p>
          <a:p>
            <a:pPr marL="608965">
              <a:lnSpc>
                <a:spcPts val="1285"/>
              </a:lnSpc>
            </a:pPr>
            <a:r>
              <a:rPr sz="1200" spc="5" dirty="0">
                <a:latin typeface="Arial"/>
                <a:cs typeface="Arial"/>
              </a:rPr>
              <a:t>2</a:t>
            </a:r>
            <a:r>
              <a:rPr sz="1200" dirty="0">
                <a:latin typeface="Arial"/>
                <a:cs typeface="Arial"/>
              </a:rPr>
              <a:t>5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nM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16329" y="5813556"/>
            <a:ext cx="81083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buFont typeface="Arial"/>
              <a:buChar char="•"/>
              <a:tabLst>
                <a:tab pos="357505" algn="l"/>
              </a:tabLst>
            </a:pPr>
            <a:r>
              <a:rPr sz="1400" spc="-20" dirty="0">
                <a:latin typeface="Arial"/>
                <a:cs typeface="Arial"/>
              </a:rPr>
              <a:t>3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-20" dirty="0">
                <a:latin typeface="Arial"/>
                <a:cs typeface="Arial"/>
              </a:rPr>
              <a:t>3L</a:t>
            </a:r>
            <a:r>
              <a:rPr sz="1400" spc="-15" dirty="0">
                <a:latin typeface="Arial"/>
                <a:cs typeface="Arial"/>
              </a:rPr>
              <a:t>1-</a:t>
            </a:r>
            <a:r>
              <a:rPr sz="1400" spc="-50" dirty="0">
                <a:latin typeface="Arial"/>
                <a:cs typeface="Arial"/>
              </a:rPr>
              <a:t>M</a:t>
            </a:r>
            <a:r>
              <a:rPr sz="1400" spc="-5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X</a:t>
            </a:r>
            <a:r>
              <a:rPr sz="1400" spc="1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Arial"/>
                <a:cs typeface="Arial"/>
              </a:rPr>
              <a:t>fi</a:t>
            </a:r>
            <a:r>
              <a:rPr sz="1400" spc="-20" dirty="0">
                <a:latin typeface="Arial"/>
                <a:cs typeface="Arial"/>
              </a:rPr>
              <a:t>b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ob</a:t>
            </a:r>
            <a:r>
              <a:rPr sz="1400" spc="-15" dirty="0">
                <a:latin typeface="Arial"/>
                <a:cs typeface="Arial"/>
              </a:rPr>
              <a:t>last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p</a:t>
            </a:r>
            <a:r>
              <a:rPr sz="1400" spc="-15" dirty="0">
                <a:latin typeface="Arial"/>
                <a:cs typeface="Arial"/>
              </a:rPr>
              <a:t>lat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5" dirty="0">
                <a:latin typeface="Arial"/>
                <a:cs typeface="Arial"/>
              </a:rPr>
              <a:t>t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20</a:t>
            </a:r>
            <a:r>
              <a:rPr sz="1400" spc="-5" dirty="0">
                <a:latin typeface="Arial"/>
                <a:cs typeface="Arial"/>
              </a:rPr>
              <a:t>,</a:t>
            </a:r>
            <a:r>
              <a:rPr sz="1400" spc="-20" dirty="0">
                <a:latin typeface="Arial"/>
                <a:cs typeface="Arial"/>
              </a:rPr>
              <a:t>00</a:t>
            </a:r>
            <a:r>
              <a:rPr sz="1400" spc="-10" dirty="0">
                <a:latin typeface="Arial"/>
                <a:cs typeface="Arial"/>
              </a:rPr>
              <a:t>0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ls/</a:t>
            </a:r>
            <a:r>
              <a:rPr sz="1400" spc="-40" dirty="0">
                <a:latin typeface="Arial"/>
                <a:cs typeface="Arial"/>
              </a:rPr>
              <a:t>w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l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an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-30" dirty="0">
                <a:latin typeface="Arial"/>
                <a:cs typeface="Arial"/>
              </a:rPr>
              <a:t>f</a:t>
            </a:r>
            <a:r>
              <a:rPr sz="1400" spc="-5" dirty="0">
                <a:latin typeface="Arial"/>
                <a:cs typeface="Arial"/>
              </a:rPr>
              <a:t>f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5" dirty="0">
                <a:latin typeface="Arial"/>
                <a:cs typeface="Arial"/>
              </a:rPr>
              <a:t>r</a:t>
            </a:r>
            <a:r>
              <a:rPr sz="1400" spc="-20" dirty="0">
                <a:latin typeface="Arial"/>
                <a:cs typeface="Arial"/>
              </a:rPr>
              <a:t>en</a:t>
            </a:r>
            <a:r>
              <a:rPr sz="1400" spc="-5" dirty="0">
                <a:latin typeface="Arial"/>
                <a:cs typeface="Arial"/>
              </a:rPr>
              <a:t>ti</a:t>
            </a:r>
            <a:r>
              <a:rPr sz="1400" spc="-20" dirty="0">
                <a:latin typeface="Arial"/>
                <a:cs typeface="Arial"/>
              </a:rPr>
              <a:t>a</a:t>
            </a:r>
            <a:r>
              <a:rPr sz="1400" spc="-5" dirty="0">
                <a:latin typeface="Arial"/>
                <a:cs typeface="Arial"/>
              </a:rPr>
              <a:t>t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9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Arial"/>
                <a:cs typeface="Arial"/>
              </a:rPr>
              <a:t>f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5" dirty="0">
                <a:latin typeface="Arial"/>
                <a:cs typeface="Arial"/>
              </a:rPr>
              <a:t>r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2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-40" dirty="0">
                <a:latin typeface="Arial"/>
                <a:cs typeface="Arial"/>
              </a:rPr>
              <a:t>w</a:t>
            </a:r>
            <a:r>
              <a:rPr sz="1400" spc="-20" dirty="0">
                <a:latin typeface="Arial"/>
                <a:cs typeface="Arial"/>
              </a:rPr>
              <a:t>ee</a:t>
            </a:r>
            <a:r>
              <a:rPr sz="1400" spc="5" dirty="0">
                <a:latin typeface="Arial"/>
                <a:cs typeface="Arial"/>
              </a:rPr>
              <a:t>k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Arial"/>
                <a:cs typeface="Arial"/>
              </a:rPr>
              <a:t>to</a:t>
            </a:r>
            <a:r>
              <a:rPr sz="1400" spc="2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f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5" dirty="0">
                <a:latin typeface="Arial"/>
                <a:cs typeface="Arial"/>
              </a:rPr>
              <a:t>rm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ad</a:t>
            </a:r>
            <a:r>
              <a:rPr sz="1400" spc="-15" dirty="0">
                <a:latin typeface="Arial"/>
                <a:cs typeface="Arial"/>
              </a:rPr>
              <a:t>ip</a:t>
            </a:r>
            <a:r>
              <a:rPr sz="1400" spc="-2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6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t</a:t>
            </a:r>
            <a:r>
              <a:rPr sz="1400" spc="-2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47900" y="567595"/>
            <a:ext cx="7696200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algn="ctr">
              <a:lnSpc>
                <a:spcPct val="100000"/>
              </a:lnSpc>
            </a:pPr>
            <a:r>
              <a:rPr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</a:t>
            </a:r>
            <a:r>
              <a:rPr sz="3200" b="1" spc="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sz="3200" b="1" spc="1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3200" b="1" spc="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3200" b="1" spc="-1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ibition</a:t>
            </a:r>
            <a:r>
              <a:rPr sz="3200" b="1" spc="1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200" b="1" spc="3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</a:t>
            </a:r>
            <a:r>
              <a:rPr sz="3200" b="1" spc="-1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3200" b="1" spc="-6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</a:t>
            </a:r>
          </a:p>
        </p:txBody>
      </p:sp>
      <p:sp>
        <p:nvSpPr>
          <p:cNvPr id="7" name="object 7"/>
          <p:cNvSpPr/>
          <p:nvPr/>
        </p:nvSpPr>
        <p:spPr>
          <a:xfrm>
            <a:off x="6192997" y="4937585"/>
            <a:ext cx="4258310" cy="460375"/>
          </a:xfrm>
          <a:custGeom>
            <a:avLst/>
            <a:gdLst/>
            <a:ahLst/>
            <a:cxnLst/>
            <a:rect l="l" t="t" r="r" b="b"/>
            <a:pathLst>
              <a:path w="4258309" h="460375">
                <a:moveTo>
                  <a:pt x="0" y="460247"/>
                </a:moveTo>
                <a:lnTo>
                  <a:pt x="4258055" y="460247"/>
                </a:lnTo>
                <a:lnTo>
                  <a:pt x="4258055" y="0"/>
                </a:lnTo>
                <a:lnTo>
                  <a:pt x="0" y="0"/>
                </a:lnTo>
                <a:lnTo>
                  <a:pt x="0" y="460247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44965" y="5039447"/>
            <a:ext cx="5651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45"/>
              </a:lnSpc>
            </a:pPr>
            <a:r>
              <a:rPr sz="1400" b="1" spc="-5" dirty="0">
                <a:latin typeface="Arial"/>
                <a:cs typeface="Arial"/>
              </a:rPr>
              <a:t>I</a:t>
            </a:r>
            <a:r>
              <a:rPr sz="1400" b="1" spc="-25" dirty="0">
                <a:latin typeface="Arial"/>
                <a:cs typeface="Arial"/>
              </a:rPr>
              <a:t>n</a:t>
            </a:r>
            <a:r>
              <a:rPr sz="1400" b="1" spc="-20" dirty="0">
                <a:latin typeface="Arial"/>
                <a:cs typeface="Arial"/>
              </a:rPr>
              <a:t>s</a:t>
            </a:r>
            <a:r>
              <a:rPr sz="1400" b="1" spc="-25" dirty="0">
                <a:latin typeface="Arial"/>
                <a:cs typeface="Arial"/>
              </a:rPr>
              <a:t>u</a:t>
            </a:r>
            <a:r>
              <a:rPr sz="1400" b="1" spc="-5" dirty="0">
                <a:latin typeface="Arial"/>
                <a:cs typeface="Arial"/>
              </a:rPr>
              <a:t>l</a:t>
            </a:r>
            <a:r>
              <a:rPr sz="1400" b="1" spc="-1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endParaRPr sz="1400">
              <a:latin typeface="Arial"/>
              <a:cs typeface="Arial"/>
            </a:endParaRPr>
          </a:p>
          <a:p>
            <a:pPr marL="23495">
              <a:lnSpc>
                <a:spcPts val="1390"/>
              </a:lnSpc>
            </a:pPr>
            <a:r>
              <a:rPr sz="1200" dirty="0">
                <a:latin typeface="Arial"/>
                <a:cs typeface="Arial"/>
              </a:rPr>
              <a:t>150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nM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88715" y="4504564"/>
            <a:ext cx="13398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b="1" spc="-15" dirty="0">
                <a:latin typeface="Arial"/>
                <a:cs typeface="Arial"/>
              </a:rPr>
              <a:t>+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81340" y="4504564"/>
            <a:ext cx="13398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b="1" spc="-15" dirty="0">
                <a:latin typeface="Arial"/>
                <a:cs typeface="Arial"/>
              </a:rPr>
              <a:t>+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76768" y="5064515"/>
            <a:ext cx="13398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b="1" spc="-15" dirty="0">
                <a:latin typeface="Arial"/>
                <a:cs typeface="Arial"/>
              </a:rPr>
              <a:t>+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17289" y="5064515"/>
            <a:ext cx="762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b="1" dirty="0">
                <a:latin typeface="Arial"/>
                <a:cs typeface="Arial"/>
              </a:rPr>
              <a:t>-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456" y="5055871"/>
            <a:ext cx="762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b="1" dirty="0">
                <a:latin typeface="Arial"/>
                <a:cs typeface="Arial"/>
              </a:rPr>
              <a:t>-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75456" y="4518922"/>
            <a:ext cx="7620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40"/>
              </a:lnSpc>
            </a:pPr>
            <a:r>
              <a:rPr b="1" dirty="0">
                <a:latin typeface="Arial"/>
                <a:cs typeface="Arial"/>
              </a:rPr>
              <a:t>-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63927" y="2361587"/>
            <a:ext cx="15341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1188085"/>
            <a:r>
              <a:rPr sz="800" b="1" spc="-15" dirty="0">
                <a:solidFill>
                  <a:srgbClr val="C00000"/>
                </a:solidFill>
                <a:latin typeface="Arial"/>
                <a:cs typeface="Arial"/>
              </a:rPr>
              <a:t>Insuli</a:t>
            </a:r>
            <a:r>
              <a:rPr sz="800" b="1" spc="-1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spcBef>
                <a:spcPts val="42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/>
            <a:r>
              <a:rPr sz="800" b="1" spc="-10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800" b="1" spc="-15" dirty="0">
                <a:solidFill>
                  <a:srgbClr val="C00000"/>
                </a:solidFill>
                <a:latin typeface="Arial"/>
                <a:cs typeface="Arial"/>
              </a:rPr>
              <a:t>sop</a:t>
            </a:r>
            <a:r>
              <a:rPr sz="800"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800" b="1" spc="-15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800" b="1" spc="-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800" b="1" spc="-2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800"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800" b="1" spc="-15" dirty="0">
                <a:solidFill>
                  <a:srgbClr val="C00000"/>
                </a:solidFill>
                <a:latin typeface="Arial"/>
                <a:cs typeface="Arial"/>
              </a:rPr>
              <a:t>eno</a:t>
            </a:r>
            <a:r>
              <a:rPr sz="800" b="1" spc="-5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90918" y="1164387"/>
            <a:ext cx="4783745" cy="43372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22649" y="2721864"/>
            <a:ext cx="140207" cy="216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116317" y="6133349"/>
            <a:ext cx="876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60742" y="6133349"/>
            <a:ext cx="401891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0" dirty="0">
                <a:latin typeface="Arial"/>
                <a:cs typeface="Arial"/>
              </a:rPr>
              <a:t>T</a:t>
            </a:r>
            <a:r>
              <a:rPr sz="1400" spc="-20" dirty="0">
                <a:latin typeface="Arial"/>
                <a:cs typeface="Arial"/>
              </a:rPr>
              <a:t>rea</a:t>
            </a:r>
            <a:r>
              <a:rPr sz="1400" spc="-5" dirty="0">
                <a:latin typeface="Arial"/>
                <a:cs typeface="Arial"/>
              </a:rPr>
              <a:t>tm</a:t>
            </a:r>
            <a:r>
              <a:rPr sz="1400" spc="-20" dirty="0">
                <a:latin typeface="Arial"/>
                <a:cs typeface="Arial"/>
              </a:rPr>
              <a:t>en</a:t>
            </a:r>
            <a:r>
              <a:rPr sz="1400" spc="-5" dirty="0">
                <a:latin typeface="Arial"/>
                <a:cs typeface="Arial"/>
              </a:rPr>
              <a:t>t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40" dirty="0">
                <a:latin typeface="Arial"/>
                <a:cs typeface="Arial"/>
              </a:rPr>
              <a:t>w</a:t>
            </a:r>
            <a:r>
              <a:rPr sz="1400" spc="-10" dirty="0">
                <a:latin typeface="Arial"/>
                <a:cs typeface="Arial"/>
              </a:rPr>
              <a:t>ith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Arial"/>
                <a:cs typeface="Arial"/>
              </a:rPr>
              <a:t>I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opro</a:t>
            </a:r>
            <a:r>
              <a:rPr sz="1400" spc="-5" dirty="0">
                <a:latin typeface="Arial"/>
                <a:cs typeface="Arial"/>
              </a:rPr>
              <a:t>t</a:t>
            </a:r>
            <a:r>
              <a:rPr sz="1400" spc="-25" dirty="0">
                <a:latin typeface="Arial"/>
                <a:cs typeface="Arial"/>
              </a:rPr>
              <a:t>e</a:t>
            </a:r>
            <a:r>
              <a:rPr sz="1400" spc="-20" dirty="0">
                <a:latin typeface="Arial"/>
                <a:cs typeface="Arial"/>
              </a:rPr>
              <a:t>reno</a:t>
            </a:r>
            <a:r>
              <a:rPr sz="1400" spc="-5" dirty="0">
                <a:latin typeface="Arial"/>
                <a:cs typeface="Arial"/>
              </a:rPr>
              <a:t>l</a:t>
            </a:r>
            <a:r>
              <a:rPr sz="1400" spc="15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an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u</a:t>
            </a:r>
            <a:r>
              <a:rPr sz="1400" spc="-10" dirty="0">
                <a:latin typeface="Arial"/>
                <a:cs typeface="Arial"/>
              </a:rPr>
              <a:t>lin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Arial"/>
                <a:cs typeface="Arial"/>
              </a:rPr>
              <a:t>f</a:t>
            </a:r>
            <a:r>
              <a:rPr sz="1400" spc="-25" dirty="0">
                <a:latin typeface="Arial"/>
                <a:cs typeface="Arial"/>
              </a:rPr>
              <a:t>o</a:t>
            </a:r>
            <a:r>
              <a:rPr sz="1400" spc="-5" dirty="0">
                <a:latin typeface="Arial"/>
                <a:cs typeface="Arial"/>
              </a:rPr>
              <a:t>r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Arial"/>
                <a:cs typeface="Arial"/>
              </a:rPr>
              <a:t>9</a:t>
            </a:r>
            <a:r>
              <a:rPr sz="1400" spc="-10" dirty="0">
                <a:latin typeface="Arial"/>
                <a:cs typeface="Arial"/>
              </a:rPr>
              <a:t>0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Arial"/>
                <a:cs typeface="Arial"/>
              </a:rPr>
              <a:t>m</a:t>
            </a:r>
            <a:r>
              <a:rPr sz="1400" spc="-15" dirty="0">
                <a:latin typeface="Arial"/>
                <a:cs typeface="Arial"/>
              </a:rPr>
              <a:t>in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1" name="Obrázek 20" descr="Obsah obrázku kreslení, stůl&#10;&#10;Popis byl vytvořen automaticky">
            <a:extLst>
              <a:ext uri="{FF2B5EF4-FFF2-40B4-BE49-F238E27FC236}">
                <a16:creationId xmlns:a16="http://schemas.microsoft.com/office/drawing/2014/main" id="{45F24D28-73B7-6EF2-0B1B-45C7515A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2" name="Zástupný symbol pro číslo snímku 21">
            <a:extLst>
              <a:ext uri="{FF2B5EF4-FFF2-40B4-BE49-F238E27FC236}">
                <a16:creationId xmlns:a16="http://schemas.microsoft.com/office/drawing/2014/main" id="{0A1AB706-96CB-FD48-E3FF-64CFB84D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59</a:t>
            </a:fld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40375"/>
            <a:ext cx="10515600" cy="816055"/>
          </a:xfrm>
          <a:prstGeom prst="rect">
            <a:avLst/>
          </a:prstGeom>
        </p:spPr>
        <p:txBody>
          <a:bodyPr vert="horz" wrap="square" lIns="0" tIns="320483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3200" b="1" spc="-1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3200" b="1" spc="-1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</a:t>
            </a:r>
            <a:r>
              <a:rPr sz="3200" b="1" spc="-2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3200" b="1" spc="-5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3200" b="1" spc="-22" baseline="243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cs-CZ" sz="3200" b="1" spc="-22" baseline="2430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spc="-22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sz="3200" b="1" spc="7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3200" b="1" spc="-9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spc="-95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ovel </a:t>
            </a:r>
            <a:r>
              <a:rPr lang="cs-CZ" sz="3200" b="1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32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  <a:endParaRPr sz="3200" b="1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51ADE75-900A-4DB6-80C7-21804E3B3A24}"/>
              </a:ext>
            </a:extLst>
          </p:cNvPr>
          <p:cNvGrpSpPr/>
          <p:nvPr/>
        </p:nvGrpSpPr>
        <p:grpSpPr>
          <a:xfrm>
            <a:off x="8610600" y="1184736"/>
            <a:ext cx="3080766" cy="1430274"/>
            <a:chOff x="2406334" y="1673317"/>
            <a:chExt cx="3080766" cy="1430274"/>
          </a:xfrm>
        </p:grpSpPr>
        <p:sp>
          <p:nvSpPr>
            <p:cNvPr id="3" name="object 3"/>
            <p:cNvSpPr/>
            <p:nvPr/>
          </p:nvSpPr>
          <p:spPr>
            <a:xfrm>
              <a:off x="2406334" y="1673317"/>
              <a:ext cx="3080766" cy="14302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899316" y="2841988"/>
              <a:ext cx="2241042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spcBef>
                  <a:spcPts val="290"/>
                </a:spcBef>
              </a:pPr>
              <a:r>
                <a:rPr sz="1400" b="1" i="1" spc="-5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</a:t>
              </a:r>
              <a:r>
                <a:rPr sz="1400" b="1" i="1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sz="1400" b="1" i="1" spc="-5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opho</a:t>
              </a:r>
              <a:r>
                <a:rPr sz="1400" b="1" i="1" spc="-1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i="1" spc="-5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sz="1400" b="1" i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b="1" i="1" spc="-2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i="1" spc="-1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sz="1400" b="1" i="1" spc="-2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i="1" spc="-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400" b="1" i="1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sz="1400" b="1" i="1" spc="-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ili</a:t>
              </a:r>
              <a:r>
                <a:rPr sz="1400" b="1" i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</a:t>
              </a:r>
              <a:r>
                <a:rPr sz="1400" b="1" i="1" spc="-3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b="1" i="1" spc="-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1400" b="1" i="1" spc="-2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i="1" spc="-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sz="1400" b="1" i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Obrázek 11" descr="Obsah obrázku kreslení, stůl&#10;&#10;Popis byl vytvořen automaticky">
            <a:extLst>
              <a:ext uri="{FF2B5EF4-FFF2-40B4-BE49-F238E27FC236}">
                <a16:creationId xmlns:a16="http://schemas.microsoft.com/office/drawing/2014/main" id="{6C4FABEA-B368-40AC-9D62-EBFA3D392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07603EF7-DF27-4D44-9FE5-467FA966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</a:t>
            </a:fld>
            <a:endParaRPr lang="cs-CZ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7527BC0-014E-42C3-A52A-47F9A6209AB1}"/>
              </a:ext>
            </a:extLst>
          </p:cNvPr>
          <p:cNvSpPr txBox="1">
            <a:spLocks/>
          </p:cNvSpPr>
          <p:nvPr/>
        </p:nvSpPr>
        <p:spPr>
          <a:xfrm>
            <a:off x="670089" y="1184736"/>
            <a:ext cx="7602945" cy="2152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ATP-independent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shrimp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100x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brigther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Rluc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Fluc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glow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-type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luminescence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– 19,1 </a:t>
            </a: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Blip>
                <a:blip r:embed="rId5"/>
              </a:buBlip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B18B8B5-59BD-489B-9E8C-7505DCECC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1583" t="32888" r="3500" b="17276"/>
          <a:stretch/>
        </p:blipFill>
        <p:spPr>
          <a:xfrm>
            <a:off x="2783078" y="2489163"/>
            <a:ext cx="4532122" cy="1695851"/>
          </a:xfrm>
          <a:prstGeom prst="rect">
            <a:avLst/>
          </a:prstGeom>
        </p:spPr>
      </p:pic>
      <p:grpSp>
        <p:nvGrpSpPr>
          <p:cNvPr id="66" name="Skupina 65">
            <a:extLst>
              <a:ext uri="{FF2B5EF4-FFF2-40B4-BE49-F238E27FC236}">
                <a16:creationId xmlns:a16="http://schemas.microsoft.com/office/drawing/2014/main" id="{BC052394-529E-49CC-8C8B-1C9639337E43}"/>
              </a:ext>
            </a:extLst>
          </p:cNvPr>
          <p:cNvGrpSpPr/>
          <p:nvPr/>
        </p:nvGrpSpPr>
        <p:grpSpPr>
          <a:xfrm>
            <a:off x="1953837" y="4242991"/>
            <a:ext cx="8284326" cy="2245360"/>
            <a:chOff x="1208750" y="4372265"/>
            <a:chExt cx="8284326" cy="2245360"/>
          </a:xfrm>
        </p:grpSpPr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028D351C-896B-4D69-96A4-F91431498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4383" y="5076945"/>
              <a:ext cx="1534185" cy="1061737"/>
            </a:xfrm>
            <a:prstGeom prst="rect">
              <a:avLst/>
            </a:prstGeom>
          </p:spPr>
        </p:pic>
        <p:sp>
          <p:nvSpPr>
            <p:cNvPr id="35" name="Vývojový diagram: postup 34">
              <a:extLst>
                <a:ext uri="{FF2B5EF4-FFF2-40B4-BE49-F238E27FC236}">
                  <a16:creationId xmlns:a16="http://schemas.microsoft.com/office/drawing/2014/main" id="{631D67C1-07AF-47F1-9661-378B11C05234}"/>
                </a:ext>
              </a:extLst>
            </p:cNvPr>
            <p:cNvSpPr/>
            <p:nvPr/>
          </p:nvSpPr>
          <p:spPr>
            <a:xfrm>
              <a:off x="1208750" y="4372265"/>
              <a:ext cx="2743200" cy="224536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ývojový diagram: postup 35">
              <a:extLst>
                <a:ext uri="{FF2B5EF4-FFF2-40B4-BE49-F238E27FC236}">
                  <a16:creationId xmlns:a16="http://schemas.microsoft.com/office/drawing/2014/main" id="{D7E4E47A-170E-47C6-A2E7-38466F0FA60C}"/>
                </a:ext>
              </a:extLst>
            </p:cNvPr>
            <p:cNvSpPr/>
            <p:nvPr/>
          </p:nvSpPr>
          <p:spPr>
            <a:xfrm>
              <a:off x="1208750" y="4372265"/>
              <a:ext cx="2743200" cy="416560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ývojový diagram: postup 36">
              <a:extLst>
                <a:ext uri="{FF2B5EF4-FFF2-40B4-BE49-F238E27FC236}">
                  <a16:creationId xmlns:a16="http://schemas.microsoft.com/office/drawing/2014/main" id="{A82AED08-AE79-44C5-88CC-8636154D2FDD}"/>
                </a:ext>
              </a:extLst>
            </p:cNvPr>
            <p:cNvSpPr/>
            <p:nvPr/>
          </p:nvSpPr>
          <p:spPr>
            <a:xfrm>
              <a:off x="3979313" y="4372265"/>
              <a:ext cx="2743200" cy="224536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Vývojový diagram: postup 37">
              <a:extLst>
                <a:ext uri="{FF2B5EF4-FFF2-40B4-BE49-F238E27FC236}">
                  <a16:creationId xmlns:a16="http://schemas.microsoft.com/office/drawing/2014/main" id="{DBBBC94A-454B-4C0A-A36C-2CA25AFCEC41}"/>
                </a:ext>
              </a:extLst>
            </p:cNvPr>
            <p:cNvSpPr/>
            <p:nvPr/>
          </p:nvSpPr>
          <p:spPr>
            <a:xfrm>
              <a:off x="3979313" y="4372265"/>
              <a:ext cx="2743200" cy="416560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Vývojový diagram: postup 38">
              <a:extLst>
                <a:ext uri="{FF2B5EF4-FFF2-40B4-BE49-F238E27FC236}">
                  <a16:creationId xmlns:a16="http://schemas.microsoft.com/office/drawing/2014/main" id="{EF976158-2610-4291-A728-9450073F1513}"/>
                </a:ext>
              </a:extLst>
            </p:cNvPr>
            <p:cNvSpPr/>
            <p:nvPr/>
          </p:nvSpPr>
          <p:spPr>
            <a:xfrm>
              <a:off x="6749876" y="4372265"/>
              <a:ext cx="2743200" cy="2245360"/>
            </a:xfrm>
            <a:prstGeom prst="flowChart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Vývojový diagram: postup 39">
              <a:extLst>
                <a:ext uri="{FF2B5EF4-FFF2-40B4-BE49-F238E27FC236}">
                  <a16:creationId xmlns:a16="http://schemas.microsoft.com/office/drawing/2014/main" id="{EB58F208-1BDE-41BE-8A0C-941397EB8009}"/>
                </a:ext>
              </a:extLst>
            </p:cNvPr>
            <p:cNvSpPr/>
            <p:nvPr/>
          </p:nvSpPr>
          <p:spPr>
            <a:xfrm>
              <a:off x="6749876" y="4372265"/>
              <a:ext cx="2743200" cy="416560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B3F15BB0-7262-4FF9-8EB4-F6A38B058E60}"/>
                </a:ext>
              </a:extLst>
            </p:cNvPr>
            <p:cNvSpPr txBox="1"/>
            <p:nvPr/>
          </p:nvSpPr>
          <p:spPr>
            <a:xfrm>
              <a:off x="6749876" y="4372265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Complementation</a:t>
              </a:r>
              <a:r>
                <a:rPr lang="cs-CZ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  <a:endParaRPr lang="cs-CZ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7DA2BBB1-3230-4E23-A492-AF75F9FF3624}"/>
                </a:ext>
              </a:extLst>
            </p:cNvPr>
            <p:cNvSpPr txBox="1"/>
            <p:nvPr/>
          </p:nvSpPr>
          <p:spPr>
            <a:xfrm>
              <a:off x="1236113" y="4395879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Luciferase</a:t>
              </a:r>
              <a:r>
                <a:rPr lang="cs-CZ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expression</a:t>
              </a:r>
              <a:endParaRPr lang="cs-CZ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AEC8C0AF-5A79-472C-B152-240C29743025}"/>
                </a:ext>
              </a:extLst>
            </p:cNvPr>
            <p:cNvSpPr txBox="1"/>
            <p:nvPr/>
          </p:nvSpPr>
          <p:spPr>
            <a:xfrm>
              <a:off x="3951950" y="4423075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NanoBRET</a:t>
              </a:r>
              <a:r>
                <a:rPr lang="cs-CZ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endParaRPr lang="cs-CZ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20A7522D-1622-404A-AB77-F17C62FAA886}"/>
                </a:ext>
              </a:extLst>
            </p:cNvPr>
            <p:cNvSpPr/>
            <p:nvPr/>
          </p:nvSpPr>
          <p:spPr>
            <a:xfrm>
              <a:off x="2311521" y="5690234"/>
              <a:ext cx="1474860" cy="848677"/>
            </a:xfrm>
            <a:prstGeom prst="rect">
              <a:avLst/>
            </a:prstGeom>
            <a:blipFill>
              <a:blip r:embed="rId9" cstate="print"/>
              <a:stretch>
                <a:fillRect l="-102505" t="-178531" r="-407565" b="-5080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rázek 44">
              <a:extLst>
                <a:ext uri="{FF2B5EF4-FFF2-40B4-BE49-F238E27FC236}">
                  <a16:creationId xmlns:a16="http://schemas.microsoft.com/office/drawing/2014/main" id="{7298B8CB-3481-45AA-B879-A82BA6C93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22687" t="32888" r="56403" b="24718"/>
            <a:stretch/>
          </p:blipFill>
          <p:spPr>
            <a:xfrm>
              <a:off x="1474517" y="4804325"/>
              <a:ext cx="643928" cy="734369"/>
            </a:xfrm>
            <a:prstGeom prst="rect">
              <a:avLst/>
            </a:prstGeom>
          </p:spPr>
        </p:pic>
        <p:pic>
          <p:nvPicPr>
            <p:cNvPr id="47" name="Obrázek 46" descr="Obsah obrázku text&#10;&#10;Popis byl vytvořen automaticky">
              <a:extLst>
                <a:ext uri="{FF2B5EF4-FFF2-40B4-BE49-F238E27FC236}">
                  <a16:creationId xmlns:a16="http://schemas.microsoft.com/office/drawing/2014/main" id="{7205C5BF-FFC6-4819-AFDE-D22E91467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57757" y="5139708"/>
              <a:ext cx="1986312" cy="1099838"/>
            </a:xfrm>
            <a:prstGeom prst="rect">
              <a:avLst/>
            </a:prstGeom>
          </p:spPr>
        </p:pic>
        <p:cxnSp>
          <p:nvCxnSpPr>
            <p:cNvPr id="49" name="Přímá spojnice se šipkou 48">
              <a:extLst>
                <a:ext uri="{FF2B5EF4-FFF2-40B4-BE49-F238E27FC236}">
                  <a16:creationId xmlns:a16="http://schemas.microsoft.com/office/drawing/2014/main" id="{2B998838-AD54-487E-B795-012A06C1614C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80" y="5494945"/>
              <a:ext cx="0" cy="4562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Mrak 50">
              <a:extLst>
                <a:ext uri="{FF2B5EF4-FFF2-40B4-BE49-F238E27FC236}">
                  <a16:creationId xmlns:a16="http://schemas.microsoft.com/office/drawing/2014/main" id="{F83A7E31-A803-47D0-963A-E684038F15F9}"/>
                </a:ext>
              </a:extLst>
            </p:cNvPr>
            <p:cNvSpPr/>
            <p:nvPr/>
          </p:nvSpPr>
          <p:spPr>
            <a:xfrm>
              <a:off x="1405956" y="5963645"/>
              <a:ext cx="594589" cy="47371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40AD4B09-F45B-4344-A5D1-E88F18005F9B}"/>
                </a:ext>
              </a:extLst>
            </p:cNvPr>
            <p:cNvSpPr txBox="1"/>
            <p:nvPr/>
          </p:nvSpPr>
          <p:spPr>
            <a:xfrm>
              <a:off x="1431892" y="6034387"/>
              <a:ext cx="5945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</a:t>
              </a:r>
              <a:endPara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Vývojový diagram: postup 53">
              <a:extLst>
                <a:ext uri="{FF2B5EF4-FFF2-40B4-BE49-F238E27FC236}">
                  <a16:creationId xmlns:a16="http://schemas.microsoft.com/office/drawing/2014/main" id="{EDDE9159-E66E-4669-B776-0C52931E60C9}"/>
                </a:ext>
              </a:extLst>
            </p:cNvPr>
            <p:cNvSpPr/>
            <p:nvPr/>
          </p:nvSpPr>
          <p:spPr>
            <a:xfrm>
              <a:off x="3050540" y="5801360"/>
              <a:ext cx="680720" cy="149860"/>
            </a:xfrm>
            <a:prstGeom prst="flowChartProcess">
              <a:avLst/>
            </a:prstGeom>
            <a:solidFill>
              <a:srgbClr val="25E39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BF63A73A-DDA2-4097-94F7-9BFCA58F7580}"/>
                </a:ext>
              </a:extLst>
            </p:cNvPr>
            <p:cNvSpPr txBox="1"/>
            <p:nvPr/>
          </p:nvSpPr>
          <p:spPr>
            <a:xfrm>
              <a:off x="3172210" y="5740392"/>
              <a:ext cx="558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cs-C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ED458A0B-66C8-4263-B316-6EA0D4624846}"/>
                </a:ext>
              </a:extLst>
            </p:cNvPr>
            <p:cNvSpPr txBox="1"/>
            <p:nvPr/>
          </p:nvSpPr>
          <p:spPr>
            <a:xfrm>
              <a:off x="1710134" y="5409590"/>
              <a:ext cx="733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NanoLuc</a:t>
              </a:r>
              <a:endParaRPr lang="cs-CZ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luciferase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5C3A0392-CF13-4605-98CF-4DA995ABBEEB}"/>
                </a:ext>
              </a:extLst>
            </p:cNvPr>
            <p:cNvSpPr txBox="1"/>
            <p:nvPr/>
          </p:nvSpPr>
          <p:spPr>
            <a:xfrm>
              <a:off x="1426467" y="5558731"/>
              <a:ext cx="3920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cs-CZ" sz="105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Spojnice: pravoúhlá 61">
              <a:extLst>
                <a:ext uri="{FF2B5EF4-FFF2-40B4-BE49-F238E27FC236}">
                  <a16:creationId xmlns:a16="http://schemas.microsoft.com/office/drawing/2014/main" id="{0A299C30-0F97-4584-BE3D-F4FC41EC3C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11388" y="5555936"/>
              <a:ext cx="1079514" cy="184458"/>
            </a:xfrm>
            <a:prstGeom prst="bentConnector3">
              <a:avLst>
                <a:gd name="adj1" fmla="val -823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10191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4E19A09-969D-4890-9EA2-973E0494D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9076" y="0"/>
            <a:ext cx="5493267" cy="6858000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B4FC0415-42E8-4BFC-9751-7B219A906B95}"/>
              </a:ext>
            </a:extLst>
          </p:cNvPr>
          <p:cNvSpPr txBox="1">
            <a:spLocks/>
          </p:cNvSpPr>
          <p:nvPr/>
        </p:nvSpPr>
        <p:spPr>
          <a:xfrm>
            <a:off x="470829" y="1115342"/>
            <a:ext cx="5928869" cy="46273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Quantification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lipogenesis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differentiated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3T3L1-MBX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fibroblasts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Lipid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5, 12, 14 and 21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differentiation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(A-D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stained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Glycerol/TAG-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Promega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quantification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microscopic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cytometry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 descr="Obsah obrázku kreslení, stůl&#10;&#10;Popis byl vytvořen automaticky">
            <a:extLst>
              <a:ext uri="{FF2B5EF4-FFF2-40B4-BE49-F238E27FC236}">
                <a16:creationId xmlns:a16="http://schemas.microsoft.com/office/drawing/2014/main" id="{3897A32B-1128-49B7-BA03-A9BD122C8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94F2D68-2CB3-505A-C58E-50614AF9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511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555992" y="2737104"/>
            <a:ext cx="262255" cy="326390"/>
          </a:xfrm>
          <a:custGeom>
            <a:avLst/>
            <a:gdLst/>
            <a:ahLst/>
            <a:cxnLst/>
            <a:rect l="l" t="t" r="r" b="b"/>
            <a:pathLst>
              <a:path w="262254" h="326389">
                <a:moveTo>
                  <a:pt x="0" y="326135"/>
                </a:moveTo>
                <a:lnTo>
                  <a:pt x="262127" y="326135"/>
                </a:lnTo>
                <a:lnTo>
                  <a:pt x="262127" y="0"/>
                </a:lnTo>
                <a:lnTo>
                  <a:pt x="0" y="0"/>
                </a:lnTo>
                <a:lnTo>
                  <a:pt x="0" y="326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4F6AA29-4A5F-44A7-B337-2B61090B7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404" y="149998"/>
            <a:ext cx="2317649" cy="626905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FF517122-098E-4CDD-8208-9D01B44AD2DE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Cholesterol/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Cholesterol Ester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endParaRPr lang="cs-CZ" sz="32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8ED0051-A243-4D3E-864E-72EE17C7C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951" y="1315056"/>
            <a:ext cx="8362256" cy="3318770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DEB1EC46-DEF1-4672-843A-2E414FDC75AF}"/>
              </a:ext>
            </a:extLst>
          </p:cNvPr>
          <p:cNvSpPr txBox="1">
            <a:spLocks/>
          </p:cNvSpPr>
          <p:nvPr/>
        </p:nvSpPr>
        <p:spPr>
          <a:xfrm>
            <a:off x="1683951" y="4633825"/>
            <a:ext cx="8443275" cy="21301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0000"/>
              <a:buNone/>
            </a:pP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sensitivity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kreslení, stůl&#10;&#10;Popis byl vytvořen automaticky">
            <a:extLst>
              <a:ext uri="{FF2B5EF4-FFF2-40B4-BE49-F238E27FC236}">
                <a16:creationId xmlns:a16="http://schemas.microsoft.com/office/drawing/2014/main" id="{54C262D7-A5FC-4AF4-A9DE-9EB7285E0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47FC0A-90C8-476F-8297-AD4536B6F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61</a:t>
            </a:fld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2462F555-4B99-4458-A479-6F2BADDF1281}"/>
              </a:ext>
            </a:extLst>
          </p:cNvPr>
          <p:cNvSpPr txBox="1">
            <a:spLocks/>
          </p:cNvSpPr>
          <p:nvPr/>
        </p:nvSpPr>
        <p:spPr>
          <a:xfrm>
            <a:off x="1197692" y="141954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Cholesterol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endParaRPr lang="cs-CZ" sz="32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EB3C8D2-4195-4EE7-AA3C-165F1C24F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7" t="21399" r="29375" b="17101"/>
          <a:stretch/>
        </p:blipFill>
        <p:spPr>
          <a:xfrm>
            <a:off x="5411265" y="1189220"/>
            <a:ext cx="6250647" cy="51671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01DA2-C56E-498F-BDDA-11CB7E4EE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6" t="42029" r="29375" b="26957"/>
          <a:stretch/>
        </p:blipFill>
        <p:spPr>
          <a:xfrm>
            <a:off x="1109218" y="3399540"/>
            <a:ext cx="4302047" cy="3096316"/>
          </a:xfrm>
          <a:prstGeom prst="rect">
            <a:avLst/>
          </a:prstGeom>
        </p:spPr>
      </p:pic>
      <p:pic>
        <p:nvPicPr>
          <p:cNvPr id="11" name="Obrázek 10" descr="Obsah obrázku kreslení, stůl&#10;&#10;Popis byl vytvořen automaticky">
            <a:extLst>
              <a:ext uri="{FF2B5EF4-FFF2-40B4-BE49-F238E27FC236}">
                <a16:creationId xmlns:a16="http://schemas.microsoft.com/office/drawing/2014/main" id="{E49E3CC3-9674-4D57-AB0E-171D473DA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7632C6AC-40CE-40A6-ADB0-F294301B67C0}"/>
              </a:ext>
            </a:extLst>
          </p:cNvPr>
          <p:cNvSpPr txBox="1">
            <a:spLocks/>
          </p:cNvSpPr>
          <p:nvPr/>
        </p:nvSpPr>
        <p:spPr>
          <a:xfrm>
            <a:off x="880618" y="1307192"/>
            <a:ext cx="7904453" cy="22526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cholesterol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done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5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cholesterol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estarase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free cholesterol</a:t>
            </a:r>
          </a:p>
          <a:p>
            <a:pPr lvl="1">
              <a:buSzPct val="120000"/>
              <a:buBlip>
                <a:blip r:embed="rId5"/>
              </a:buBlip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cholesterol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esterase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cholesterol</a:t>
            </a:r>
          </a:p>
          <a:p>
            <a:pPr>
              <a:buSzPct val="12000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lytic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buffer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sample (2D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homogenate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serum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incubate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37 °C</a:t>
            </a:r>
          </a:p>
          <a:p>
            <a:pPr>
              <a:buSzPct val="12000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reagent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incubate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5"/>
              </a:buBlip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42AAC89-E40A-4AA8-A928-FA9D9048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8930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96363" y="4634680"/>
            <a:ext cx="1548130" cy="1280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indent="-173355">
              <a:buFont typeface="Arial Unicode MS"/>
              <a:buChar char="✓"/>
              <a:tabLst>
                <a:tab pos="186690" algn="l"/>
              </a:tabLst>
            </a:pPr>
            <a:r>
              <a:rPr sz="1400" spc="-15" dirty="0">
                <a:latin typeface="Calibri Light"/>
                <a:cs typeface="Calibri Light"/>
              </a:rPr>
              <a:t>H</a:t>
            </a:r>
            <a:r>
              <a:rPr sz="1400" spc="-5" dirty="0">
                <a:latin typeface="Calibri Light"/>
                <a:cs typeface="Calibri Light"/>
              </a:rPr>
              <a:t>e</a:t>
            </a:r>
            <a:r>
              <a:rPr sz="1400" spc="-4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ting</a:t>
            </a:r>
            <a:endParaRPr sz="1400">
              <a:latin typeface="Calibri Light"/>
              <a:cs typeface="Calibri Light"/>
            </a:endParaRPr>
          </a:p>
          <a:p>
            <a:pPr marL="186055" indent="-173355">
              <a:buFont typeface="Arial Unicode MS"/>
              <a:buChar char="✓"/>
              <a:tabLst>
                <a:tab pos="186690" algn="l"/>
              </a:tabLst>
            </a:pPr>
            <a:r>
              <a:rPr sz="1400" spc="-20" dirty="0">
                <a:latin typeface="Calibri Light"/>
                <a:cs typeface="Calibri Light"/>
              </a:rPr>
              <a:t>S</a:t>
            </a:r>
            <a:r>
              <a:rPr sz="1400" spc="-10" dirty="0">
                <a:latin typeface="Calibri Light"/>
                <a:cs typeface="Calibri Light"/>
              </a:rPr>
              <a:t>h</a:t>
            </a:r>
            <a:r>
              <a:rPr sz="1400" spc="-25" dirty="0">
                <a:latin typeface="Calibri Light"/>
                <a:cs typeface="Calibri Light"/>
              </a:rPr>
              <a:t>a</a:t>
            </a:r>
            <a:r>
              <a:rPr sz="1400" spc="-5" dirty="0">
                <a:latin typeface="Calibri Light"/>
                <a:cs typeface="Calibri Light"/>
              </a:rPr>
              <a:t>k</a:t>
            </a:r>
            <a:r>
              <a:rPr sz="1400" spc="-10" dirty="0">
                <a:latin typeface="Calibri Light"/>
                <a:cs typeface="Calibri Light"/>
              </a:rPr>
              <a:t>ing</a:t>
            </a:r>
            <a:endParaRPr sz="1400">
              <a:latin typeface="Calibri Light"/>
              <a:cs typeface="Calibri Light"/>
            </a:endParaRPr>
          </a:p>
          <a:p>
            <a:pPr marL="186055" indent="-173355">
              <a:buFont typeface="Arial Unicode MS"/>
              <a:buChar char="✓"/>
              <a:tabLst>
                <a:tab pos="186690" algn="l"/>
              </a:tabLst>
            </a:pPr>
            <a:r>
              <a:rPr sz="1400" spc="-20" dirty="0">
                <a:latin typeface="Calibri Light"/>
                <a:cs typeface="Calibri Light"/>
              </a:rPr>
              <a:t>L</a:t>
            </a:r>
            <a:r>
              <a:rPr sz="1400" spc="-15" dirty="0">
                <a:latin typeface="Calibri Light"/>
                <a:cs typeface="Calibri Light"/>
              </a:rPr>
              <a:t>u</a:t>
            </a:r>
            <a:r>
              <a:rPr sz="1400" spc="-10" dirty="0">
                <a:latin typeface="Calibri Light"/>
                <a:cs typeface="Calibri Light"/>
              </a:rPr>
              <a:t>mi</a:t>
            </a:r>
            <a:r>
              <a:rPr sz="1400" spc="-15" dirty="0">
                <a:latin typeface="Calibri Light"/>
                <a:cs typeface="Calibri Light"/>
              </a:rPr>
              <a:t>n</a:t>
            </a:r>
            <a:r>
              <a:rPr sz="1400" spc="-5" dirty="0">
                <a:latin typeface="Calibri Light"/>
                <a:cs typeface="Calibri Light"/>
              </a:rPr>
              <a:t>e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5" dirty="0">
                <a:latin typeface="Calibri Light"/>
                <a:cs typeface="Calibri Light"/>
              </a:rPr>
              <a:t>ce</a:t>
            </a:r>
            <a:r>
              <a:rPr sz="1400" spc="-15" dirty="0">
                <a:latin typeface="Calibri Light"/>
                <a:cs typeface="Calibri Light"/>
              </a:rPr>
              <a:t>n</a:t>
            </a:r>
            <a:r>
              <a:rPr sz="1400" spc="-5" dirty="0">
                <a:latin typeface="Calibri Light"/>
                <a:cs typeface="Calibri Light"/>
              </a:rPr>
              <a:t>c</a:t>
            </a:r>
            <a:r>
              <a:rPr sz="1400" spc="-10" dirty="0">
                <a:latin typeface="Calibri Light"/>
                <a:cs typeface="Calibri Light"/>
              </a:rPr>
              <a:t>e</a:t>
            </a:r>
            <a:endParaRPr sz="1400">
              <a:latin typeface="Calibri Light"/>
              <a:cs typeface="Calibri Light"/>
            </a:endParaRPr>
          </a:p>
          <a:p>
            <a:pPr marL="182880" indent="-170180">
              <a:buFont typeface="Arial Unicode MS"/>
              <a:buChar char="✓"/>
              <a:tabLst>
                <a:tab pos="183515" algn="l"/>
              </a:tabLst>
            </a:pPr>
            <a:r>
              <a:rPr sz="1400" spc="-5" dirty="0">
                <a:latin typeface="Calibri Light"/>
                <a:cs typeface="Calibri Light"/>
              </a:rPr>
              <a:t>F</a:t>
            </a:r>
            <a:r>
              <a:rPr sz="1400" spc="-10" dirty="0">
                <a:latin typeface="Calibri Light"/>
                <a:cs typeface="Calibri Light"/>
              </a:rPr>
              <a:t>lu</a:t>
            </a:r>
            <a:r>
              <a:rPr sz="1400" spc="-25" dirty="0">
                <a:latin typeface="Calibri Light"/>
                <a:cs typeface="Calibri Light"/>
              </a:rPr>
              <a:t>o</a:t>
            </a:r>
            <a:r>
              <a:rPr sz="1400" spc="-30" dirty="0">
                <a:latin typeface="Calibri Light"/>
                <a:cs typeface="Calibri Light"/>
              </a:rPr>
              <a:t>r</a:t>
            </a:r>
            <a:r>
              <a:rPr sz="1400" spc="-5" dirty="0">
                <a:latin typeface="Calibri Light"/>
                <a:cs typeface="Calibri Light"/>
              </a:rPr>
              <a:t>e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5" dirty="0">
                <a:latin typeface="Calibri Light"/>
                <a:cs typeface="Calibri Light"/>
              </a:rPr>
              <a:t>ce</a:t>
            </a:r>
            <a:r>
              <a:rPr sz="1400" spc="-10" dirty="0">
                <a:latin typeface="Calibri Light"/>
                <a:cs typeface="Calibri Light"/>
              </a:rPr>
              <a:t>nce</a:t>
            </a:r>
            <a:endParaRPr sz="1400">
              <a:latin typeface="Calibri Light"/>
              <a:cs typeface="Calibri Light"/>
            </a:endParaRPr>
          </a:p>
          <a:p>
            <a:pPr marL="182880" indent="-170180">
              <a:buFont typeface="Arial Unicode MS"/>
              <a:buChar char="✓"/>
              <a:tabLst>
                <a:tab pos="183515" algn="l"/>
              </a:tabLst>
            </a:pPr>
            <a:r>
              <a:rPr sz="1400" spc="-10" dirty="0">
                <a:latin typeface="Calibri Light"/>
                <a:cs typeface="Calibri Light"/>
              </a:rPr>
              <a:t>U</a:t>
            </a:r>
            <a:r>
              <a:rPr sz="1400" spc="-85" dirty="0">
                <a:latin typeface="Calibri Light"/>
                <a:cs typeface="Calibri Light"/>
              </a:rPr>
              <a:t>V</a:t>
            </a:r>
            <a:r>
              <a:rPr sz="1400" spc="-15" dirty="0">
                <a:latin typeface="Calibri Light"/>
                <a:cs typeface="Calibri Light"/>
              </a:rPr>
              <a:t>/Vi</a:t>
            </a:r>
            <a:r>
              <a:rPr sz="1400" spc="-10" dirty="0">
                <a:latin typeface="Calibri Light"/>
                <a:cs typeface="Calibri Light"/>
              </a:rPr>
              <a:t>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b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20" dirty="0">
                <a:latin typeface="Calibri Light"/>
                <a:cs typeface="Calibri Light"/>
              </a:rPr>
              <a:t>o</a:t>
            </a:r>
            <a:r>
              <a:rPr sz="1400" spc="-10" dirty="0">
                <a:latin typeface="Calibri Light"/>
                <a:cs typeface="Calibri Light"/>
              </a:rPr>
              <a:t>rb</a:t>
            </a:r>
            <a:r>
              <a:rPr sz="1400" spc="-2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nce</a:t>
            </a:r>
            <a:endParaRPr sz="1400">
              <a:latin typeface="Calibri Light"/>
              <a:cs typeface="Calibri Light"/>
            </a:endParaRPr>
          </a:p>
          <a:p>
            <a:pPr marL="182880" indent="-170180">
              <a:buFont typeface="Arial Unicode MS"/>
              <a:buChar char="✓"/>
              <a:tabLst>
                <a:tab pos="183515" algn="l"/>
              </a:tabLst>
            </a:pPr>
            <a:r>
              <a:rPr sz="1400" spc="-15" dirty="0">
                <a:latin typeface="Calibri Light"/>
                <a:cs typeface="Calibri Light"/>
              </a:rPr>
              <a:t>BR</a:t>
            </a:r>
            <a:r>
              <a:rPr sz="1400" spc="-20" dirty="0">
                <a:latin typeface="Calibri Light"/>
                <a:cs typeface="Calibri Light"/>
              </a:rPr>
              <a:t>E</a:t>
            </a:r>
            <a:r>
              <a:rPr sz="1400" spc="-10" dirty="0">
                <a:latin typeface="Calibri Light"/>
                <a:cs typeface="Calibri Light"/>
              </a:rPr>
              <a:t>T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 Light"/>
                <a:cs typeface="Calibri Light"/>
              </a:rPr>
              <a:t>/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 Light"/>
                <a:cs typeface="Calibri Light"/>
              </a:rPr>
              <a:t>F</a:t>
            </a:r>
            <a:r>
              <a:rPr sz="1400" spc="-15" dirty="0">
                <a:latin typeface="Calibri Light"/>
                <a:cs typeface="Calibri Light"/>
              </a:rPr>
              <a:t>R</a:t>
            </a:r>
            <a:r>
              <a:rPr sz="1400" spc="-20" dirty="0">
                <a:latin typeface="Calibri Light"/>
                <a:cs typeface="Calibri Light"/>
              </a:rPr>
              <a:t>E</a:t>
            </a:r>
            <a:r>
              <a:rPr sz="1400" spc="-10" dirty="0">
                <a:latin typeface="Calibri Light"/>
                <a:cs typeface="Calibri Light"/>
              </a:rPr>
              <a:t>T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46376" y="1304544"/>
            <a:ext cx="2328672" cy="2264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58511" y="1405127"/>
            <a:ext cx="2346960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93263" y="3791725"/>
            <a:ext cx="1887474" cy="4975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32889" y="3800868"/>
            <a:ext cx="1805177" cy="5341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9840" y="3828288"/>
            <a:ext cx="1762125" cy="372110"/>
          </a:xfrm>
          <a:custGeom>
            <a:avLst/>
            <a:gdLst/>
            <a:ahLst/>
            <a:cxnLst/>
            <a:rect l="l" t="t" r="r" b="b"/>
            <a:pathLst>
              <a:path w="1762125" h="372110">
                <a:moveTo>
                  <a:pt x="1699772" y="0"/>
                </a:moveTo>
                <a:lnTo>
                  <a:pt x="48947" y="1368"/>
                </a:lnTo>
                <a:lnTo>
                  <a:pt x="13985" y="22729"/>
                </a:lnTo>
                <a:lnTo>
                  <a:pt x="0" y="61971"/>
                </a:lnTo>
                <a:lnTo>
                  <a:pt x="1371" y="322928"/>
                </a:lnTo>
                <a:lnTo>
                  <a:pt x="22758" y="357892"/>
                </a:lnTo>
                <a:lnTo>
                  <a:pt x="61971" y="371855"/>
                </a:lnTo>
                <a:lnTo>
                  <a:pt x="1712816" y="370487"/>
                </a:lnTo>
                <a:lnTo>
                  <a:pt x="1747780" y="349126"/>
                </a:lnTo>
                <a:lnTo>
                  <a:pt x="1761743" y="309884"/>
                </a:lnTo>
                <a:lnTo>
                  <a:pt x="1760375" y="48927"/>
                </a:lnTo>
                <a:lnTo>
                  <a:pt x="1739014" y="13963"/>
                </a:lnTo>
                <a:lnTo>
                  <a:pt x="1699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29840" y="3828288"/>
            <a:ext cx="1762125" cy="372110"/>
          </a:xfrm>
          <a:custGeom>
            <a:avLst/>
            <a:gdLst/>
            <a:ahLst/>
            <a:cxnLst/>
            <a:rect l="l" t="t" r="r" b="b"/>
            <a:pathLst>
              <a:path w="1762125" h="372110">
                <a:moveTo>
                  <a:pt x="0" y="61971"/>
                </a:moveTo>
                <a:lnTo>
                  <a:pt x="13985" y="22729"/>
                </a:lnTo>
                <a:lnTo>
                  <a:pt x="48947" y="1368"/>
                </a:lnTo>
                <a:lnTo>
                  <a:pt x="1699772" y="0"/>
                </a:lnTo>
                <a:lnTo>
                  <a:pt x="1714198" y="1679"/>
                </a:lnTo>
                <a:lnTo>
                  <a:pt x="1748634" y="23797"/>
                </a:lnTo>
                <a:lnTo>
                  <a:pt x="1761743" y="309884"/>
                </a:lnTo>
                <a:lnTo>
                  <a:pt x="1760064" y="324310"/>
                </a:lnTo>
                <a:lnTo>
                  <a:pt x="1737946" y="358746"/>
                </a:lnTo>
                <a:lnTo>
                  <a:pt x="61971" y="371855"/>
                </a:lnTo>
                <a:lnTo>
                  <a:pt x="47567" y="370176"/>
                </a:lnTo>
                <a:lnTo>
                  <a:pt x="13130" y="348058"/>
                </a:lnTo>
                <a:lnTo>
                  <a:pt x="0" y="61971"/>
                </a:lnTo>
                <a:close/>
              </a:path>
            </a:pathLst>
          </a:custGeom>
          <a:ln w="18287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20640" y="3791725"/>
            <a:ext cx="1872234" cy="4975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60264" y="3800868"/>
            <a:ext cx="1789938" cy="5341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57216" y="3828288"/>
            <a:ext cx="1746885" cy="372110"/>
          </a:xfrm>
          <a:custGeom>
            <a:avLst/>
            <a:gdLst/>
            <a:ahLst/>
            <a:cxnLst/>
            <a:rect l="l" t="t" r="r" b="b"/>
            <a:pathLst>
              <a:path w="1746885" h="372110">
                <a:moveTo>
                  <a:pt x="1684538" y="0"/>
                </a:moveTo>
                <a:lnTo>
                  <a:pt x="48925" y="1367"/>
                </a:lnTo>
                <a:lnTo>
                  <a:pt x="13961" y="22728"/>
                </a:lnTo>
                <a:lnTo>
                  <a:pt x="0" y="61971"/>
                </a:lnTo>
                <a:lnTo>
                  <a:pt x="1367" y="322924"/>
                </a:lnTo>
                <a:lnTo>
                  <a:pt x="22724" y="357891"/>
                </a:lnTo>
                <a:lnTo>
                  <a:pt x="61965" y="371855"/>
                </a:lnTo>
                <a:lnTo>
                  <a:pt x="1697578" y="370488"/>
                </a:lnTo>
                <a:lnTo>
                  <a:pt x="1732541" y="349127"/>
                </a:lnTo>
                <a:lnTo>
                  <a:pt x="1746503" y="309884"/>
                </a:lnTo>
                <a:lnTo>
                  <a:pt x="1745136" y="48931"/>
                </a:lnTo>
                <a:lnTo>
                  <a:pt x="1723779" y="13964"/>
                </a:lnTo>
                <a:lnTo>
                  <a:pt x="1684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57216" y="3828288"/>
            <a:ext cx="1746885" cy="372110"/>
          </a:xfrm>
          <a:custGeom>
            <a:avLst/>
            <a:gdLst/>
            <a:ahLst/>
            <a:cxnLst/>
            <a:rect l="l" t="t" r="r" b="b"/>
            <a:pathLst>
              <a:path w="1746885" h="372110">
                <a:moveTo>
                  <a:pt x="0" y="61971"/>
                </a:moveTo>
                <a:lnTo>
                  <a:pt x="13961" y="22728"/>
                </a:lnTo>
                <a:lnTo>
                  <a:pt x="48925" y="1367"/>
                </a:lnTo>
                <a:lnTo>
                  <a:pt x="1684538" y="0"/>
                </a:lnTo>
                <a:lnTo>
                  <a:pt x="1698964" y="1679"/>
                </a:lnTo>
                <a:lnTo>
                  <a:pt x="1733398" y="23799"/>
                </a:lnTo>
                <a:lnTo>
                  <a:pt x="1746503" y="309884"/>
                </a:lnTo>
                <a:lnTo>
                  <a:pt x="1744824" y="324311"/>
                </a:lnTo>
                <a:lnTo>
                  <a:pt x="1722708" y="358748"/>
                </a:lnTo>
                <a:lnTo>
                  <a:pt x="61965" y="371855"/>
                </a:lnTo>
                <a:lnTo>
                  <a:pt x="47539" y="370176"/>
                </a:lnTo>
                <a:lnTo>
                  <a:pt x="13105" y="348056"/>
                </a:lnTo>
                <a:lnTo>
                  <a:pt x="0" y="61971"/>
                </a:lnTo>
                <a:close/>
              </a:path>
            </a:pathLst>
          </a:custGeom>
          <a:ln w="18287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77328" y="1463040"/>
            <a:ext cx="3090672" cy="23591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77911" y="3791725"/>
            <a:ext cx="1988058" cy="4975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6679" y="3800868"/>
            <a:ext cx="1890522" cy="5341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14489" y="3828288"/>
            <a:ext cx="1862455" cy="372110"/>
          </a:xfrm>
          <a:custGeom>
            <a:avLst/>
            <a:gdLst/>
            <a:ahLst/>
            <a:cxnLst/>
            <a:rect l="l" t="t" r="r" b="b"/>
            <a:pathLst>
              <a:path w="1862454" h="372110">
                <a:moveTo>
                  <a:pt x="1800362" y="0"/>
                </a:moveTo>
                <a:lnTo>
                  <a:pt x="48925" y="1367"/>
                </a:lnTo>
                <a:lnTo>
                  <a:pt x="13961" y="22728"/>
                </a:lnTo>
                <a:lnTo>
                  <a:pt x="0" y="61971"/>
                </a:lnTo>
                <a:lnTo>
                  <a:pt x="1367" y="322924"/>
                </a:lnTo>
                <a:lnTo>
                  <a:pt x="22724" y="357891"/>
                </a:lnTo>
                <a:lnTo>
                  <a:pt x="61965" y="371855"/>
                </a:lnTo>
                <a:lnTo>
                  <a:pt x="1813402" y="370488"/>
                </a:lnTo>
                <a:lnTo>
                  <a:pt x="1848365" y="349127"/>
                </a:lnTo>
                <a:lnTo>
                  <a:pt x="1862327" y="309884"/>
                </a:lnTo>
                <a:lnTo>
                  <a:pt x="1860960" y="48931"/>
                </a:lnTo>
                <a:lnTo>
                  <a:pt x="1839603" y="13964"/>
                </a:lnTo>
                <a:lnTo>
                  <a:pt x="1800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14489" y="3828288"/>
            <a:ext cx="1862455" cy="372110"/>
          </a:xfrm>
          <a:custGeom>
            <a:avLst/>
            <a:gdLst/>
            <a:ahLst/>
            <a:cxnLst/>
            <a:rect l="l" t="t" r="r" b="b"/>
            <a:pathLst>
              <a:path w="1862454" h="372110">
                <a:moveTo>
                  <a:pt x="0" y="61971"/>
                </a:moveTo>
                <a:lnTo>
                  <a:pt x="13961" y="22728"/>
                </a:lnTo>
                <a:lnTo>
                  <a:pt x="48925" y="1367"/>
                </a:lnTo>
                <a:lnTo>
                  <a:pt x="1800362" y="0"/>
                </a:lnTo>
                <a:lnTo>
                  <a:pt x="1814788" y="1679"/>
                </a:lnTo>
                <a:lnTo>
                  <a:pt x="1849222" y="23799"/>
                </a:lnTo>
                <a:lnTo>
                  <a:pt x="1862327" y="309884"/>
                </a:lnTo>
                <a:lnTo>
                  <a:pt x="1860648" y="324311"/>
                </a:lnTo>
                <a:lnTo>
                  <a:pt x="1838532" y="358748"/>
                </a:lnTo>
                <a:lnTo>
                  <a:pt x="61965" y="371855"/>
                </a:lnTo>
                <a:lnTo>
                  <a:pt x="47539" y="370176"/>
                </a:lnTo>
                <a:lnTo>
                  <a:pt x="13105" y="348056"/>
                </a:lnTo>
                <a:lnTo>
                  <a:pt x="0" y="61971"/>
                </a:lnTo>
                <a:close/>
              </a:path>
            </a:pathLst>
          </a:custGeom>
          <a:ln w="18287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65953" y="3916043"/>
            <a:ext cx="2065655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algn="ctr"/>
            <a:r>
              <a:rPr sz="1600" spc="-5" dirty="0">
                <a:solidFill>
                  <a:srgbClr val="3F3F3F"/>
                </a:solidFill>
                <a:latin typeface="Calibri Light"/>
                <a:cs typeface="Calibri Light"/>
              </a:rPr>
              <a:t>G</a:t>
            </a:r>
            <a:r>
              <a:rPr sz="1600" spc="25" dirty="0">
                <a:solidFill>
                  <a:srgbClr val="3F3F3F"/>
                </a:solidFill>
                <a:latin typeface="Calibri Light"/>
                <a:cs typeface="Calibri Light"/>
              </a:rPr>
              <a:t>l</a:t>
            </a:r>
            <a:r>
              <a:rPr sz="1600" spc="-25" dirty="0">
                <a:solidFill>
                  <a:srgbClr val="3F3F3F"/>
                </a:solidFill>
                <a:latin typeface="Calibri Light"/>
                <a:cs typeface="Calibri Light"/>
              </a:rPr>
              <a:t>o</a:t>
            </a:r>
            <a:r>
              <a:rPr sz="1600" spc="-15" dirty="0">
                <a:solidFill>
                  <a:srgbClr val="3F3F3F"/>
                </a:solidFill>
                <a:latin typeface="Calibri Light"/>
                <a:cs typeface="Calibri Light"/>
              </a:rPr>
              <a:t>M</a:t>
            </a:r>
            <a:r>
              <a:rPr sz="1600" spc="-40" dirty="0">
                <a:solidFill>
                  <a:srgbClr val="3F3F3F"/>
                </a:solidFill>
                <a:latin typeface="Calibri Light"/>
                <a:cs typeface="Calibri Light"/>
              </a:rPr>
              <a:t>a</a:t>
            </a:r>
            <a:r>
              <a:rPr sz="1600" spc="-5" dirty="0">
                <a:solidFill>
                  <a:srgbClr val="3F3F3F"/>
                </a:solidFill>
                <a:latin typeface="Calibri Light"/>
                <a:cs typeface="Calibri Light"/>
              </a:rPr>
              <a:t>x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®</a:t>
            </a:r>
            <a:r>
              <a:rPr sz="1600" spc="-1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3F3F3F"/>
                </a:solidFill>
                <a:latin typeface="Calibri Light"/>
                <a:cs typeface="Calibri Light"/>
              </a:rPr>
              <a:t>D</a:t>
            </a:r>
            <a:r>
              <a:rPr sz="1600" spc="25" dirty="0">
                <a:solidFill>
                  <a:srgbClr val="3F3F3F"/>
                </a:solidFill>
                <a:latin typeface="Calibri Light"/>
                <a:cs typeface="Calibri Light"/>
              </a:rPr>
              <a:t>i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s</a:t>
            </a:r>
            <a:r>
              <a:rPr sz="1600" spc="-35" dirty="0">
                <a:solidFill>
                  <a:srgbClr val="3F3F3F"/>
                </a:solidFill>
                <a:latin typeface="Calibri Light"/>
                <a:cs typeface="Calibri Light"/>
              </a:rPr>
              <a:t>c</a:t>
            </a:r>
            <a:r>
              <a:rPr sz="1600" spc="-25" dirty="0">
                <a:solidFill>
                  <a:srgbClr val="3F3F3F"/>
                </a:solidFill>
                <a:latin typeface="Calibri Light"/>
                <a:cs typeface="Calibri Light"/>
              </a:rPr>
              <a:t>o</a:t>
            </a:r>
            <a:r>
              <a:rPr sz="1600" spc="-40" dirty="0">
                <a:solidFill>
                  <a:srgbClr val="3F3F3F"/>
                </a:solidFill>
                <a:latin typeface="Calibri Light"/>
                <a:cs typeface="Calibri Light"/>
              </a:rPr>
              <a:t>v</a:t>
            </a:r>
            <a:r>
              <a:rPr sz="1600" spc="-30" dirty="0">
                <a:solidFill>
                  <a:srgbClr val="3F3F3F"/>
                </a:solidFill>
                <a:latin typeface="Calibri Light"/>
                <a:cs typeface="Calibri Light"/>
              </a:rPr>
              <a:t>e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r</a:t>
            </a:r>
            <a:endParaRPr sz="1600">
              <a:latin typeface="Calibri Light"/>
              <a:cs typeface="Calibri Light"/>
            </a:endParaRPr>
          </a:p>
          <a:p>
            <a:pPr algn="ctr">
              <a:spcBef>
                <a:spcPts val="925"/>
              </a:spcBef>
            </a:pPr>
            <a:r>
              <a:rPr sz="1200" spc="-20" dirty="0">
                <a:latin typeface="Calibri Light"/>
                <a:cs typeface="Calibri Light"/>
              </a:rPr>
              <a:t>6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1</a:t>
            </a:r>
            <a:r>
              <a:rPr sz="1200" spc="-15" dirty="0">
                <a:latin typeface="Calibri Light"/>
                <a:cs typeface="Calibri Light"/>
              </a:rPr>
              <a:t>2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24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48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9</a:t>
            </a:r>
            <a:r>
              <a:rPr sz="1200" spc="-15" dirty="0">
                <a:latin typeface="Calibri Light"/>
                <a:cs typeface="Calibri Light"/>
              </a:rPr>
              <a:t>6</a:t>
            </a:r>
            <a:r>
              <a:rPr sz="1200" dirty="0">
                <a:latin typeface="Calibri Light"/>
                <a:cs typeface="Calibri Light"/>
              </a:rPr>
              <a:t>-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 Light"/>
                <a:cs typeface="Calibri Light"/>
              </a:rPr>
              <a:t>a</a:t>
            </a:r>
            <a:r>
              <a:rPr sz="1200" spc="-10" dirty="0">
                <a:latin typeface="Calibri Light"/>
                <a:cs typeface="Calibri Light"/>
              </a:rPr>
              <a:t>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384</a:t>
            </a:r>
            <a:r>
              <a:rPr sz="1200" spc="-10" dirty="0">
                <a:latin typeface="Calibri Light"/>
                <a:cs typeface="Calibri Light"/>
              </a:rPr>
              <a:t>-w</a:t>
            </a:r>
            <a:r>
              <a:rPr sz="1200" spc="-5" dirty="0">
                <a:latin typeface="Calibri Light"/>
                <a:cs typeface="Calibri Light"/>
              </a:rPr>
              <a:t>ell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30467" y="3916043"/>
            <a:ext cx="2065655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8260" algn="ctr"/>
            <a:r>
              <a:rPr sz="1600" spc="-5" dirty="0">
                <a:solidFill>
                  <a:srgbClr val="3F3F3F"/>
                </a:solidFill>
                <a:latin typeface="Calibri Light"/>
                <a:cs typeface="Calibri Light"/>
              </a:rPr>
              <a:t>G</a:t>
            </a:r>
            <a:r>
              <a:rPr sz="1600" spc="25" dirty="0">
                <a:solidFill>
                  <a:srgbClr val="3F3F3F"/>
                </a:solidFill>
                <a:latin typeface="Calibri Light"/>
                <a:cs typeface="Calibri Light"/>
              </a:rPr>
              <a:t>l</a:t>
            </a:r>
            <a:r>
              <a:rPr sz="1600" spc="-20" dirty="0">
                <a:solidFill>
                  <a:srgbClr val="3F3F3F"/>
                </a:solidFill>
                <a:latin typeface="Calibri Light"/>
                <a:cs typeface="Calibri Light"/>
              </a:rPr>
              <a:t>o</a:t>
            </a:r>
            <a:r>
              <a:rPr sz="1600" spc="-15" dirty="0">
                <a:solidFill>
                  <a:srgbClr val="3F3F3F"/>
                </a:solidFill>
                <a:latin typeface="Calibri Light"/>
                <a:cs typeface="Calibri Light"/>
              </a:rPr>
              <a:t>M</a:t>
            </a:r>
            <a:r>
              <a:rPr sz="1600" spc="-35" dirty="0">
                <a:solidFill>
                  <a:srgbClr val="3F3F3F"/>
                </a:solidFill>
                <a:latin typeface="Calibri Light"/>
                <a:cs typeface="Calibri Light"/>
              </a:rPr>
              <a:t>a</a:t>
            </a:r>
            <a:r>
              <a:rPr sz="1600" spc="-5" dirty="0">
                <a:solidFill>
                  <a:srgbClr val="3F3F3F"/>
                </a:solidFill>
                <a:latin typeface="Calibri Light"/>
                <a:cs typeface="Calibri Light"/>
              </a:rPr>
              <a:t>x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®</a:t>
            </a:r>
            <a:r>
              <a:rPr sz="1600" spc="-13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3F3F3F"/>
                </a:solidFill>
                <a:latin typeface="Calibri Light"/>
                <a:cs typeface="Calibri Light"/>
              </a:rPr>
              <a:t>E</a:t>
            </a:r>
            <a:r>
              <a:rPr sz="1600" spc="20" dirty="0">
                <a:solidFill>
                  <a:srgbClr val="3F3F3F"/>
                </a:solidFill>
                <a:latin typeface="Calibri Light"/>
                <a:cs typeface="Calibri Light"/>
              </a:rPr>
              <a:t>x</a:t>
            </a:r>
            <a:r>
              <a:rPr sz="1600" spc="-20" dirty="0">
                <a:solidFill>
                  <a:srgbClr val="3F3F3F"/>
                </a:solidFill>
                <a:latin typeface="Calibri Light"/>
                <a:cs typeface="Calibri Light"/>
              </a:rPr>
              <a:t>p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l</a:t>
            </a:r>
            <a:r>
              <a:rPr sz="1600" spc="-20" dirty="0">
                <a:solidFill>
                  <a:srgbClr val="3F3F3F"/>
                </a:solidFill>
                <a:latin typeface="Calibri Light"/>
                <a:cs typeface="Calibri Light"/>
              </a:rPr>
              <a:t>o</a:t>
            </a:r>
            <a:r>
              <a:rPr sz="1600" spc="-25" dirty="0">
                <a:solidFill>
                  <a:srgbClr val="3F3F3F"/>
                </a:solidFill>
                <a:latin typeface="Calibri Light"/>
                <a:cs typeface="Calibri Light"/>
              </a:rPr>
              <a:t>re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r</a:t>
            </a:r>
            <a:endParaRPr sz="1600">
              <a:latin typeface="Calibri Light"/>
              <a:cs typeface="Calibri Light"/>
            </a:endParaRPr>
          </a:p>
          <a:p>
            <a:pPr algn="ctr">
              <a:spcBef>
                <a:spcPts val="925"/>
              </a:spcBef>
            </a:pPr>
            <a:r>
              <a:rPr sz="1200" spc="-20" dirty="0">
                <a:latin typeface="Calibri Light"/>
                <a:cs typeface="Calibri Light"/>
              </a:rPr>
              <a:t>6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12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2</a:t>
            </a:r>
            <a:r>
              <a:rPr sz="1200" spc="-15" dirty="0">
                <a:latin typeface="Calibri Light"/>
                <a:cs typeface="Calibri Light"/>
              </a:rPr>
              <a:t>4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48</a:t>
            </a:r>
            <a:r>
              <a:rPr sz="1200" spc="-10" dirty="0">
                <a:latin typeface="Calibri Light"/>
                <a:cs typeface="Calibri Light"/>
              </a:rPr>
              <a:t>-</a:t>
            </a:r>
            <a:r>
              <a:rPr sz="1200" spc="-5" dirty="0">
                <a:latin typeface="Calibri Light"/>
                <a:cs typeface="Calibri Light"/>
              </a:rPr>
              <a:t>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96</a:t>
            </a:r>
            <a:r>
              <a:rPr sz="1200" dirty="0">
                <a:latin typeface="Calibri Light"/>
                <a:cs typeface="Calibri Light"/>
              </a:rPr>
              <a:t>-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Calibri Light"/>
                <a:cs typeface="Calibri Light"/>
              </a:rPr>
              <a:t>a</a:t>
            </a:r>
            <a:r>
              <a:rPr sz="1200" spc="-10" dirty="0">
                <a:latin typeface="Calibri Light"/>
                <a:cs typeface="Calibri Light"/>
              </a:rPr>
              <a:t>nd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Calibri Light"/>
                <a:cs typeface="Calibri Light"/>
              </a:rPr>
              <a:t>38</a:t>
            </a:r>
            <a:r>
              <a:rPr sz="1200" spc="-15" dirty="0">
                <a:latin typeface="Calibri Light"/>
                <a:cs typeface="Calibri Light"/>
              </a:rPr>
              <a:t>4</a:t>
            </a:r>
            <a:r>
              <a:rPr sz="1200" spc="-10" dirty="0">
                <a:latin typeface="Calibri Light"/>
                <a:cs typeface="Calibri Light"/>
              </a:rPr>
              <a:t>-w</a:t>
            </a:r>
            <a:r>
              <a:rPr sz="1200" spc="-5" dirty="0">
                <a:latin typeface="Calibri Light"/>
                <a:cs typeface="Calibri Light"/>
              </a:rPr>
              <a:t>ell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05707" y="4634680"/>
            <a:ext cx="1209040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indent="-173355">
              <a:buFont typeface="Arial Unicode MS"/>
              <a:buChar char="✓"/>
              <a:tabLst>
                <a:tab pos="186690" algn="l"/>
              </a:tabLst>
            </a:pPr>
            <a:r>
              <a:rPr sz="1400" spc="-15" dirty="0">
                <a:latin typeface="Calibri Light"/>
                <a:cs typeface="Calibri Light"/>
              </a:rPr>
              <a:t>H</a:t>
            </a:r>
            <a:r>
              <a:rPr sz="1400" spc="-5" dirty="0">
                <a:latin typeface="Calibri Light"/>
                <a:cs typeface="Calibri Light"/>
              </a:rPr>
              <a:t>e</a:t>
            </a:r>
            <a:r>
              <a:rPr sz="1400" spc="-4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ting</a:t>
            </a:r>
            <a:endParaRPr sz="1400">
              <a:latin typeface="Calibri Light"/>
              <a:cs typeface="Calibri Light"/>
            </a:endParaRPr>
          </a:p>
          <a:p>
            <a:pPr marL="186055" indent="-173355">
              <a:buFont typeface="Arial Unicode MS"/>
              <a:buChar char="✓"/>
              <a:tabLst>
                <a:tab pos="186690" algn="l"/>
              </a:tabLst>
            </a:pPr>
            <a:r>
              <a:rPr sz="1400" spc="-20" dirty="0">
                <a:latin typeface="Calibri Light"/>
                <a:cs typeface="Calibri Light"/>
              </a:rPr>
              <a:t>S</a:t>
            </a:r>
            <a:r>
              <a:rPr sz="1400" spc="-10" dirty="0">
                <a:latin typeface="Calibri Light"/>
                <a:cs typeface="Calibri Light"/>
              </a:rPr>
              <a:t>h</a:t>
            </a:r>
            <a:r>
              <a:rPr sz="1400" spc="-25" dirty="0">
                <a:latin typeface="Calibri Light"/>
                <a:cs typeface="Calibri Light"/>
              </a:rPr>
              <a:t>a</a:t>
            </a:r>
            <a:r>
              <a:rPr sz="1400" spc="-5" dirty="0">
                <a:latin typeface="Calibri Light"/>
                <a:cs typeface="Calibri Light"/>
              </a:rPr>
              <a:t>k</a:t>
            </a:r>
            <a:r>
              <a:rPr sz="1400" spc="-10" dirty="0">
                <a:latin typeface="Calibri Light"/>
                <a:cs typeface="Calibri Light"/>
              </a:rPr>
              <a:t>ing</a:t>
            </a:r>
            <a:endParaRPr sz="1400">
              <a:latin typeface="Calibri Light"/>
              <a:cs typeface="Calibri Light"/>
            </a:endParaRPr>
          </a:p>
          <a:p>
            <a:pPr marL="186055" indent="-173355">
              <a:buFont typeface="Arial Unicode MS"/>
              <a:buChar char="✓"/>
              <a:tabLst>
                <a:tab pos="186690" algn="l"/>
              </a:tabLst>
            </a:pPr>
            <a:r>
              <a:rPr sz="1400" spc="-20" dirty="0">
                <a:latin typeface="Calibri Light"/>
                <a:cs typeface="Calibri Light"/>
              </a:rPr>
              <a:t>L</a:t>
            </a:r>
            <a:r>
              <a:rPr sz="1400" spc="-15" dirty="0">
                <a:latin typeface="Calibri Light"/>
                <a:cs typeface="Calibri Light"/>
              </a:rPr>
              <a:t>u</a:t>
            </a:r>
            <a:r>
              <a:rPr sz="1400" spc="-10" dirty="0">
                <a:latin typeface="Calibri Light"/>
                <a:cs typeface="Calibri Light"/>
              </a:rPr>
              <a:t>mi</a:t>
            </a:r>
            <a:r>
              <a:rPr sz="1400" spc="-15" dirty="0">
                <a:latin typeface="Calibri Light"/>
                <a:cs typeface="Calibri Light"/>
              </a:rPr>
              <a:t>n</a:t>
            </a:r>
            <a:r>
              <a:rPr sz="1400" spc="-5" dirty="0">
                <a:latin typeface="Calibri Light"/>
                <a:cs typeface="Calibri Light"/>
              </a:rPr>
              <a:t>e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5" dirty="0">
                <a:latin typeface="Calibri Light"/>
                <a:cs typeface="Calibri Light"/>
              </a:rPr>
              <a:t>ce</a:t>
            </a:r>
            <a:r>
              <a:rPr sz="1400" spc="-15" dirty="0">
                <a:latin typeface="Calibri Light"/>
                <a:cs typeface="Calibri Light"/>
              </a:rPr>
              <a:t>n</a:t>
            </a:r>
            <a:r>
              <a:rPr sz="1400" spc="-5" dirty="0">
                <a:latin typeface="Calibri Light"/>
                <a:cs typeface="Calibri Light"/>
              </a:rPr>
              <a:t>c</a:t>
            </a:r>
            <a:r>
              <a:rPr sz="1400" spc="-10" dirty="0">
                <a:latin typeface="Calibri Light"/>
                <a:cs typeface="Calibri Light"/>
              </a:rPr>
              <a:t>e</a:t>
            </a:r>
            <a:endParaRPr sz="1400">
              <a:latin typeface="Calibri Light"/>
              <a:cs typeface="Calibri Light"/>
            </a:endParaRPr>
          </a:p>
          <a:p>
            <a:pPr marL="182880" indent="-170180">
              <a:buFont typeface="Arial Unicode MS"/>
              <a:buChar char="✓"/>
              <a:tabLst>
                <a:tab pos="183515" algn="l"/>
              </a:tabLst>
            </a:pPr>
            <a:r>
              <a:rPr sz="1400" spc="-5" dirty="0">
                <a:latin typeface="Calibri Light"/>
                <a:cs typeface="Calibri Light"/>
              </a:rPr>
              <a:t>F</a:t>
            </a:r>
            <a:r>
              <a:rPr sz="1400" spc="-10" dirty="0">
                <a:latin typeface="Calibri Light"/>
                <a:cs typeface="Calibri Light"/>
              </a:rPr>
              <a:t>lu</a:t>
            </a:r>
            <a:r>
              <a:rPr sz="1400" spc="-25" dirty="0">
                <a:latin typeface="Calibri Light"/>
                <a:cs typeface="Calibri Light"/>
              </a:rPr>
              <a:t>o</a:t>
            </a:r>
            <a:r>
              <a:rPr sz="1400" spc="-30" dirty="0">
                <a:latin typeface="Calibri Light"/>
                <a:cs typeface="Calibri Light"/>
              </a:rPr>
              <a:t>r</a:t>
            </a:r>
            <a:r>
              <a:rPr sz="1400" spc="-5" dirty="0">
                <a:latin typeface="Calibri Light"/>
                <a:cs typeface="Calibri Light"/>
              </a:rPr>
              <a:t>e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5" dirty="0">
                <a:latin typeface="Calibri Light"/>
                <a:cs typeface="Calibri Light"/>
              </a:rPr>
              <a:t>ce</a:t>
            </a:r>
            <a:r>
              <a:rPr sz="1400" spc="-10" dirty="0">
                <a:latin typeface="Calibri Light"/>
                <a:cs typeface="Calibri Light"/>
              </a:rPr>
              <a:t>nce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05707" y="5712359"/>
            <a:ext cx="154813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30" dirty="0">
                <a:latin typeface="Calibri Light"/>
                <a:cs typeface="Calibri Light"/>
              </a:rPr>
              <a:t>A</a:t>
            </a:r>
            <a:r>
              <a:rPr sz="1400" spc="-25" dirty="0">
                <a:latin typeface="Calibri Light"/>
                <a:cs typeface="Calibri Light"/>
              </a:rPr>
              <a:t>v</a:t>
            </a:r>
            <a:r>
              <a:rPr sz="1400" dirty="0">
                <a:latin typeface="Calibri Light"/>
                <a:cs typeface="Calibri Light"/>
              </a:rPr>
              <a:t>a</a:t>
            </a:r>
            <a:r>
              <a:rPr sz="1400" spc="-5" dirty="0">
                <a:latin typeface="Calibri Light"/>
                <a:cs typeface="Calibri Light"/>
              </a:rPr>
              <a:t>il</a:t>
            </a:r>
            <a:r>
              <a:rPr sz="1400" spc="-20" dirty="0">
                <a:latin typeface="Calibri Light"/>
                <a:cs typeface="Calibri Light"/>
              </a:rPr>
              <a:t>a</a:t>
            </a:r>
            <a:r>
              <a:rPr sz="1400" spc="-40" dirty="0">
                <a:latin typeface="Calibri Light"/>
                <a:cs typeface="Calibri Light"/>
              </a:rPr>
              <a:t>b</a:t>
            </a:r>
            <a:r>
              <a:rPr sz="1400" spc="-5" dirty="0">
                <a:latin typeface="Calibri Light"/>
                <a:cs typeface="Calibri Light"/>
              </a:rPr>
              <a:t>le</a:t>
            </a:r>
            <a:r>
              <a:rPr sz="1400" spc="-1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Calibri Light"/>
                <a:cs typeface="Calibri Light"/>
              </a:rPr>
              <a:t>U</a:t>
            </a:r>
            <a:r>
              <a:rPr sz="1400" spc="5" dirty="0">
                <a:latin typeface="Calibri Light"/>
                <a:cs typeface="Calibri Light"/>
              </a:rPr>
              <a:t>p</a:t>
            </a:r>
            <a:r>
              <a:rPr sz="1400" dirty="0">
                <a:latin typeface="Calibri Light"/>
                <a:cs typeface="Calibri Light"/>
              </a:rPr>
              <a:t>g</a:t>
            </a:r>
            <a:r>
              <a:rPr sz="1400" spc="-30" dirty="0">
                <a:latin typeface="Calibri Light"/>
                <a:cs typeface="Calibri Light"/>
              </a:rPr>
              <a:t>r</a:t>
            </a:r>
            <a:r>
              <a:rPr sz="1400" spc="-20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d</a:t>
            </a:r>
            <a:r>
              <a:rPr sz="1400" spc="-30" dirty="0">
                <a:latin typeface="Calibri Light"/>
                <a:cs typeface="Calibri Light"/>
              </a:rPr>
              <a:t>e</a:t>
            </a:r>
            <a:r>
              <a:rPr sz="1400" spc="-10" dirty="0">
                <a:latin typeface="Calibri Light"/>
                <a:cs typeface="Calibri Light"/>
              </a:rPr>
              <a:t>s</a:t>
            </a:r>
            <a:endParaRPr sz="1400" dirty="0">
              <a:latin typeface="Calibri Light"/>
              <a:cs typeface="Calibri Light"/>
            </a:endParaRPr>
          </a:p>
          <a:p>
            <a:pPr marL="182880" indent="-170180">
              <a:buFont typeface="Arial Unicode MS"/>
              <a:buChar char="✓"/>
              <a:tabLst>
                <a:tab pos="183515" algn="l"/>
              </a:tabLst>
            </a:pPr>
            <a:r>
              <a:rPr sz="1400" spc="-15" dirty="0">
                <a:latin typeface="Calibri Light"/>
                <a:cs typeface="Calibri Light"/>
              </a:rPr>
              <a:t>Vi</a:t>
            </a:r>
            <a:r>
              <a:rPr sz="1400" spc="-10" dirty="0">
                <a:latin typeface="Calibri Light"/>
                <a:cs typeface="Calibri Light"/>
              </a:rPr>
              <a:t>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b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20" dirty="0">
                <a:latin typeface="Calibri Light"/>
                <a:cs typeface="Calibri Light"/>
              </a:rPr>
              <a:t>o</a:t>
            </a:r>
            <a:r>
              <a:rPr sz="1400" spc="-10" dirty="0">
                <a:latin typeface="Calibri Light"/>
                <a:cs typeface="Calibri Light"/>
              </a:rPr>
              <a:t>rb</a:t>
            </a:r>
            <a:r>
              <a:rPr sz="1400" spc="-2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nce</a:t>
            </a:r>
            <a:endParaRPr sz="1400" dirty="0">
              <a:latin typeface="Calibri Light"/>
              <a:cs typeface="Calibri Light"/>
            </a:endParaRPr>
          </a:p>
          <a:p>
            <a:pPr marL="182880" indent="-170180">
              <a:buFont typeface="Arial Unicode MS"/>
              <a:buChar char="✓"/>
              <a:tabLst>
                <a:tab pos="183515" algn="l"/>
              </a:tabLst>
            </a:pPr>
            <a:r>
              <a:rPr sz="1400" spc="-10" dirty="0">
                <a:latin typeface="Calibri Light"/>
                <a:cs typeface="Calibri Light"/>
              </a:rPr>
              <a:t>U</a:t>
            </a:r>
            <a:r>
              <a:rPr sz="1400" spc="-85" dirty="0">
                <a:latin typeface="Calibri Light"/>
                <a:cs typeface="Calibri Light"/>
              </a:rPr>
              <a:t>V</a:t>
            </a:r>
            <a:r>
              <a:rPr sz="1400" spc="-15" dirty="0">
                <a:latin typeface="Calibri Light"/>
                <a:cs typeface="Calibri Light"/>
              </a:rPr>
              <a:t>/Vi</a:t>
            </a:r>
            <a:r>
              <a:rPr sz="1400" spc="-10" dirty="0">
                <a:latin typeface="Calibri Light"/>
                <a:cs typeface="Calibri Light"/>
              </a:rPr>
              <a:t>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b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20" dirty="0">
                <a:latin typeface="Calibri Light"/>
                <a:cs typeface="Calibri Light"/>
              </a:rPr>
              <a:t>o</a:t>
            </a:r>
            <a:r>
              <a:rPr sz="1400" spc="-10" dirty="0">
                <a:latin typeface="Calibri Light"/>
                <a:cs typeface="Calibri Light"/>
              </a:rPr>
              <a:t>rb</a:t>
            </a:r>
            <a:r>
              <a:rPr sz="1400" spc="-25" dirty="0">
                <a:latin typeface="Calibri Light"/>
                <a:cs typeface="Calibri Light"/>
              </a:rPr>
              <a:t>a</a:t>
            </a:r>
            <a:r>
              <a:rPr sz="1400" spc="-10" dirty="0">
                <a:latin typeface="Calibri Light"/>
                <a:cs typeface="Calibri Light"/>
              </a:rPr>
              <a:t>nce</a:t>
            </a:r>
            <a:endParaRPr sz="1400" dirty="0">
              <a:latin typeface="Calibri Light"/>
              <a:cs typeface="Calibri Light"/>
            </a:endParaRPr>
          </a:p>
          <a:p>
            <a:pPr marL="182880" indent="-170180">
              <a:buFont typeface="Arial Unicode MS"/>
              <a:buChar char="✓"/>
              <a:tabLst>
                <a:tab pos="183515" algn="l"/>
              </a:tabLst>
            </a:pPr>
            <a:r>
              <a:rPr sz="1400" spc="-15" dirty="0">
                <a:latin typeface="Calibri Light"/>
                <a:cs typeface="Calibri Light"/>
              </a:rPr>
              <a:t>BR</a:t>
            </a:r>
            <a:r>
              <a:rPr sz="1400" spc="-20" dirty="0">
                <a:latin typeface="Calibri Light"/>
                <a:cs typeface="Calibri Light"/>
              </a:rPr>
              <a:t>E</a:t>
            </a:r>
            <a:r>
              <a:rPr sz="1400" spc="-10" dirty="0">
                <a:latin typeface="Calibri Light"/>
                <a:cs typeface="Calibri Light"/>
              </a:rPr>
              <a:t>T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 Light"/>
                <a:cs typeface="Calibri Light"/>
              </a:rPr>
              <a:t>/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Calibri Light"/>
                <a:cs typeface="Calibri Light"/>
              </a:rPr>
              <a:t>F</a:t>
            </a:r>
            <a:r>
              <a:rPr sz="1400" spc="-15" dirty="0">
                <a:latin typeface="Calibri Light"/>
                <a:cs typeface="Calibri Light"/>
              </a:rPr>
              <a:t>R</a:t>
            </a:r>
            <a:r>
              <a:rPr sz="1400" spc="-20" dirty="0">
                <a:latin typeface="Calibri Light"/>
                <a:cs typeface="Calibri Light"/>
              </a:rPr>
              <a:t>E</a:t>
            </a:r>
            <a:r>
              <a:rPr sz="1400" spc="-10" dirty="0">
                <a:latin typeface="Calibri Light"/>
                <a:cs typeface="Calibri Light"/>
              </a:rPr>
              <a:t>T</a:t>
            </a:r>
            <a:endParaRPr sz="1400" dirty="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65115" y="3916043"/>
            <a:ext cx="1568450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spc="-5" dirty="0">
                <a:solidFill>
                  <a:srgbClr val="3F3F3F"/>
                </a:solidFill>
                <a:latin typeface="Calibri Light"/>
                <a:cs typeface="Calibri Light"/>
              </a:rPr>
              <a:t>G</a:t>
            </a:r>
            <a:r>
              <a:rPr sz="1600" spc="25" dirty="0">
                <a:solidFill>
                  <a:srgbClr val="3F3F3F"/>
                </a:solidFill>
                <a:latin typeface="Calibri Light"/>
                <a:cs typeface="Calibri Light"/>
              </a:rPr>
              <a:t>l</a:t>
            </a:r>
            <a:r>
              <a:rPr sz="1600" spc="-25" dirty="0">
                <a:solidFill>
                  <a:srgbClr val="3F3F3F"/>
                </a:solidFill>
                <a:latin typeface="Calibri Light"/>
                <a:cs typeface="Calibri Light"/>
              </a:rPr>
              <a:t>o</a:t>
            </a:r>
            <a:r>
              <a:rPr sz="1600" spc="-15" dirty="0">
                <a:solidFill>
                  <a:srgbClr val="3F3F3F"/>
                </a:solidFill>
                <a:latin typeface="Calibri Light"/>
                <a:cs typeface="Calibri Light"/>
              </a:rPr>
              <a:t>M</a:t>
            </a:r>
            <a:r>
              <a:rPr sz="1600" spc="-40" dirty="0">
                <a:solidFill>
                  <a:srgbClr val="3F3F3F"/>
                </a:solidFill>
                <a:latin typeface="Calibri Light"/>
                <a:cs typeface="Calibri Light"/>
              </a:rPr>
              <a:t>a</a:t>
            </a:r>
            <a:r>
              <a:rPr sz="1600" spc="-5" dirty="0">
                <a:solidFill>
                  <a:srgbClr val="3F3F3F"/>
                </a:solidFill>
                <a:latin typeface="Calibri Light"/>
                <a:cs typeface="Calibri Light"/>
              </a:rPr>
              <a:t>x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®</a:t>
            </a:r>
            <a:r>
              <a:rPr sz="1600" spc="-1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3F3F3F"/>
                </a:solidFill>
                <a:latin typeface="Calibri Light"/>
                <a:cs typeface="Calibri Light"/>
              </a:rPr>
              <a:t>N</a:t>
            </a:r>
            <a:r>
              <a:rPr sz="1600" spc="-15" dirty="0">
                <a:solidFill>
                  <a:srgbClr val="3F3F3F"/>
                </a:solidFill>
                <a:latin typeface="Calibri Light"/>
                <a:cs typeface="Calibri Light"/>
              </a:rPr>
              <a:t>av</a:t>
            </a:r>
            <a:r>
              <a:rPr sz="1600" spc="-20" dirty="0">
                <a:solidFill>
                  <a:srgbClr val="3F3F3F"/>
                </a:solidFill>
                <a:latin typeface="Calibri Light"/>
                <a:cs typeface="Calibri Light"/>
              </a:rPr>
              <a:t>i</a:t>
            </a:r>
            <a:r>
              <a:rPr sz="1600" spc="-35" dirty="0">
                <a:solidFill>
                  <a:srgbClr val="3F3F3F"/>
                </a:solidFill>
                <a:latin typeface="Calibri Light"/>
                <a:cs typeface="Calibri Light"/>
              </a:rPr>
              <a:t>g</a:t>
            </a:r>
            <a:r>
              <a:rPr sz="1600" spc="-40" dirty="0">
                <a:solidFill>
                  <a:srgbClr val="3F3F3F"/>
                </a:solidFill>
                <a:latin typeface="Calibri Light"/>
                <a:cs typeface="Calibri Light"/>
              </a:rPr>
              <a:t>a</a:t>
            </a:r>
            <a:r>
              <a:rPr sz="1600" spc="-30" dirty="0">
                <a:solidFill>
                  <a:srgbClr val="3F3F3F"/>
                </a:solidFill>
                <a:latin typeface="Calibri Light"/>
                <a:cs typeface="Calibri Light"/>
              </a:rPr>
              <a:t>t</a:t>
            </a:r>
            <a:r>
              <a:rPr sz="1600" spc="-25" dirty="0">
                <a:solidFill>
                  <a:srgbClr val="3F3F3F"/>
                </a:solidFill>
                <a:latin typeface="Calibri Light"/>
                <a:cs typeface="Calibri Light"/>
              </a:rPr>
              <a:t>o</a:t>
            </a:r>
            <a:r>
              <a:rPr sz="1600" dirty="0">
                <a:solidFill>
                  <a:srgbClr val="3F3F3F"/>
                </a:solidFill>
                <a:latin typeface="Calibri Light"/>
                <a:cs typeface="Calibri Light"/>
              </a:rPr>
              <a:t>r</a:t>
            </a:r>
            <a:endParaRPr sz="1600">
              <a:latin typeface="Calibri Light"/>
              <a:cs typeface="Calibri Light"/>
            </a:endParaRPr>
          </a:p>
          <a:p>
            <a:pPr marR="86360" algn="ctr">
              <a:spcBef>
                <a:spcPts val="925"/>
              </a:spcBef>
            </a:pPr>
            <a:r>
              <a:rPr sz="1200" spc="-20" dirty="0">
                <a:latin typeface="Calibri Light"/>
                <a:cs typeface="Calibri Light"/>
              </a:rPr>
              <a:t>96</a:t>
            </a:r>
            <a:r>
              <a:rPr sz="1200" spc="-10" dirty="0">
                <a:latin typeface="Calibri Light"/>
                <a:cs typeface="Calibri Light"/>
              </a:rPr>
              <a:t>-w</a:t>
            </a:r>
            <a:r>
              <a:rPr sz="1200" spc="-5" dirty="0">
                <a:latin typeface="Calibri Light"/>
                <a:cs typeface="Calibri Light"/>
              </a:rPr>
              <a:t>ell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86147" y="4634680"/>
            <a:ext cx="1209675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indent="-173355">
              <a:buFont typeface="Arial Unicode MS"/>
              <a:buChar char="✓"/>
              <a:tabLst>
                <a:tab pos="186690" algn="l"/>
              </a:tabLst>
            </a:pPr>
            <a:r>
              <a:rPr sz="1400" spc="-20" dirty="0">
                <a:latin typeface="Calibri Light"/>
                <a:cs typeface="Calibri Light"/>
              </a:rPr>
              <a:t>L</a:t>
            </a:r>
            <a:r>
              <a:rPr sz="1400" spc="-10" dirty="0">
                <a:latin typeface="Calibri Light"/>
                <a:cs typeface="Calibri Light"/>
              </a:rPr>
              <a:t>umin</a:t>
            </a:r>
            <a:r>
              <a:rPr sz="1400" spc="-5" dirty="0">
                <a:latin typeface="Calibri Light"/>
                <a:cs typeface="Calibri Light"/>
              </a:rPr>
              <a:t>e</a:t>
            </a:r>
            <a:r>
              <a:rPr sz="1400" spc="-25" dirty="0">
                <a:latin typeface="Calibri Light"/>
                <a:cs typeface="Calibri Light"/>
              </a:rPr>
              <a:t>s</a:t>
            </a:r>
            <a:r>
              <a:rPr sz="1400" spc="-5" dirty="0">
                <a:latin typeface="Calibri Light"/>
                <a:cs typeface="Calibri Light"/>
              </a:rPr>
              <a:t>ce</a:t>
            </a:r>
            <a:r>
              <a:rPr sz="1400" spc="-10" dirty="0">
                <a:latin typeface="Calibri Light"/>
                <a:cs typeface="Calibri Light"/>
              </a:rPr>
              <a:t>nce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78723271-C6E5-4B6D-BDB9-1A28938ABB57}"/>
              </a:ext>
            </a:extLst>
          </p:cNvPr>
          <p:cNvSpPr txBox="1">
            <a:spLocks/>
          </p:cNvSpPr>
          <p:nvPr/>
        </p:nvSpPr>
        <p:spPr>
          <a:xfrm>
            <a:off x="950612" y="65060"/>
            <a:ext cx="9796616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 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cs-CZ" sz="32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32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cs-CZ" sz="3200" dirty="0">
              <a:solidFill>
                <a:srgbClr val="D615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ástupný symbol pro číslo snímku 10">
            <a:extLst>
              <a:ext uri="{FF2B5EF4-FFF2-40B4-BE49-F238E27FC236}">
                <a16:creationId xmlns:a16="http://schemas.microsoft.com/office/drawing/2014/main" id="{75A3B81E-707A-45F8-90CE-D8B76049D936}"/>
              </a:ext>
            </a:extLst>
          </p:cNvPr>
          <p:cNvSpPr txBox="1">
            <a:spLocks/>
          </p:cNvSpPr>
          <p:nvPr/>
        </p:nvSpPr>
        <p:spPr>
          <a:xfrm>
            <a:off x="8610600" y="639888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20250C-D7EF-A746-B66B-9DFE4A93FD77}" type="slidenum">
              <a:rPr lang="cs-CZ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63</a:t>
            </a:fld>
            <a:endParaRPr lang="cs-CZ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9" name="Obrázek 28" descr="Obsah obrázku kreslení, stůl&#10;&#10;Popis byl vytvořen automaticky">
            <a:extLst>
              <a:ext uri="{FF2B5EF4-FFF2-40B4-BE49-F238E27FC236}">
                <a16:creationId xmlns:a16="http://schemas.microsoft.com/office/drawing/2014/main" id="{155B71BD-9939-4DC2-91FF-778D68DB8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9EAEB0A-98C8-5EFA-FB23-FAE5F139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63</a:t>
            </a:fld>
            <a:endParaRPr lang="cs-CZ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10FC2-C752-4A86-166E-B269BB0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29" y="301039"/>
            <a:ext cx="7855590" cy="1325563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Stem </a:t>
            </a:r>
            <a:r>
              <a:rPr lang="cs-CZ" sz="3600" b="1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48F821-D06F-4DFA-EF9D-EACC564F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64</a:t>
            </a:fld>
            <a:endParaRPr lang="cs-CZ"/>
          </a:p>
        </p:txBody>
      </p:sp>
      <p:pic>
        <p:nvPicPr>
          <p:cNvPr id="27" name="Obrázek 26" descr="Obsah obrázku kreslení, stůl&#10;&#10;Popis byl vytvořen automaticky">
            <a:extLst>
              <a:ext uri="{FF2B5EF4-FFF2-40B4-BE49-F238E27FC236}">
                <a16:creationId xmlns:a16="http://schemas.microsoft.com/office/drawing/2014/main" id="{8393D808-E205-5306-3FBC-3F204C36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E90F89FE-A9BC-C1F3-A6FC-7806C41AB9BC}"/>
              </a:ext>
            </a:extLst>
          </p:cNvPr>
          <p:cNvSpPr txBox="1">
            <a:spLocks/>
          </p:cNvSpPr>
          <p:nvPr/>
        </p:nvSpPr>
        <p:spPr>
          <a:xfrm>
            <a:off x="470829" y="1759365"/>
            <a:ext cx="11104399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150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animal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Clonetics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media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wide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Stem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>
              <a:buSzPct val="120000"/>
              <a:buBlip>
                <a:blip r:embed="rId4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immune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donors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120000"/>
              <a:buBlip>
                <a:blip r:embed="rId4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X-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Vivo</a:t>
            </a:r>
            <a:r>
              <a:rPr lang="cs-CZ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805CDA-6481-F736-C5F7-8E8A381D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32" y="650306"/>
            <a:ext cx="2565787" cy="5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BBB957-A691-07A3-569D-41486DDD5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275" y="3806460"/>
            <a:ext cx="3277546" cy="240123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708ABB2-D34B-144E-6DF2-0AEA08632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826" y="3777116"/>
            <a:ext cx="3649596" cy="240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182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MycoAlert Assay employs a selective substrate and detects the ATP produced by mycoplasmal enzymes">
            <a:extLst>
              <a:ext uri="{FF2B5EF4-FFF2-40B4-BE49-F238E27FC236}">
                <a16:creationId xmlns:a16="http://schemas.microsoft.com/office/drawing/2014/main" id="{168D7A21-6C08-76EF-8BEF-64927C8E3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r="2441" b="2913"/>
          <a:stretch/>
        </p:blipFill>
        <p:spPr bwMode="auto">
          <a:xfrm>
            <a:off x="7336715" y="1626602"/>
            <a:ext cx="4542236" cy="40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B7990F6-4CC5-E5F6-2940-DBA97EF9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323" y="4571384"/>
            <a:ext cx="2766487" cy="207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2010FC2-C752-4A86-166E-B269BB0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29" y="301039"/>
            <a:ext cx="7855590" cy="1325563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Mycoplasma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48F821-D06F-4DFA-EF9D-EACC564F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65</a:t>
            </a:fld>
            <a:endParaRPr lang="cs-CZ"/>
          </a:p>
        </p:txBody>
      </p:sp>
      <p:pic>
        <p:nvPicPr>
          <p:cNvPr id="27" name="Obrázek 26" descr="Obsah obrázku kreslení, stůl&#10;&#10;Popis byl vytvořen automaticky">
            <a:extLst>
              <a:ext uri="{FF2B5EF4-FFF2-40B4-BE49-F238E27FC236}">
                <a16:creationId xmlns:a16="http://schemas.microsoft.com/office/drawing/2014/main" id="{8393D808-E205-5306-3FBC-3F204C368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E90F89FE-A9BC-C1F3-A6FC-7806C41AB9BC}"/>
              </a:ext>
            </a:extLst>
          </p:cNvPr>
          <p:cNvSpPr txBox="1">
            <a:spLocks/>
          </p:cNvSpPr>
          <p:nvPr/>
        </p:nvSpPr>
        <p:spPr>
          <a:xfrm>
            <a:off x="470829" y="1759365"/>
            <a:ext cx="6683006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6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Mycoplasma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lacking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not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susceptible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penicillin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Widespread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contamination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a variety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hardly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microscope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6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MycoAlert</a:t>
            </a:r>
            <a:r>
              <a:rPr lang="cs-CZ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SzPct val="120000"/>
              <a:buBlip>
                <a:blip r:embed="rId6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Mycoplasma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supernatant are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lysed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medium</a:t>
            </a:r>
          </a:p>
          <a:p>
            <a:pPr lvl="1">
              <a:buSzPct val="120000"/>
              <a:buBlip>
                <a:blip r:embed="rId6"/>
              </a:buBlip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convert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ADP to ATP</a:t>
            </a:r>
          </a:p>
          <a:p>
            <a:pPr lvl="1">
              <a:buSzPct val="120000"/>
              <a:buBlip>
                <a:blip r:embed="rId6"/>
              </a:buBlip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ATP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firefly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luciferase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reagent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in case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contamination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bioluminescence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805CDA-6481-F736-C5F7-8E8A381D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32" y="650306"/>
            <a:ext cx="2565787" cy="5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65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10FC2-C752-4A86-166E-B269BB0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29" y="301039"/>
            <a:ext cx="7381761" cy="1325563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sz="3600" b="1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br>
              <a:rPr lang="cs-CZ"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Sera</a:t>
            </a:r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4B346A14-D536-065E-1F3C-1EBBB692D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4334" y="3102084"/>
            <a:ext cx="1584000" cy="144000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48F821-D06F-4DFA-EF9D-EACC564F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66</a:t>
            </a:fld>
            <a:endParaRPr lang="cs-CZ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6EC906B-0185-F3A5-0066-B07B5C352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6262" y="398590"/>
            <a:ext cx="3571875" cy="6667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9725779-0A00-6023-CD0F-2204B82FB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235" y="3013800"/>
            <a:ext cx="1562562" cy="154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0655ECC-351C-DE69-6DCF-576304C36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713" y="3041053"/>
            <a:ext cx="1666481" cy="154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88118B2-D2C4-D795-BECE-E4AB4445D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0801" y="3063052"/>
            <a:ext cx="1557799" cy="1548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A078E9F-1884-7789-58E3-3EFDD1338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1947" y="3007956"/>
            <a:ext cx="1570327" cy="154800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F16C081-A3EB-D1ED-1F7A-361DA4939F26}"/>
              </a:ext>
            </a:extLst>
          </p:cNvPr>
          <p:cNvSpPr txBox="1"/>
          <p:nvPr/>
        </p:nvSpPr>
        <p:spPr>
          <a:xfrm>
            <a:off x="787498" y="4564435"/>
            <a:ext cx="22640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Sera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FBS</a:t>
            </a: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bovine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animal sera</a:t>
            </a: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sera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F4404A-8D37-14B8-1A73-449C9B12A5D5}"/>
              </a:ext>
            </a:extLst>
          </p:cNvPr>
          <p:cNvSpPr txBox="1"/>
          <p:nvPr/>
        </p:nvSpPr>
        <p:spPr>
          <a:xfrm>
            <a:off x="3016522" y="4488634"/>
            <a:ext cx="226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powdered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Cryopreservation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4C1FA51-E9F7-2F00-5318-D523C50A6A19}"/>
              </a:ext>
            </a:extLst>
          </p:cNvPr>
          <p:cNvSpPr txBox="1"/>
          <p:nvPr/>
        </p:nvSpPr>
        <p:spPr>
          <a:xfrm>
            <a:off x="5249448" y="4515529"/>
            <a:ext cx="226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Supplements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additives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BSA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Trypsin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F7E55AE-2985-E27C-329B-157EF5270819}"/>
              </a:ext>
            </a:extLst>
          </p:cNvPr>
          <p:cNvSpPr txBox="1"/>
          <p:nvPr/>
        </p:nvSpPr>
        <p:spPr>
          <a:xfrm>
            <a:off x="7482374" y="4542084"/>
            <a:ext cx="226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Salt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buffers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Powdered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buffers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rázek 26" descr="Obsah obrázku kreslení, stůl&#10;&#10;Popis byl vytvořen automaticky">
            <a:extLst>
              <a:ext uri="{FF2B5EF4-FFF2-40B4-BE49-F238E27FC236}">
                <a16:creationId xmlns:a16="http://schemas.microsoft.com/office/drawing/2014/main" id="{8393D808-E205-5306-3FBC-3F204C368D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CAD20C90-79C1-214D-A321-63D0D19CBDA6}"/>
              </a:ext>
            </a:extLst>
          </p:cNvPr>
          <p:cNvSpPr txBox="1"/>
          <p:nvPr/>
        </p:nvSpPr>
        <p:spPr>
          <a:xfrm>
            <a:off x="9715301" y="4569258"/>
            <a:ext cx="226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Virology media</a:t>
            </a:r>
          </a:p>
          <a:p>
            <a:pPr marL="285750" indent="-285750">
              <a:buFontTx/>
              <a:buChar char="-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Cytogenetics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E90F89FE-A9BC-C1F3-A6FC-7806C41AB9BC}"/>
              </a:ext>
            </a:extLst>
          </p:cNvPr>
          <p:cNvSpPr txBox="1">
            <a:spLocks/>
          </p:cNvSpPr>
          <p:nvPr/>
        </p:nvSpPr>
        <p:spPr>
          <a:xfrm>
            <a:off x="470829" y="1759365"/>
            <a:ext cx="11104399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11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German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2013 </a:t>
            </a:r>
          </a:p>
          <a:p>
            <a:pPr>
              <a:buSzPct val="120000"/>
              <a:buBlip>
                <a:blip r:embed="rId11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Specialises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sera and cell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media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reagents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11"/>
              </a:buBlip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Possibility of custom manufacturing from 20 liters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18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DF7D00E-D1DC-41D2-9FE8-5161A790E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76" y="252584"/>
            <a:ext cx="1373964" cy="1373964"/>
          </a:xfrm>
          <a:prstGeom prst="rect">
            <a:avLst/>
          </a:prstGeom>
        </p:spPr>
      </p:pic>
      <p:pic>
        <p:nvPicPr>
          <p:cNvPr id="2050" name="Picture 2" descr="CytoSMART Lux2 Duo Kit">
            <a:extLst>
              <a:ext uri="{FF2B5EF4-FFF2-40B4-BE49-F238E27FC236}">
                <a16:creationId xmlns:a16="http://schemas.microsoft.com/office/drawing/2014/main" id="{A43872B2-75B8-4B12-B3C5-38BD8A82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11" y="405719"/>
            <a:ext cx="2980055" cy="29800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kreslení, stůl&#10;&#10;Popis byl vytvořen automaticky">
            <a:extLst>
              <a:ext uri="{FF2B5EF4-FFF2-40B4-BE49-F238E27FC236}">
                <a16:creationId xmlns:a16="http://schemas.microsoft.com/office/drawing/2014/main" id="{039AB55D-FF5E-44A4-9898-5DC95BDF4D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4C025CC7-4537-4C01-A35D-136EF0B1EC96}"/>
              </a:ext>
            </a:extLst>
          </p:cNvPr>
          <p:cNvSpPr txBox="1">
            <a:spLocks/>
          </p:cNvSpPr>
          <p:nvPr/>
        </p:nvSpPr>
        <p:spPr>
          <a:xfrm>
            <a:off x="670560" y="357724"/>
            <a:ext cx="11043920" cy="877611"/>
          </a:xfrm>
          <a:prstGeom prst="rect">
            <a:avLst/>
          </a:prstGeom>
        </p:spPr>
        <p:txBody>
          <a:bodyPr vert="horz" wrap="square" lIns="0" tIns="32048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cs-CZ" sz="3600" b="1" spc="-5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Label-Free Cell Monitoring</a:t>
            </a:r>
            <a:endParaRPr lang="it-IT" sz="3600" b="1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8AB67A88-1B43-4C94-914F-D946B0F3FC4A}"/>
              </a:ext>
            </a:extLst>
          </p:cNvPr>
          <p:cNvSpPr txBox="1">
            <a:spLocks/>
          </p:cNvSpPr>
          <p:nvPr/>
        </p:nvSpPr>
        <p:spPr>
          <a:xfrm>
            <a:off x="571500" y="1475940"/>
            <a:ext cx="8162925" cy="4886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  <a:buBlip>
                <a:blip r:embed="rId10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Live-cell monitoring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vessels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(Lux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microscopes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6 to 384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(Omni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microscopes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SzPct val="120000"/>
              <a:buBlip>
                <a:blip r:embed="rId10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microscopes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placed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incubator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10"/>
              </a:buBlip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Confluency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Blip>
                <a:blip r:embed="rId10"/>
              </a:buBlip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Fluorescence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versions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6_1080_lux_moving_cells (1080p)">
            <a:hlinkClick r:id="" action="ppaction://media"/>
            <a:extLst>
              <a:ext uri="{FF2B5EF4-FFF2-40B4-BE49-F238E27FC236}">
                <a16:creationId xmlns:a16="http://schemas.microsoft.com/office/drawing/2014/main" id="{31B11CA3-DCF8-4CC0-8528-5ABF93443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3269" y="3635478"/>
            <a:ext cx="2819873" cy="2819873"/>
          </a:xfrm>
          <a:prstGeom prst="rect">
            <a:avLst/>
          </a:prstGeom>
        </p:spPr>
      </p:pic>
      <p:pic>
        <p:nvPicPr>
          <p:cNvPr id="5" name="CytoSMART Lux2 - Duo Kit  sample vs. control">
            <a:hlinkClick r:id="" action="ppaction://media"/>
            <a:extLst>
              <a:ext uri="{FF2B5EF4-FFF2-40B4-BE49-F238E27FC236}">
                <a16:creationId xmlns:a16="http://schemas.microsoft.com/office/drawing/2014/main" id="{F60A1C4F-C0CD-4D67-8DA3-2BB1275A6B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t="21010" b="15497"/>
          <a:stretch/>
        </p:blipFill>
        <p:spPr>
          <a:xfrm>
            <a:off x="3733142" y="3635477"/>
            <a:ext cx="4441233" cy="2819873"/>
          </a:xfrm>
          <a:prstGeom prst="rect">
            <a:avLst/>
          </a:prstGeom>
        </p:spPr>
      </p:pic>
      <p:pic>
        <p:nvPicPr>
          <p:cNvPr id="15" name="Obrázek 14" descr="Obsah obrázku stůl, interiér, růžová, bílá&#10;&#10;Popis byl vytvořen automaticky">
            <a:extLst>
              <a:ext uri="{FF2B5EF4-FFF2-40B4-BE49-F238E27FC236}">
                <a16:creationId xmlns:a16="http://schemas.microsoft.com/office/drawing/2014/main" id="{5A37F137-7C2F-43CE-AB34-2A891E06777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372" b="11645"/>
          <a:stretch/>
        </p:blipFill>
        <p:spPr>
          <a:xfrm>
            <a:off x="8283221" y="3626379"/>
            <a:ext cx="3621831" cy="2824422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E49C2F2-8538-4A95-BF1E-03D496FB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2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2513D6C-327D-4A79-925E-7954E3CA6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60"/>
            <a:ext cx="10515600" cy="1372235"/>
          </a:xfrm>
        </p:spPr>
        <p:txBody>
          <a:bodyPr/>
          <a:lstStyle/>
          <a:p>
            <a:pPr algn="ctr"/>
            <a:r>
              <a:rPr lang="cs-CZ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cs-CZ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cs-CZ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6466AE-17AF-434F-AC18-733D44148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823" y="3596007"/>
            <a:ext cx="3094355" cy="685538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Obrázek 5" descr="Obsah obrázku kreslení, stůl&#10;&#10;Popis byl vytvořen automaticky">
            <a:extLst>
              <a:ext uri="{FF2B5EF4-FFF2-40B4-BE49-F238E27FC236}">
                <a16:creationId xmlns:a16="http://schemas.microsoft.com/office/drawing/2014/main" id="{22B275F2-1792-42AF-A58E-4269B26F5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B705B60-D0C2-4697-9A4E-421B8335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93000" y="3261994"/>
            <a:ext cx="2829560" cy="282956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EF2F73D-2BBD-44AD-BA8F-CAA7B1C6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0250C-D7EF-A746-B66B-9DFE4A93FD77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74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1351B1-3A45-4668-AF49-B59DD57BC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6" t="56594" r="32755" b="9247"/>
          <a:stretch/>
        </p:blipFill>
        <p:spPr>
          <a:xfrm>
            <a:off x="1082944" y="3102578"/>
            <a:ext cx="10026112" cy="37554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C87B32A-6B9F-4AC5-BD1E-24D09F624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6" t="22653" r="32755" b="49874"/>
          <a:stretch/>
        </p:blipFill>
        <p:spPr>
          <a:xfrm>
            <a:off x="1082944" y="136525"/>
            <a:ext cx="10026112" cy="302032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0C98511-4D09-4C59-94B1-C6A76C0848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282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" descr="Ein Bild, das Kuchen, Tisch, Essen, Teller enthält.&#10;&#10;Automatisch generierte Beschreibung">
            <a:extLst>
              <a:ext uri="{FF2B5EF4-FFF2-40B4-BE49-F238E27FC236}">
                <a16:creationId xmlns:a16="http://schemas.microsoft.com/office/drawing/2014/main" id="{4615A8FE-D800-4F15-8925-AA298D07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9" b="18652"/>
          <a:stretch/>
        </p:blipFill>
        <p:spPr>
          <a:xfrm>
            <a:off x="0" y="-6805"/>
            <a:ext cx="12192000" cy="6871610"/>
          </a:xfrm>
          <a:prstGeom prst="rect">
            <a:avLst/>
          </a:prstGeom>
          <a:gradFill>
            <a:gsLst>
              <a:gs pos="504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6FF8F379-B510-431F-B380-C95F300ADB8B}"/>
              </a:ext>
            </a:extLst>
          </p:cNvPr>
          <p:cNvSpPr/>
          <p:nvPr/>
        </p:nvSpPr>
        <p:spPr>
          <a:xfrm>
            <a:off x="0" y="-13610"/>
            <a:ext cx="12192000" cy="6871610"/>
          </a:xfrm>
          <a:prstGeom prst="rect">
            <a:avLst/>
          </a:prstGeom>
          <a:gradFill>
            <a:gsLst>
              <a:gs pos="7300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B22E5-360A-4926-91F3-AE1405B293B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Today‘s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5CD6D-4D1D-44A8-8169-AE522BFDB2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8</a:t>
            </a:fld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7C2C7-5CAE-4979-B9FC-B245EA33235A}"/>
              </a:ext>
            </a:extLst>
          </p:cNvPr>
          <p:cNvSpPr txBox="1"/>
          <p:nvPr/>
        </p:nvSpPr>
        <p:spPr>
          <a:xfrm>
            <a:off x="1517301" y="2217473"/>
            <a:ext cx="9566501" cy="51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 descr="Obsah obrázku kreslení, stůl&#10;&#10;Popis byl vytvořen automaticky">
            <a:extLst>
              <a:ext uri="{FF2B5EF4-FFF2-40B4-BE49-F238E27FC236}">
                <a16:creationId xmlns:a16="http://schemas.microsoft.com/office/drawing/2014/main" id="{6DDF3BDC-40C3-4662-9CAE-797D53E98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5AC813A-94B9-44D7-81F4-B46D5B7E10B1}"/>
              </a:ext>
            </a:extLst>
          </p:cNvPr>
          <p:cNvGrpSpPr/>
          <p:nvPr/>
        </p:nvGrpSpPr>
        <p:grpSpPr>
          <a:xfrm>
            <a:off x="838197" y="5466351"/>
            <a:ext cx="8778074" cy="540000"/>
            <a:chOff x="838197" y="6120416"/>
            <a:chExt cx="8778074" cy="540000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C560EC2-2B64-4AE3-89A3-427ECD771A4A}"/>
                </a:ext>
              </a:extLst>
            </p:cNvPr>
            <p:cNvGrpSpPr/>
            <p:nvPr/>
          </p:nvGrpSpPr>
          <p:grpSpPr>
            <a:xfrm>
              <a:off x="838197" y="6120416"/>
              <a:ext cx="8778074" cy="540000"/>
              <a:chOff x="838197" y="6120416"/>
              <a:chExt cx="8778074" cy="540000"/>
            </a:xfrm>
          </p:grpSpPr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91370B0B-61FC-4D95-B55F-5771A6800566}"/>
                  </a:ext>
                </a:extLst>
              </p:cNvPr>
              <p:cNvSpPr/>
              <p:nvPr/>
            </p:nvSpPr>
            <p:spPr>
              <a:xfrm>
                <a:off x="1108196" y="6120416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59" name="Skupina 58">
                <a:extLst>
                  <a:ext uri="{FF2B5EF4-FFF2-40B4-BE49-F238E27FC236}">
                    <a16:creationId xmlns:a16="http://schemas.microsoft.com/office/drawing/2014/main" id="{9EC54C7B-CD89-423D-B52B-2DE2DA6507C1}"/>
                  </a:ext>
                </a:extLst>
              </p:cNvPr>
              <p:cNvGrpSpPr/>
              <p:nvPr/>
            </p:nvGrpSpPr>
            <p:grpSpPr>
              <a:xfrm>
                <a:off x="838197" y="6120416"/>
                <a:ext cx="540000" cy="540000"/>
                <a:chOff x="945770" y="2391918"/>
                <a:chExt cx="540000" cy="540000"/>
              </a:xfrm>
            </p:grpSpPr>
            <p:sp>
              <p:nvSpPr>
                <p:cNvPr id="60" name="object 12">
                  <a:extLst>
                    <a:ext uri="{FF2B5EF4-FFF2-40B4-BE49-F238E27FC236}">
                      <a16:creationId xmlns:a16="http://schemas.microsoft.com/office/drawing/2014/main" id="{0302BC25-CB66-4C83-814E-F905476659AB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61" name="object 13">
                  <a:extLst>
                    <a:ext uri="{FF2B5EF4-FFF2-40B4-BE49-F238E27FC236}">
                      <a16:creationId xmlns:a16="http://schemas.microsoft.com/office/drawing/2014/main" id="{8B400004-0DEA-48D4-8C08-B70336259C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DE3A3831-7C03-4943-AEC8-A245279C5859}"/>
                  </a:ext>
                </a:extLst>
              </p:cNvPr>
              <p:cNvSpPr txBox="1"/>
              <p:nvPr/>
            </p:nvSpPr>
            <p:spPr>
              <a:xfrm>
                <a:off x="936588" y="6190361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A36E0C08-D18A-4948-838B-E97EDB60D9B7}"/>
                </a:ext>
              </a:extLst>
            </p:cNvPr>
            <p:cNvSpPr txBox="1"/>
            <p:nvPr/>
          </p:nvSpPr>
          <p:spPr>
            <a:xfrm>
              <a:off x="1769411" y="618524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Which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265B30-F0B0-40B0-8ED5-3C617B9EE819}"/>
              </a:ext>
            </a:extLst>
          </p:cNvPr>
          <p:cNvGrpSpPr/>
          <p:nvPr/>
        </p:nvGrpSpPr>
        <p:grpSpPr>
          <a:xfrm>
            <a:off x="838197" y="4740470"/>
            <a:ext cx="8778074" cy="540000"/>
            <a:chOff x="838197" y="5276349"/>
            <a:chExt cx="8778074" cy="54000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373CCC6-3A79-4ACE-85AE-C68CB23392E7}"/>
                </a:ext>
              </a:extLst>
            </p:cNvPr>
            <p:cNvGrpSpPr/>
            <p:nvPr/>
          </p:nvGrpSpPr>
          <p:grpSpPr>
            <a:xfrm>
              <a:off x="838197" y="5276349"/>
              <a:ext cx="8778074" cy="540000"/>
              <a:chOff x="838197" y="5276349"/>
              <a:chExt cx="8778074" cy="540000"/>
            </a:xfrm>
          </p:grpSpPr>
          <p:sp>
            <p:nvSpPr>
              <p:cNvPr id="40" name="Volný tvar: obrazec 39">
                <a:extLst>
                  <a:ext uri="{FF2B5EF4-FFF2-40B4-BE49-F238E27FC236}">
                    <a16:creationId xmlns:a16="http://schemas.microsoft.com/office/drawing/2014/main" id="{F392013A-647A-4BAB-97DC-5E38E518762C}"/>
                  </a:ext>
                </a:extLst>
              </p:cNvPr>
              <p:cNvSpPr/>
              <p:nvPr/>
            </p:nvSpPr>
            <p:spPr>
              <a:xfrm>
                <a:off x="1108196" y="5276349"/>
                <a:ext cx="8508075" cy="540000"/>
              </a:xfrm>
              <a:custGeom>
                <a:avLst/>
                <a:gdLst>
                  <a:gd name="connsiteX0" fmla="*/ 0 w 8156700"/>
                  <a:gd name="connsiteY0" fmla="*/ 0 h 540000"/>
                  <a:gd name="connsiteX1" fmla="*/ 7886700 w 8156700"/>
                  <a:gd name="connsiteY1" fmla="*/ 0 h 540000"/>
                  <a:gd name="connsiteX2" fmla="*/ 8156700 w 8156700"/>
                  <a:gd name="connsiteY2" fmla="*/ 270000 h 540000"/>
                  <a:gd name="connsiteX3" fmla="*/ 7886700 w 8156700"/>
                  <a:gd name="connsiteY3" fmla="*/ 540000 h 540000"/>
                  <a:gd name="connsiteX4" fmla="*/ 0 w 8156700"/>
                  <a:gd name="connsiteY4" fmla="*/ 54000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700" h="540000">
                    <a:moveTo>
                      <a:pt x="0" y="0"/>
                    </a:moveTo>
                    <a:lnTo>
                      <a:pt x="7886700" y="0"/>
                    </a:lnTo>
                    <a:cubicBezTo>
                      <a:pt x="8035817" y="0"/>
                      <a:pt x="8156700" y="120883"/>
                      <a:pt x="8156700" y="270000"/>
                    </a:cubicBezTo>
                    <a:cubicBezTo>
                      <a:pt x="8156700" y="419117"/>
                      <a:pt x="8035817" y="540000"/>
                      <a:pt x="7886700" y="540000"/>
                    </a:cubicBezTo>
                    <a:lnTo>
                      <a:pt x="0" y="540000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D61535"/>
                  </a:gs>
                  <a:gs pos="100000">
                    <a:srgbClr val="D61535">
                      <a:tint val="44500"/>
                      <a:satMod val="160000"/>
                    </a:srgbClr>
                  </a:gs>
                </a:gsLst>
                <a:lin ang="0" scaled="1"/>
                <a:tileRect/>
              </a:gradFill>
            </p:spPr>
            <p:txBody>
              <a:bodyPr wrap="square" lIns="0" tIns="0" rIns="0" bIns="0" rtlCol="0">
                <a:noAutofit/>
              </a:bodyPr>
              <a:lstStyle/>
              <a:p>
                <a:endParaRPr>
                  <a:gradFill flip="none" rotWithShape="1">
                    <a:gsLst>
                      <a:gs pos="0">
                        <a:schemeClr val="tx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tint val="44500"/>
                          <a:satMod val="160000"/>
                        </a:schemeClr>
                      </a:gs>
                      <a:gs pos="100000">
                        <a:schemeClr val="tx1">
                          <a:tint val="23500"/>
                          <a:satMod val="160000"/>
                        </a:schemeClr>
                      </a:gs>
                    </a:gsLst>
                    <a:lin ang="0" scaled="1"/>
                    <a:tileRect/>
                  </a:gradFill>
                </a:endParaRPr>
              </a:p>
            </p:txBody>
          </p: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F73D1D7A-95A0-4632-9D7B-84A6D8EC5013}"/>
                  </a:ext>
                </a:extLst>
              </p:cNvPr>
              <p:cNvGrpSpPr/>
              <p:nvPr/>
            </p:nvGrpSpPr>
            <p:grpSpPr>
              <a:xfrm>
                <a:off x="838197" y="5276349"/>
                <a:ext cx="540000" cy="540000"/>
                <a:chOff x="945770" y="2391918"/>
                <a:chExt cx="540000" cy="540000"/>
              </a:xfrm>
            </p:grpSpPr>
            <p:sp>
              <p:nvSpPr>
                <p:cNvPr id="45" name="object 12">
                  <a:extLst>
                    <a:ext uri="{FF2B5EF4-FFF2-40B4-BE49-F238E27FC236}">
                      <a16:creationId xmlns:a16="http://schemas.microsoft.com/office/drawing/2014/main" id="{4273C15C-D4CC-40FC-B9D4-BFD366490C50}"/>
                    </a:ext>
                  </a:extLst>
                </p:cNvPr>
                <p:cNvSpPr/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255270" y="0"/>
                      </a:moveTo>
                      <a:lnTo>
                        <a:pt x="209384" y="4113"/>
                      </a:lnTo>
                      <a:lnTo>
                        <a:pt x="166197" y="15971"/>
                      </a:lnTo>
                      <a:lnTo>
                        <a:pt x="126429" y="34854"/>
                      </a:lnTo>
                      <a:lnTo>
                        <a:pt x="90802" y="60040"/>
                      </a:lnTo>
                      <a:lnTo>
                        <a:pt x="60035" y="90807"/>
                      </a:lnTo>
                      <a:lnTo>
                        <a:pt x="34851" y="126435"/>
                      </a:lnTo>
                      <a:lnTo>
                        <a:pt x="15970" y="166202"/>
                      </a:lnTo>
                      <a:lnTo>
                        <a:pt x="4112" y="209387"/>
                      </a:lnTo>
                      <a:lnTo>
                        <a:pt x="0" y="255269"/>
                      </a:lnTo>
                      <a:lnTo>
                        <a:pt x="4112" y="301152"/>
                      </a:lnTo>
                      <a:lnTo>
                        <a:pt x="15970" y="344337"/>
                      </a:lnTo>
                      <a:lnTo>
                        <a:pt x="34851" y="384104"/>
                      </a:lnTo>
                      <a:lnTo>
                        <a:pt x="60035" y="419732"/>
                      </a:lnTo>
                      <a:lnTo>
                        <a:pt x="90802" y="450499"/>
                      </a:lnTo>
                      <a:lnTo>
                        <a:pt x="126429" y="475685"/>
                      </a:lnTo>
                      <a:lnTo>
                        <a:pt x="166197" y="494568"/>
                      </a:lnTo>
                      <a:lnTo>
                        <a:pt x="209384" y="506426"/>
                      </a:lnTo>
                      <a:lnTo>
                        <a:pt x="255270" y="510539"/>
                      </a:lnTo>
                      <a:lnTo>
                        <a:pt x="301155" y="506426"/>
                      </a:lnTo>
                      <a:lnTo>
                        <a:pt x="344342" y="494568"/>
                      </a:lnTo>
                      <a:lnTo>
                        <a:pt x="384110" y="475685"/>
                      </a:lnTo>
                      <a:lnTo>
                        <a:pt x="419737" y="450499"/>
                      </a:lnTo>
                      <a:lnTo>
                        <a:pt x="450504" y="419732"/>
                      </a:lnTo>
                      <a:lnTo>
                        <a:pt x="475688" y="384104"/>
                      </a:lnTo>
                      <a:lnTo>
                        <a:pt x="494569" y="344337"/>
                      </a:lnTo>
                      <a:lnTo>
                        <a:pt x="506427" y="301152"/>
                      </a:lnTo>
                      <a:lnTo>
                        <a:pt x="510540" y="255269"/>
                      </a:lnTo>
                      <a:lnTo>
                        <a:pt x="506427" y="209387"/>
                      </a:lnTo>
                      <a:lnTo>
                        <a:pt x="494569" y="166202"/>
                      </a:lnTo>
                      <a:lnTo>
                        <a:pt x="475688" y="126435"/>
                      </a:lnTo>
                      <a:lnTo>
                        <a:pt x="450504" y="90807"/>
                      </a:lnTo>
                      <a:lnTo>
                        <a:pt x="419737" y="60040"/>
                      </a:lnTo>
                      <a:lnTo>
                        <a:pt x="384110" y="34854"/>
                      </a:lnTo>
                      <a:lnTo>
                        <a:pt x="344342" y="15971"/>
                      </a:lnTo>
                      <a:lnTo>
                        <a:pt x="301155" y="4113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6D6E72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solidFill>
                      <a:srgbClr val="6D6E72"/>
                    </a:solidFill>
                  </a:endParaRPr>
                </a:p>
              </p:txBody>
            </p:sp>
            <p:sp>
              <p:nvSpPr>
                <p:cNvPr id="52" name="object 13">
                  <a:extLst>
                    <a:ext uri="{FF2B5EF4-FFF2-40B4-BE49-F238E27FC236}">
                      <a16:creationId xmlns:a16="http://schemas.microsoft.com/office/drawing/2014/main" id="{D08B8BA1-4F31-49AF-B393-1F4971BC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5770" y="2391918"/>
                  <a:ext cx="540000" cy="54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40" h="510539">
                      <a:moveTo>
                        <a:pt x="0" y="255269"/>
                      </a:moveTo>
                      <a:lnTo>
                        <a:pt x="4112" y="209387"/>
                      </a:lnTo>
                      <a:lnTo>
                        <a:pt x="15970" y="166202"/>
                      </a:lnTo>
                      <a:lnTo>
                        <a:pt x="34851" y="126435"/>
                      </a:lnTo>
                      <a:lnTo>
                        <a:pt x="60035" y="90807"/>
                      </a:lnTo>
                      <a:lnTo>
                        <a:pt x="90802" y="60040"/>
                      </a:lnTo>
                      <a:lnTo>
                        <a:pt x="126429" y="34854"/>
                      </a:lnTo>
                      <a:lnTo>
                        <a:pt x="166197" y="15971"/>
                      </a:lnTo>
                      <a:lnTo>
                        <a:pt x="209384" y="4113"/>
                      </a:lnTo>
                      <a:lnTo>
                        <a:pt x="255270" y="0"/>
                      </a:lnTo>
                      <a:lnTo>
                        <a:pt x="301155" y="4113"/>
                      </a:lnTo>
                      <a:lnTo>
                        <a:pt x="344342" y="15971"/>
                      </a:lnTo>
                      <a:lnTo>
                        <a:pt x="384110" y="34854"/>
                      </a:lnTo>
                      <a:lnTo>
                        <a:pt x="419737" y="60040"/>
                      </a:lnTo>
                      <a:lnTo>
                        <a:pt x="450504" y="90807"/>
                      </a:lnTo>
                      <a:lnTo>
                        <a:pt x="475688" y="126435"/>
                      </a:lnTo>
                      <a:lnTo>
                        <a:pt x="494569" y="166202"/>
                      </a:lnTo>
                      <a:lnTo>
                        <a:pt x="506427" y="209387"/>
                      </a:lnTo>
                      <a:lnTo>
                        <a:pt x="510540" y="255269"/>
                      </a:lnTo>
                      <a:lnTo>
                        <a:pt x="506427" y="301152"/>
                      </a:lnTo>
                      <a:lnTo>
                        <a:pt x="494569" y="344337"/>
                      </a:lnTo>
                      <a:lnTo>
                        <a:pt x="475688" y="384104"/>
                      </a:lnTo>
                      <a:lnTo>
                        <a:pt x="450504" y="419732"/>
                      </a:lnTo>
                      <a:lnTo>
                        <a:pt x="419737" y="450499"/>
                      </a:lnTo>
                      <a:lnTo>
                        <a:pt x="384110" y="475685"/>
                      </a:lnTo>
                      <a:lnTo>
                        <a:pt x="344342" y="494568"/>
                      </a:lnTo>
                      <a:lnTo>
                        <a:pt x="301155" y="506426"/>
                      </a:lnTo>
                      <a:lnTo>
                        <a:pt x="255270" y="510539"/>
                      </a:lnTo>
                      <a:lnTo>
                        <a:pt x="209384" y="506426"/>
                      </a:lnTo>
                      <a:lnTo>
                        <a:pt x="166197" y="494568"/>
                      </a:lnTo>
                      <a:lnTo>
                        <a:pt x="126429" y="475685"/>
                      </a:lnTo>
                      <a:lnTo>
                        <a:pt x="90802" y="450499"/>
                      </a:lnTo>
                      <a:lnTo>
                        <a:pt x="60035" y="419732"/>
                      </a:lnTo>
                      <a:lnTo>
                        <a:pt x="34851" y="384104"/>
                      </a:lnTo>
                      <a:lnTo>
                        <a:pt x="15970" y="344337"/>
                      </a:lnTo>
                      <a:lnTo>
                        <a:pt x="4112" y="301152"/>
                      </a:lnTo>
                      <a:lnTo>
                        <a:pt x="0" y="255269"/>
                      </a:lnTo>
                      <a:close/>
                    </a:path>
                  </a:pathLst>
                </a:custGeom>
                <a:ln w="28575">
                  <a:solidFill>
                    <a:srgbClr val="FFFFFF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05CC2D3-E1FD-4872-9EE5-2FD41F450F87}"/>
                  </a:ext>
                </a:extLst>
              </p:cNvPr>
              <p:cNvSpPr txBox="1"/>
              <p:nvPr/>
            </p:nvSpPr>
            <p:spPr>
              <a:xfrm>
                <a:off x="936588" y="5346294"/>
                <a:ext cx="343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6BCBA01F-46C2-4984-9E5A-AA502407A649}"/>
                </a:ext>
              </a:extLst>
            </p:cNvPr>
            <p:cNvSpPr txBox="1"/>
            <p:nvPr/>
          </p:nvSpPr>
          <p:spPr>
            <a:xfrm>
              <a:off x="1769411" y="5346294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Consider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When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667E0B0-EA7A-488F-B588-407C5C5B7E97}"/>
              </a:ext>
            </a:extLst>
          </p:cNvPr>
          <p:cNvGrpSpPr/>
          <p:nvPr/>
        </p:nvGrpSpPr>
        <p:grpSpPr>
          <a:xfrm>
            <a:off x="838198" y="4010443"/>
            <a:ext cx="8778073" cy="544144"/>
            <a:chOff x="838199" y="4463599"/>
            <a:chExt cx="8778073" cy="544144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53C3AB54-39E4-490F-97A5-B349C104659D}"/>
                </a:ext>
              </a:extLst>
            </p:cNvPr>
            <p:cNvSpPr/>
            <p:nvPr/>
          </p:nvSpPr>
          <p:spPr>
            <a:xfrm>
              <a:off x="1108197" y="446359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F9D1AFA4-FEC8-4B1F-96A2-8D2DC3CD5AC0}"/>
                </a:ext>
              </a:extLst>
            </p:cNvPr>
            <p:cNvGrpSpPr/>
            <p:nvPr/>
          </p:nvGrpSpPr>
          <p:grpSpPr>
            <a:xfrm>
              <a:off x="838199" y="4467743"/>
              <a:ext cx="540000" cy="540000"/>
              <a:chOff x="945770" y="2391918"/>
              <a:chExt cx="540000" cy="540000"/>
            </a:xfrm>
          </p:grpSpPr>
          <p:sp>
            <p:nvSpPr>
              <p:cNvPr id="54" name="object 12">
                <a:extLst>
                  <a:ext uri="{FF2B5EF4-FFF2-40B4-BE49-F238E27FC236}">
                    <a16:creationId xmlns:a16="http://schemas.microsoft.com/office/drawing/2014/main" id="{77428520-401D-4134-BD89-0AE5CA76B679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55" name="object 13">
                <a:extLst>
                  <a:ext uri="{FF2B5EF4-FFF2-40B4-BE49-F238E27FC236}">
                    <a16:creationId xmlns:a16="http://schemas.microsoft.com/office/drawing/2014/main" id="{05215AC0-CBA7-446E-9A4F-9B07BE6A2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669E9D9C-E5D4-44AD-91AA-6A6E6F1DA4D0}"/>
                </a:ext>
              </a:extLst>
            </p:cNvPr>
            <p:cNvSpPr txBox="1"/>
            <p:nvPr/>
          </p:nvSpPr>
          <p:spPr>
            <a:xfrm>
              <a:off x="936590" y="4537688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2E0F50-1E31-458E-ABCE-389BE3BEA996}"/>
                </a:ext>
              </a:extLst>
            </p:cNvPr>
            <p:cNvSpPr txBox="1"/>
            <p:nvPr/>
          </p:nvSpPr>
          <p:spPr>
            <a:xfrm>
              <a:off x="1769411" y="4545139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Are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Benefits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EC80030-3BC0-456E-B12C-6546A11A567B}"/>
              </a:ext>
            </a:extLst>
          </p:cNvPr>
          <p:cNvGrpSpPr/>
          <p:nvPr/>
        </p:nvGrpSpPr>
        <p:grpSpPr>
          <a:xfrm>
            <a:off x="838199" y="3236370"/>
            <a:ext cx="10245603" cy="588190"/>
            <a:chOff x="838199" y="3602659"/>
            <a:chExt cx="10245603" cy="588190"/>
          </a:xfrm>
        </p:grpSpPr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1C8BC46D-5E6A-4521-9C3C-1347062143E6}"/>
                </a:ext>
              </a:extLst>
            </p:cNvPr>
            <p:cNvSpPr txBox="1"/>
            <p:nvPr/>
          </p:nvSpPr>
          <p:spPr>
            <a:xfrm>
              <a:off x="1517301" y="3602659"/>
              <a:ext cx="9566501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EDFD560A-3798-4BE6-AC55-5FC54FE30EBB}"/>
                </a:ext>
              </a:extLst>
            </p:cNvPr>
            <p:cNvSpPr/>
            <p:nvPr/>
          </p:nvSpPr>
          <p:spPr>
            <a:xfrm>
              <a:off x="1108196" y="3650849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6B986164-099C-462D-99B6-7C74BA7BAE1F}"/>
                </a:ext>
              </a:extLst>
            </p:cNvPr>
            <p:cNvGrpSpPr/>
            <p:nvPr/>
          </p:nvGrpSpPr>
          <p:grpSpPr>
            <a:xfrm>
              <a:off x="838199" y="3650849"/>
              <a:ext cx="540000" cy="540000"/>
              <a:chOff x="945770" y="2391918"/>
              <a:chExt cx="540000" cy="540000"/>
            </a:xfrm>
          </p:grpSpPr>
          <p:sp>
            <p:nvSpPr>
              <p:cNvPr id="47" name="object 12">
                <a:extLst>
                  <a:ext uri="{FF2B5EF4-FFF2-40B4-BE49-F238E27FC236}">
                    <a16:creationId xmlns:a16="http://schemas.microsoft.com/office/drawing/2014/main" id="{84D80234-A5A0-4FFB-86BD-273A405C8E76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48" name="object 13">
                <a:extLst>
                  <a:ext uri="{FF2B5EF4-FFF2-40B4-BE49-F238E27FC236}">
                    <a16:creationId xmlns:a16="http://schemas.microsoft.com/office/drawing/2014/main" id="{6C3D30EE-8829-4002-9295-6B6263520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668BACD-8BAB-45E3-8BE6-E69EEC79B49F}"/>
                </a:ext>
              </a:extLst>
            </p:cNvPr>
            <p:cNvSpPr txBox="1"/>
            <p:nvPr/>
          </p:nvSpPr>
          <p:spPr>
            <a:xfrm>
              <a:off x="936590" y="3720794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D325DDB1-0C1C-4C90-A262-BB65BD5B8DAF}"/>
                </a:ext>
              </a:extLst>
            </p:cNvPr>
            <p:cNvSpPr txBox="1"/>
            <p:nvPr/>
          </p:nvSpPr>
          <p:spPr>
            <a:xfrm>
              <a:off x="1769411" y="3719667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Defines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a Live-Cell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Kinetic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Volný tvar: obrazec 62">
            <a:extLst>
              <a:ext uri="{FF2B5EF4-FFF2-40B4-BE49-F238E27FC236}">
                <a16:creationId xmlns:a16="http://schemas.microsoft.com/office/drawing/2014/main" id="{70A609FD-761E-4E8C-8BD3-70D676528098}"/>
              </a:ext>
            </a:extLst>
          </p:cNvPr>
          <p:cNvSpPr/>
          <p:nvPr/>
        </p:nvSpPr>
        <p:spPr>
          <a:xfrm>
            <a:off x="1108198" y="1784604"/>
            <a:ext cx="8508075" cy="540000"/>
          </a:xfrm>
          <a:custGeom>
            <a:avLst/>
            <a:gdLst>
              <a:gd name="connsiteX0" fmla="*/ 0 w 8156700"/>
              <a:gd name="connsiteY0" fmla="*/ 0 h 540000"/>
              <a:gd name="connsiteX1" fmla="*/ 7886700 w 8156700"/>
              <a:gd name="connsiteY1" fmla="*/ 0 h 540000"/>
              <a:gd name="connsiteX2" fmla="*/ 8156700 w 8156700"/>
              <a:gd name="connsiteY2" fmla="*/ 270000 h 540000"/>
              <a:gd name="connsiteX3" fmla="*/ 7886700 w 8156700"/>
              <a:gd name="connsiteY3" fmla="*/ 540000 h 540000"/>
              <a:gd name="connsiteX4" fmla="*/ 0 w 8156700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6700" h="540000">
                <a:moveTo>
                  <a:pt x="0" y="0"/>
                </a:moveTo>
                <a:lnTo>
                  <a:pt x="7886700" y="0"/>
                </a:lnTo>
                <a:cubicBezTo>
                  <a:pt x="8035817" y="0"/>
                  <a:pt x="8156700" y="120883"/>
                  <a:pt x="8156700" y="270000"/>
                </a:cubicBezTo>
                <a:cubicBezTo>
                  <a:pt x="8156700" y="419117"/>
                  <a:pt x="8035817" y="540000"/>
                  <a:pt x="7886700" y="540000"/>
                </a:cubicBezTo>
                <a:lnTo>
                  <a:pt x="0" y="540000"/>
                </a:lnTo>
                <a:close/>
              </a:path>
            </a:pathLst>
          </a:custGeom>
          <a:gradFill flip="none" rotWithShape="1">
            <a:gsLst>
              <a:gs pos="19000">
                <a:srgbClr val="D61535"/>
              </a:gs>
              <a:gs pos="100000">
                <a:srgbClr val="D61535">
                  <a:tint val="44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0" tIns="0" rIns="0" bIns="0" rtlCol="0">
            <a:noAutofit/>
          </a:bodyPr>
          <a:lstStyle/>
          <a:p>
            <a:endParaRPr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6FBD57F-7AC5-4999-AC53-7F3E45E39C9E}"/>
              </a:ext>
            </a:extLst>
          </p:cNvPr>
          <p:cNvGrpSpPr/>
          <p:nvPr/>
        </p:nvGrpSpPr>
        <p:grpSpPr>
          <a:xfrm>
            <a:off x="838197" y="1869552"/>
            <a:ext cx="8778074" cy="1180935"/>
            <a:chOff x="838197" y="2193020"/>
            <a:chExt cx="8778074" cy="1180935"/>
          </a:xfrm>
        </p:grpSpPr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9A54FFB3-86BA-4CF0-8CE8-B50618979980}"/>
                </a:ext>
              </a:extLst>
            </p:cNvPr>
            <p:cNvSpPr/>
            <p:nvPr/>
          </p:nvSpPr>
          <p:spPr>
            <a:xfrm>
              <a:off x="1108196" y="2833955"/>
              <a:ext cx="8508075" cy="540000"/>
            </a:xfrm>
            <a:custGeom>
              <a:avLst/>
              <a:gdLst>
                <a:gd name="connsiteX0" fmla="*/ 0 w 8156700"/>
                <a:gd name="connsiteY0" fmla="*/ 0 h 540000"/>
                <a:gd name="connsiteX1" fmla="*/ 7886700 w 8156700"/>
                <a:gd name="connsiteY1" fmla="*/ 0 h 540000"/>
                <a:gd name="connsiteX2" fmla="*/ 8156700 w 8156700"/>
                <a:gd name="connsiteY2" fmla="*/ 270000 h 540000"/>
                <a:gd name="connsiteX3" fmla="*/ 7886700 w 8156700"/>
                <a:gd name="connsiteY3" fmla="*/ 540000 h 540000"/>
                <a:gd name="connsiteX4" fmla="*/ 0 w 8156700"/>
                <a:gd name="connsiteY4" fmla="*/ 54000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6700" h="540000">
                  <a:moveTo>
                    <a:pt x="0" y="0"/>
                  </a:moveTo>
                  <a:lnTo>
                    <a:pt x="7886700" y="0"/>
                  </a:lnTo>
                  <a:cubicBezTo>
                    <a:pt x="8035817" y="0"/>
                    <a:pt x="8156700" y="120883"/>
                    <a:pt x="8156700" y="270000"/>
                  </a:cubicBezTo>
                  <a:cubicBezTo>
                    <a:pt x="8156700" y="419117"/>
                    <a:pt x="8035817" y="540000"/>
                    <a:pt x="7886700" y="540000"/>
                  </a:cubicBezTo>
                  <a:lnTo>
                    <a:pt x="0" y="54000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D61535"/>
                </a:gs>
                <a:gs pos="100000">
                  <a:srgbClr val="D61535">
                    <a:tint val="44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0" tIns="0" rIns="0" bIns="0" rtlCol="0">
              <a:noAutofit/>
            </a:bodyPr>
            <a:lstStyle/>
            <a:p>
              <a:endParaRPr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CE9E9AD5-5A27-4C4B-B378-DCF538698DDE}"/>
                </a:ext>
              </a:extLst>
            </p:cNvPr>
            <p:cNvGrpSpPr/>
            <p:nvPr/>
          </p:nvGrpSpPr>
          <p:grpSpPr>
            <a:xfrm>
              <a:off x="838197" y="2833955"/>
              <a:ext cx="540000" cy="540000"/>
              <a:chOff x="945770" y="2391918"/>
              <a:chExt cx="540000" cy="540000"/>
            </a:xfrm>
          </p:grpSpPr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37B0B961-0259-491F-AB5A-6D7488F31A5F}"/>
                  </a:ext>
                </a:extLst>
              </p:cNvPr>
              <p:cNvSpPr/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255270" y="0"/>
                    </a:moveTo>
                    <a:lnTo>
                      <a:pt x="209384" y="4113"/>
                    </a:lnTo>
                    <a:lnTo>
                      <a:pt x="166197" y="15971"/>
                    </a:lnTo>
                    <a:lnTo>
                      <a:pt x="126429" y="34854"/>
                    </a:lnTo>
                    <a:lnTo>
                      <a:pt x="90802" y="60040"/>
                    </a:lnTo>
                    <a:lnTo>
                      <a:pt x="60035" y="90807"/>
                    </a:lnTo>
                    <a:lnTo>
                      <a:pt x="34851" y="126435"/>
                    </a:lnTo>
                    <a:lnTo>
                      <a:pt x="15970" y="166202"/>
                    </a:lnTo>
                    <a:lnTo>
                      <a:pt x="4112" y="209387"/>
                    </a:lnTo>
                    <a:lnTo>
                      <a:pt x="0" y="255269"/>
                    </a:lnTo>
                    <a:lnTo>
                      <a:pt x="4112" y="301152"/>
                    </a:lnTo>
                    <a:lnTo>
                      <a:pt x="15970" y="344337"/>
                    </a:lnTo>
                    <a:lnTo>
                      <a:pt x="34851" y="384104"/>
                    </a:lnTo>
                    <a:lnTo>
                      <a:pt x="60035" y="419732"/>
                    </a:lnTo>
                    <a:lnTo>
                      <a:pt x="90802" y="450499"/>
                    </a:lnTo>
                    <a:lnTo>
                      <a:pt x="126429" y="475685"/>
                    </a:lnTo>
                    <a:lnTo>
                      <a:pt x="166197" y="494568"/>
                    </a:lnTo>
                    <a:lnTo>
                      <a:pt x="209384" y="506426"/>
                    </a:lnTo>
                    <a:lnTo>
                      <a:pt x="255270" y="510539"/>
                    </a:lnTo>
                    <a:lnTo>
                      <a:pt x="301155" y="506426"/>
                    </a:lnTo>
                    <a:lnTo>
                      <a:pt x="344342" y="494568"/>
                    </a:lnTo>
                    <a:lnTo>
                      <a:pt x="384110" y="475685"/>
                    </a:lnTo>
                    <a:lnTo>
                      <a:pt x="419737" y="450499"/>
                    </a:lnTo>
                    <a:lnTo>
                      <a:pt x="450504" y="419732"/>
                    </a:lnTo>
                    <a:lnTo>
                      <a:pt x="475688" y="384104"/>
                    </a:lnTo>
                    <a:lnTo>
                      <a:pt x="494569" y="344337"/>
                    </a:lnTo>
                    <a:lnTo>
                      <a:pt x="506427" y="301152"/>
                    </a:lnTo>
                    <a:lnTo>
                      <a:pt x="510540" y="255269"/>
                    </a:lnTo>
                    <a:lnTo>
                      <a:pt x="506427" y="209387"/>
                    </a:lnTo>
                    <a:lnTo>
                      <a:pt x="494569" y="166202"/>
                    </a:lnTo>
                    <a:lnTo>
                      <a:pt x="475688" y="126435"/>
                    </a:lnTo>
                    <a:lnTo>
                      <a:pt x="450504" y="90807"/>
                    </a:lnTo>
                    <a:lnTo>
                      <a:pt x="419737" y="60040"/>
                    </a:lnTo>
                    <a:lnTo>
                      <a:pt x="384110" y="34854"/>
                    </a:lnTo>
                    <a:lnTo>
                      <a:pt x="344342" y="15971"/>
                    </a:lnTo>
                    <a:lnTo>
                      <a:pt x="301155" y="4113"/>
                    </a:lnTo>
                    <a:lnTo>
                      <a:pt x="255270" y="0"/>
                    </a:lnTo>
                    <a:close/>
                  </a:path>
                </a:pathLst>
              </a:custGeom>
              <a:solidFill>
                <a:srgbClr val="6D6E72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6D6E72"/>
                  </a:solidFill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B3D8630F-BD10-4E64-A092-F9C5B4013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5770" y="2391918"/>
                <a:ext cx="5400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510539">
                    <a:moveTo>
                      <a:pt x="0" y="255269"/>
                    </a:moveTo>
                    <a:lnTo>
                      <a:pt x="4112" y="209387"/>
                    </a:lnTo>
                    <a:lnTo>
                      <a:pt x="15970" y="166202"/>
                    </a:lnTo>
                    <a:lnTo>
                      <a:pt x="34851" y="126435"/>
                    </a:lnTo>
                    <a:lnTo>
                      <a:pt x="60035" y="90807"/>
                    </a:lnTo>
                    <a:lnTo>
                      <a:pt x="90802" y="60040"/>
                    </a:lnTo>
                    <a:lnTo>
                      <a:pt x="126429" y="34854"/>
                    </a:lnTo>
                    <a:lnTo>
                      <a:pt x="166197" y="15971"/>
                    </a:lnTo>
                    <a:lnTo>
                      <a:pt x="209384" y="4113"/>
                    </a:lnTo>
                    <a:lnTo>
                      <a:pt x="255270" y="0"/>
                    </a:lnTo>
                    <a:lnTo>
                      <a:pt x="301155" y="4113"/>
                    </a:lnTo>
                    <a:lnTo>
                      <a:pt x="344342" y="15971"/>
                    </a:lnTo>
                    <a:lnTo>
                      <a:pt x="384110" y="34854"/>
                    </a:lnTo>
                    <a:lnTo>
                      <a:pt x="419737" y="60040"/>
                    </a:lnTo>
                    <a:lnTo>
                      <a:pt x="450504" y="90807"/>
                    </a:lnTo>
                    <a:lnTo>
                      <a:pt x="475688" y="126435"/>
                    </a:lnTo>
                    <a:lnTo>
                      <a:pt x="494569" y="166202"/>
                    </a:lnTo>
                    <a:lnTo>
                      <a:pt x="506427" y="209387"/>
                    </a:lnTo>
                    <a:lnTo>
                      <a:pt x="510540" y="255269"/>
                    </a:lnTo>
                    <a:lnTo>
                      <a:pt x="506427" y="301152"/>
                    </a:lnTo>
                    <a:lnTo>
                      <a:pt x="494569" y="344337"/>
                    </a:lnTo>
                    <a:lnTo>
                      <a:pt x="475688" y="384104"/>
                    </a:lnTo>
                    <a:lnTo>
                      <a:pt x="450504" y="419732"/>
                    </a:lnTo>
                    <a:lnTo>
                      <a:pt x="419737" y="450499"/>
                    </a:lnTo>
                    <a:lnTo>
                      <a:pt x="384110" y="475685"/>
                    </a:lnTo>
                    <a:lnTo>
                      <a:pt x="344342" y="494568"/>
                    </a:lnTo>
                    <a:lnTo>
                      <a:pt x="301155" y="506426"/>
                    </a:lnTo>
                    <a:lnTo>
                      <a:pt x="255270" y="510539"/>
                    </a:lnTo>
                    <a:lnTo>
                      <a:pt x="209384" y="506426"/>
                    </a:lnTo>
                    <a:lnTo>
                      <a:pt x="166197" y="494568"/>
                    </a:lnTo>
                    <a:lnTo>
                      <a:pt x="126429" y="475685"/>
                    </a:lnTo>
                    <a:lnTo>
                      <a:pt x="90802" y="450499"/>
                    </a:lnTo>
                    <a:lnTo>
                      <a:pt x="60035" y="419732"/>
                    </a:lnTo>
                    <a:lnTo>
                      <a:pt x="34851" y="384104"/>
                    </a:lnTo>
                    <a:lnTo>
                      <a:pt x="15970" y="344337"/>
                    </a:lnTo>
                    <a:lnTo>
                      <a:pt x="4112" y="301152"/>
                    </a:lnTo>
                    <a:lnTo>
                      <a:pt x="0" y="255269"/>
                    </a:lnTo>
                    <a:close/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FECB687D-45FF-4923-A322-FB0332B0E8C3}"/>
                </a:ext>
              </a:extLst>
            </p:cNvPr>
            <p:cNvSpPr txBox="1"/>
            <p:nvPr/>
          </p:nvSpPr>
          <p:spPr>
            <a:xfrm>
              <a:off x="1517300" y="2833955"/>
              <a:ext cx="7757328" cy="5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83EF3CB4-3335-44FE-815E-6E61B4DF5483}"/>
                </a:ext>
              </a:extLst>
            </p:cNvPr>
            <p:cNvSpPr txBox="1"/>
            <p:nvPr/>
          </p:nvSpPr>
          <p:spPr>
            <a:xfrm>
              <a:off x="936588" y="2903900"/>
              <a:ext cx="343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EE89C67-0414-4AFC-9273-2A52DCFB5C76}"/>
                </a:ext>
              </a:extLst>
            </p:cNvPr>
            <p:cNvSpPr txBox="1"/>
            <p:nvPr/>
          </p:nvSpPr>
          <p:spPr>
            <a:xfrm>
              <a:off x="1693561" y="2193020"/>
              <a:ext cx="745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Bioluminescence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480F14C9-F0F8-4E55-B49B-D261C0C2265A}"/>
              </a:ext>
            </a:extLst>
          </p:cNvPr>
          <p:cNvGrpSpPr/>
          <p:nvPr/>
        </p:nvGrpSpPr>
        <p:grpSpPr>
          <a:xfrm>
            <a:off x="838199" y="1784604"/>
            <a:ext cx="540000" cy="540000"/>
            <a:chOff x="945770" y="2391918"/>
            <a:chExt cx="540000" cy="540000"/>
          </a:xfrm>
        </p:grpSpPr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9EE4B789-A8B2-49D3-A106-B043E15931A2}"/>
                </a:ext>
              </a:extLst>
            </p:cNvPr>
            <p:cNvSpPr/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255270" y="0"/>
                  </a:moveTo>
                  <a:lnTo>
                    <a:pt x="209384" y="4113"/>
                  </a:lnTo>
                  <a:lnTo>
                    <a:pt x="166197" y="15971"/>
                  </a:lnTo>
                  <a:lnTo>
                    <a:pt x="126429" y="34854"/>
                  </a:lnTo>
                  <a:lnTo>
                    <a:pt x="90802" y="60040"/>
                  </a:lnTo>
                  <a:lnTo>
                    <a:pt x="60035" y="90807"/>
                  </a:lnTo>
                  <a:lnTo>
                    <a:pt x="34851" y="126435"/>
                  </a:lnTo>
                  <a:lnTo>
                    <a:pt x="15970" y="166202"/>
                  </a:lnTo>
                  <a:lnTo>
                    <a:pt x="4112" y="209387"/>
                  </a:lnTo>
                  <a:lnTo>
                    <a:pt x="0" y="255269"/>
                  </a:lnTo>
                  <a:lnTo>
                    <a:pt x="4112" y="301152"/>
                  </a:lnTo>
                  <a:lnTo>
                    <a:pt x="15970" y="344337"/>
                  </a:lnTo>
                  <a:lnTo>
                    <a:pt x="34851" y="384104"/>
                  </a:lnTo>
                  <a:lnTo>
                    <a:pt x="60035" y="419732"/>
                  </a:lnTo>
                  <a:lnTo>
                    <a:pt x="90802" y="450499"/>
                  </a:lnTo>
                  <a:lnTo>
                    <a:pt x="126429" y="475685"/>
                  </a:lnTo>
                  <a:lnTo>
                    <a:pt x="166197" y="494568"/>
                  </a:lnTo>
                  <a:lnTo>
                    <a:pt x="209384" y="506426"/>
                  </a:lnTo>
                  <a:lnTo>
                    <a:pt x="255270" y="510539"/>
                  </a:lnTo>
                  <a:lnTo>
                    <a:pt x="301155" y="506426"/>
                  </a:lnTo>
                  <a:lnTo>
                    <a:pt x="344342" y="494568"/>
                  </a:lnTo>
                  <a:lnTo>
                    <a:pt x="384110" y="475685"/>
                  </a:lnTo>
                  <a:lnTo>
                    <a:pt x="419737" y="450499"/>
                  </a:lnTo>
                  <a:lnTo>
                    <a:pt x="450504" y="419732"/>
                  </a:lnTo>
                  <a:lnTo>
                    <a:pt x="475688" y="384104"/>
                  </a:lnTo>
                  <a:lnTo>
                    <a:pt x="494569" y="344337"/>
                  </a:lnTo>
                  <a:lnTo>
                    <a:pt x="506427" y="301152"/>
                  </a:lnTo>
                  <a:lnTo>
                    <a:pt x="510540" y="255269"/>
                  </a:lnTo>
                  <a:lnTo>
                    <a:pt x="506427" y="209387"/>
                  </a:lnTo>
                  <a:lnTo>
                    <a:pt x="494569" y="166202"/>
                  </a:lnTo>
                  <a:lnTo>
                    <a:pt x="475688" y="126435"/>
                  </a:lnTo>
                  <a:lnTo>
                    <a:pt x="450504" y="90807"/>
                  </a:lnTo>
                  <a:lnTo>
                    <a:pt x="419737" y="60040"/>
                  </a:lnTo>
                  <a:lnTo>
                    <a:pt x="384110" y="34854"/>
                  </a:lnTo>
                  <a:lnTo>
                    <a:pt x="344342" y="15971"/>
                  </a:lnTo>
                  <a:lnTo>
                    <a:pt x="301155" y="4113"/>
                  </a:lnTo>
                  <a:lnTo>
                    <a:pt x="255270" y="0"/>
                  </a:lnTo>
                  <a:close/>
                </a:path>
              </a:pathLst>
            </a:custGeom>
            <a:solidFill>
              <a:srgbClr val="6D6E7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6D6E72"/>
                </a:solidFill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CC03F4E6-C94E-4569-9D77-519348AFF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770" y="2391918"/>
              <a:ext cx="540000" cy="540000"/>
            </a:xfrm>
            <a:custGeom>
              <a:avLst/>
              <a:gdLst/>
              <a:ahLst/>
              <a:cxnLst/>
              <a:rect l="l" t="t" r="r" b="b"/>
              <a:pathLst>
                <a:path w="510540" h="510539">
                  <a:moveTo>
                    <a:pt x="0" y="255269"/>
                  </a:moveTo>
                  <a:lnTo>
                    <a:pt x="4112" y="209387"/>
                  </a:lnTo>
                  <a:lnTo>
                    <a:pt x="15970" y="166202"/>
                  </a:lnTo>
                  <a:lnTo>
                    <a:pt x="34851" y="126435"/>
                  </a:lnTo>
                  <a:lnTo>
                    <a:pt x="60035" y="90807"/>
                  </a:lnTo>
                  <a:lnTo>
                    <a:pt x="90802" y="60040"/>
                  </a:lnTo>
                  <a:lnTo>
                    <a:pt x="126429" y="34854"/>
                  </a:lnTo>
                  <a:lnTo>
                    <a:pt x="166197" y="15971"/>
                  </a:lnTo>
                  <a:lnTo>
                    <a:pt x="209384" y="4113"/>
                  </a:lnTo>
                  <a:lnTo>
                    <a:pt x="255270" y="0"/>
                  </a:lnTo>
                  <a:lnTo>
                    <a:pt x="301155" y="4113"/>
                  </a:lnTo>
                  <a:lnTo>
                    <a:pt x="344342" y="15971"/>
                  </a:lnTo>
                  <a:lnTo>
                    <a:pt x="384110" y="34854"/>
                  </a:lnTo>
                  <a:lnTo>
                    <a:pt x="419737" y="60040"/>
                  </a:lnTo>
                  <a:lnTo>
                    <a:pt x="450504" y="90807"/>
                  </a:lnTo>
                  <a:lnTo>
                    <a:pt x="475688" y="126435"/>
                  </a:lnTo>
                  <a:lnTo>
                    <a:pt x="494569" y="166202"/>
                  </a:lnTo>
                  <a:lnTo>
                    <a:pt x="506427" y="209387"/>
                  </a:lnTo>
                  <a:lnTo>
                    <a:pt x="510540" y="255269"/>
                  </a:lnTo>
                  <a:lnTo>
                    <a:pt x="506427" y="301152"/>
                  </a:lnTo>
                  <a:lnTo>
                    <a:pt x="494569" y="344337"/>
                  </a:lnTo>
                  <a:lnTo>
                    <a:pt x="475688" y="384104"/>
                  </a:lnTo>
                  <a:lnTo>
                    <a:pt x="450504" y="419732"/>
                  </a:lnTo>
                  <a:lnTo>
                    <a:pt x="419737" y="450499"/>
                  </a:lnTo>
                  <a:lnTo>
                    <a:pt x="384110" y="475685"/>
                  </a:lnTo>
                  <a:lnTo>
                    <a:pt x="344342" y="494568"/>
                  </a:lnTo>
                  <a:lnTo>
                    <a:pt x="301155" y="506426"/>
                  </a:lnTo>
                  <a:lnTo>
                    <a:pt x="255270" y="510539"/>
                  </a:lnTo>
                  <a:lnTo>
                    <a:pt x="209384" y="506426"/>
                  </a:lnTo>
                  <a:lnTo>
                    <a:pt x="166197" y="494568"/>
                  </a:lnTo>
                  <a:lnTo>
                    <a:pt x="126429" y="475685"/>
                  </a:lnTo>
                  <a:lnTo>
                    <a:pt x="90802" y="450499"/>
                  </a:lnTo>
                  <a:lnTo>
                    <a:pt x="60035" y="419732"/>
                  </a:lnTo>
                  <a:lnTo>
                    <a:pt x="34851" y="384104"/>
                  </a:lnTo>
                  <a:lnTo>
                    <a:pt x="15970" y="344337"/>
                  </a:lnTo>
                  <a:lnTo>
                    <a:pt x="4112" y="301152"/>
                  </a:lnTo>
                  <a:lnTo>
                    <a:pt x="0" y="25526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4FB91DA3-9CAF-44B4-BA92-F00EBA9F4E99}"/>
              </a:ext>
            </a:extLst>
          </p:cNvPr>
          <p:cNvSpPr txBox="1"/>
          <p:nvPr/>
        </p:nvSpPr>
        <p:spPr>
          <a:xfrm>
            <a:off x="936590" y="1854549"/>
            <a:ext cx="34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362A916C-222B-4186-9C21-94BBB072551D}"/>
              </a:ext>
            </a:extLst>
          </p:cNvPr>
          <p:cNvSpPr txBox="1"/>
          <p:nvPr/>
        </p:nvSpPr>
        <p:spPr>
          <a:xfrm>
            <a:off x="1742301" y="2565728"/>
            <a:ext cx="7455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bdélník 67">
            <a:extLst>
              <a:ext uri="{FF2B5EF4-FFF2-40B4-BE49-F238E27FC236}">
                <a16:creationId xmlns:a16="http://schemas.microsoft.com/office/drawing/2014/main" id="{A243CCBB-B6D4-5173-65C9-C1B02F53529F}"/>
              </a:ext>
            </a:extLst>
          </p:cNvPr>
          <p:cNvSpPr/>
          <p:nvPr/>
        </p:nvSpPr>
        <p:spPr>
          <a:xfrm>
            <a:off x="0" y="3120431"/>
            <a:ext cx="12192000" cy="3377187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bdélník 68">
            <a:extLst>
              <a:ext uri="{FF2B5EF4-FFF2-40B4-BE49-F238E27FC236}">
                <a16:creationId xmlns:a16="http://schemas.microsoft.com/office/drawing/2014/main" id="{CB5B8E21-09E5-FDC3-4BAF-436CB99CF98D}"/>
              </a:ext>
            </a:extLst>
          </p:cNvPr>
          <p:cNvSpPr/>
          <p:nvPr/>
        </p:nvSpPr>
        <p:spPr>
          <a:xfrm>
            <a:off x="0" y="1638505"/>
            <a:ext cx="12192000" cy="790698"/>
          </a:xfrm>
          <a:prstGeom prst="rect">
            <a:avLst/>
          </a:prstGeom>
          <a:gradFill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80000"/>
                  <a:lumMod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58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8217" y="1536965"/>
            <a:ext cx="8735567" cy="5126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7590A83-EC5C-49A3-A5D7-1B62465DCBD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cs-CZ" sz="4000" dirty="0">
                <a:solidFill>
                  <a:srgbClr val="D61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4000" dirty="0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rgbClr val="6D6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cs-CZ" sz="4000" dirty="0">
              <a:solidFill>
                <a:srgbClr val="6D6E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6A42170D-AA2F-4F89-9A81-6CB9DA923FBB}"/>
                  </a:ext>
                </a:extLst>
              </p:cNvPr>
              <p:cNvSpPr txBox="1"/>
              <p:nvPr/>
            </p:nvSpPr>
            <p:spPr>
              <a:xfrm>
                <a:off x="6248400" y="3312654"/>
                <a:ext cx="1194366" cy="232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cs-CZ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𝑏𝑐</m:t>
                      </m:r>
                      <m:r>
                        <a:rPr lang="cs-CZ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6A42170D-AA2F-4F89-9A81-6CB9DA923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312654"/>
                <a:ext cx="1194366" cy="232692"/>
              </a:xfrm>
              <a:prstGeom prst="rect">
                <a:avLst/>
              </a:prstGeom>
              <a:blipFill>
                <a:blip r:embed="rId6"/>
                <a:stretch>
                  <a:fillRect l="-3061" r="-4592" b="-230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ek 8" descr="Obsah obrázku kreslení, stůl&#10;&#10;Popis byl vytvořen automaticky">
            <a:extLst>
              <a:ext uri="{FF2B5EF4-FFF2-40B4-BE49-F238E27FC236}">
                <a16:creationId xmlns:a16="http://schemas.microsoft.com/office/drawing/2014/main" id="{D69156F0-CF8F-404C-AFBF-2C3C50514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7" y="6025825"/>
            <a:ext cx="582344" cy="71384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01ADB9-613F-4CB7-B8CF-4675346BEC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250"/>
            <a:fld id="{81D60167-4931-47E6-BA6A-407CBD079E47}" type="slidenum">
              <a:rPr lang="cs-CZ" smtClean="0"/>
              <a:pPr marL="95250"/>
              <a:t>9</a:t>
            </a:fld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203bdab-93f6-4480-89d1-ef2fdf627cbb">
      <UserInfo>
        <DisplayName>Vojtěch  Ledvina</DisplayName>
        <AccountId>44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F9274D4CD142A45B676C29755126A23" ma:contentTypeVersion="13" ma:contentTypeDescription="Vytvoří nový dokument" ma:contentTypeScope="" ma:versionID="44d34134e81aac44f72a5860f089b1b1">
  <xsd:schema xmlns:xsd="http://www.w3.org/2001/XMLSchema" xmlns:xs="http://www.w3.org/2001/XMLSchema" xmlns:p="http://schemas.microsoft.com/office/2006/metadata/properties" xmlns:ns2="6c872e76-998b-40ae-975b-b62659f7d536" xmlns:ns3="6203bdab-93f6-4480-89d1-ef2fdf627cbb" targetNamespace="http://schemas.microsoft.com/office/2006/metadata/properties" ma:root="true" ma:fieldsID="a849fd4d04bab7e94586b9bba33e5f83" ns2:_="" ns3:_="">
    <xsd:import namespace="6c872e76-998b-40ae-975b-b62659f7d536"/>
    <xsd:import namespace="6203bdab-93f6-4480-89d1-ef2fdf627c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72e76-998b-40ae-975b-b62659f7d5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3bdab-93f6-4480-89d1-ef2fdf627cb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F32574-EEF1-4E1E-B7C1-A738123FBC54}">
  <ds:schemaRefs>
    <ds:schemaRef ds:uri="http://schemas.microsoft.com/office/2006/metadata/properties"/>
    <ds:schemaRef ds:uri="6c872e76-998b-40ae-975b-b62659f7d536"/>
    <ds:schemaRef ds:uri="6203bdab-93f6-4480-89d1-ef2fdf627cbb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69B3CF1-6599-4F09-9DD0-30E56C9E527C}">
  <ds:schemaRefs>
    <ds:schemaRef ds:uri="6203bdab-93f6-4480-89d1-ef2fdf627cbb"/>
    <ds:schemaRef ds:uri="6c872e76-998b-40ae-975b-b62659f7d5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433625-D4C1-4C61-A8F9-A454280EA2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67132</TotalTime>
  <Words>4764</Words>
  <Application>Microsoft Office PowerPoint</Application>
  <PresentationFormat>Širokoúhlá obrazovka</PresentationFormat>
  <Paragraphs>827</Paragraphs>
  <Slides>68</Slides>
  <Notes>48</Notes>
  <HiddenSlides>0</HiddenSlides>
  <MMClips>2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81" baseType="lpstr">
      <vt:lpstr>Arial</vt:lpstr>
      <vt:lpstr>Arial</vt:lpstr>
      <vt:lpstr>Arial Nova Light</vt:lpstr>
      <vt:lpstr>Arial Unicode MS</vt:lpstr>
      <vt:lpstr>Calibri</vt:lpstr>
      <vt:lpstr>Calibri Light</vt:lpstr>
      <vt:lpstr>Cambria Math</vt:lpstr>
      <vt:lpstr>Carlito</vt:lpstr>
      <vt:lpstr>Century Gothic</vt:lpstr>
      <vt:lpstr>Maiandra GD</vt:lpstr>
      <vt:lpstr>Roboto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NanoLuc® Luciferase – Novel Experimental Reporter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Studying targeted protein degradation with HiBiT</vt:lpstr>
      <vt:lpstr>Prezentace aplikace PowerPoint</vt:lpstr>
      <vt:lpstr>CellTox™ Green Cytotoxicity Assay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Furimazine does not accumulate in cells</vt:lpstr>
      <vt:lpstr>Prezentace aplikace PowerPoint</vt:lpstr>
      <vt:lpstr>Prezentace aplikace PowerPoint</vt:lpstr>
      <vt:lpstr>Prezentace aplikace PowerPoint</vt:lpstr>
      <vt:lpstr>RealTime-Glo Annexin V  Assay</vt:lpstr>
      <vt:lpstr>RealTime-Glo Annexin V  Assay - Advantages</vt:lpstr>
      <vt:lpstr>CellTox™ Green Cytotoxicity Assay</vt:lpstr>
      <vt:lpstr>Prezentace aplikace PowerPoint</vt:lpstr>
      <vt:lpstr>Flexible Protocol</vt:lpstr>
      <vt:lpstr>Prezentace aplikace PowerPoint</vt:lpstr>
      <vt:lpstr>Prezentace aplikace PowerPoint</vt:lpstr>
      <vt:lpstr>LDH-Glo® Assay – measures LDH leaking from cells</vt:lpstr>
      <vt:lpstr>LDH-Glo® Can be Used as a Kinetic Assay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Stimulation and Inhibition of Lipolysis</vt:lpstr>
      <vt:lpstr>Prezentace aplikace PowerPoint</vt:lpstr>
      <vt:lpstr>Prezentace aplikace PowerPoint</vt:lpstr>
      <vt:lpstr>Prezentace aplikace PowerPoint</vt:lpstr>
      <vt:lpstr>Prezentace aplikace PowerPoint</vt:lpstr>
      <vt:lpstr>Primary Cells, Stem Cells &amp; Media</vt:lpstr>
      <vt:lpstr>Mycoplasma Testing</vt:lpstr>
      <vt:lpstr>High Quality Cell Culture Media  and Sera</vt:lpstr>
      <vt:lpstr>Prezentace aplikace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společnosti</dc:title>
  <dc:creator>Tom Kunay</dc:creator>
  <cp:lastModifiedBy>Vojtěch  Ledvina</cp:lastModifiedBy>
  <cp:revision>317</cp:revision>
  <dcterms:created xsi:type="dcterms:W3CDTF">2021-05-13T10:33:14Z</dcterms:created>
  <dcterms:modified xsi:type="dcterms:W3CDTF">2022-05-25T07:26:12Z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0x010100DF9274D4CD142A45B676C29755126A23</vt:lpwstr>
  </property>
</Properties>
</file>